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3" r:id="rId2"/>
    <p:sldId id="256" r:id="rId3"/>
    <p:sldId id="258" r:id="rId4"/>
    <p:sldId id="328" r:id="rId5"/>
    <p:sldId id="260" r:id="rId6"/>
    <p:sldId id="262" r:id="rId7"/>
    <p:sldId id="266" r:id="rId8"/>
    <p:sldId id="267" r:id="rId9"/>
    <p:sldId id="269" r:id="rId10"/>
    <p:sldId id="329" r:id="rId11"/>
    <p:sldId id="1284" r:id="rId12"/>
    <p:sldId id="1283" r:id="rId13"/>
    <p:sldId id="270" r:id="rId14"/>
    <p:sldId id="5373" r:id="rId15"/>
    <p:sldId id="5412" r:id="rId16"/>
    <p:sldId id="5390" r:id="rId17"/>
    <p:sldId id="5425" r:id="rId18"/>
    <p:sldId id="5434" r:id="rId19"/>
    <p:sldId id="5413" r:id="rId20"/>
    <p:sldId id="307" r:id="rId21"/>
    <p:sldId id="5421" r:id="rId22"/>
    <p:sldId id="5440" r:id="rId23"/>
    <p:sldId id="4887" r:id="rId24"/>
    <p:sldId id="4905" r:id="rId25"/>
    <p:sldId id="4890" r:id="rId26"/>
    <p:sldId id="5441" r:id="rId27"/>
    <p:sldId id="5439" r:id="rId28"/>
    <p:sldId id="5417" r:id="rId29"/>
    <p:sldId id="5187" r:id="rId30"/>
    <p:sldId id="5414" r:id="rId31"/>
    <p:sldId id="54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5A1C"/>
    <a:srgbClr val="975C15"/>
    <a:srgbClr val="663215"/>
    <a:srgbClr val="4C6898"/>
    <a:srgbClr val="FEF0C7"/>
    <a:srgbClr val="936845"/>
    <a:srgbClr val="2A190C"/>
    <a:srgbClr val="1A1106"/>
    <a:srgbClr val="4D301B"/>
    <a:srgbClr val="6346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25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mnpllp.sharepoint.com/sites/FirmAgTeam/Shared%20Documents/ARMR%20-%20AgriStability/AgriStability%20Marketing%20Campaign%202020/Tools%20to%20help%20GPs%20with%20client%20discussions/AgriStability%20Revenue%20Trigger%20Poin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CA"/>
              <a:t>Revenue</a:t>
            </a:r>
            <a:r>
              <a:rPr lang="en-CA" baseline="0"/>
              <a:t> Drop to Trigger AgriStability (Bison Highlighted)</a:t>
            </a:r>
            <a:endParaRPr lang="en-CA"/>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7.8925263927737854E-2"/>
          <c:y val="7.051846661521928E-2"/>
          <c:w val="0.88621442607632162"/>
          <c:h val="0.81156500683893384"/>
        </c:manualLayout>
      </c:layout>
      <c:scatterChart>
        <c:scatterStyle val="lineMarker"/>
        <c:varyColors val="0"/>
        <c:ser>
          <c:idx val="0"/>
          <c:order val="0"/>
          <c:tx>
            <c:strRef>
              <c:f>Sheet1!$B$1</c:f>
              <c:strCache>
                <c:ptCount val="1"/>
                <c:pt idx="0">
                  <c:v>No RML</c:v>
                </c:pt>
              </c:strCache>
            </c:strRef>
          </c:tx>
          <c:spPr>
            <a:ln w="28575" cap="rnd">
              <a:solidFill>
                <a:schemeClr val="lt1">
                  <a:alpha val="50000"/>
                </a:schemeClr>
              </a:solid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xVal>
            <c:numRef>
              <c:f>Sheet1!$A$2:$A$21</c:f>
              <c:numCache>
                <c:formatCode>0.00</c:formatCode>
                <c:ptCount val="20"/>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numCache>
            </c:numRef>
          </c:xVal>
          <c:yVal>
            <c:numRef>
              <c:f>Sheet1!$B$2:$B$21</c:f>
              <c:numCache>
                <c:formatCode>0.00%</c:formatCode>
                <c:ptCount val="20"/>
                <c:pt idx="1">
                  <c:v>0.28499999999999998</c:v>
                </c:pt>
                <c:pt idx="2">
                  <c:v>0.27</c:v>
                </c:pt>
                <c:pt idx="3">
                  <c:v>0.255</c:v>
                </c:pt>
                <c:pt idx="4">
                  <c:v>0.24</c:v>
                </c:pt>
                <c:pt idx="5">
                  <c:v>0.22500000000000001</c:v>
                </c:pt>
                <c:pt idx="6">
                  <c:v>0.21</c:v>
                </c:pt>
                <c:pt idx="7">
                  <c:v>0.19500000000000001</c:v>
                </c:pt>
                <c:pt idx="8">
                  <c:v>0.18</c:v>
                </c:pt>
                <c:pt idx="9">
                  <c:v>0.16500000000000001</c:v>
                </c:pt>
                <c:pt idx="10">
                  <c:v>0.15</c:v>
                </c:pt>
                <c:pt idx="11">
                  <c:v>0.13500000000000001</c:v>
                </c:pt>
                <c:pt idx="12">
                  <c:v>0.12</c:v>
                </c:pt>
                <c:pt idx="13">
                  <c:v>0.105</c:v>
                </c:pt>
                <c:pt idx="14">
                  <c:v>0.09</c:v>
                </c:pt>
                <c:pt idx="15">
                  <c:v>7.4999999999999997E-2</c:v>
                </c:pt>
                <c:pt idx="16">
                  <c:v>0.06</c:v>
                </c:pt>
                <c:pt idx="17">
                  <c:v>4.4999999999999998E-2</c:v>
                </c:pt>
                <c:pt idx="18">
                  <c:v>0.03</c:v>
                </c:pt>
                <c:pt idx="19">
                  <c:v>1.4999999999999999E-2</c:v>
                </c:pt>
              </c:numCache>
            </c:numRef>
          </c:yVal>
          <c:smooth val="0"/>
          <c:extLst xmlns:c16r2="http://schemas.microsoft.com/office/drawing/2015/06/chart">
            <c:ext xmlns:c16="http://schemas.microsoft.com/office/drawing/2014/chart" uri="{C3380CC4-5D6E-409C-BE32-E72D297353CC}">
              <c16:uniqueId val="{00000000-CEC2-4836-8171-506BE24D7847}"/>
            </c:ext>
          </c:extLst>
        </c:ser>
        <c:dLbls>
          <c:showLegendKey val="0"/>
          <c:showVal val="0"/>
          <c:showCatName val="0"/>
          <c:showSerName val="0"/>
          <c:showPercent val="0"/>
          <c:showBubbleSize val="0"/>
        </c:dLbls>
        <c:axId val="373596080"/>
        <c:axId val="836424224"/>
      </c:scatterChart>
      <c:valAx>
        <c:axId val="373596080"/>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lt1"/>
                    </a:solidFill>
                    <a:latin typeface="+mn-lt"/>
                    <a:ea typeface="+mn-ea"/>
                    <a:cs typeface="+mn-cs"/>
                  </a:defRPr>
                </a:pPr>
                <a:r>
                  <a:rPr lang="en-CA" b="0"/>
                  <a:t>Allowable Expense/Allowable Revenue Ratio</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836424224"/>
        <c:crosses val="autoZero"/>
        <c:crossBetween val="midCat"/>
        <c:majorUnit val="0.1"/>
        <c:minorUnit val="0.1"/>
      </c:valAx>
      <c:valAx>
        <c:axId val="836424224"/>
        <c:scaling>
          <c:orientation val="minMax"/>
          <c:max val="0.60000000000000009"/>
        </c:scaling>
        <c:delete val="0"/>
        <c:axPos val="l"/>
        <c:majorGridlines>
          <c:spPr>
            <a:ln w="9525" cap="flat" cmpd="sng" algn="ctr">
              <a:solidFill>
                <a:schemeClr val="lt1">
                  <a:alpha val="2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lt1"/>
                    </a:solidFill>
                    <a:latin typeface="+mn-lt"/>
                    <a:ea typeface="+mn-ea"/>
                    <a:cs typeface="+mn-cs"/>
                  </a:defRPr>
                </a:pPr>
                <a:r>
                  <a:rPr lang="en-CA" b="0"/>
                  <a:t>Percentage Drop in Revenue</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373596080"/>
        <c:crosses val="autoZero"/>
        <c:crossBetween val="midCat"/>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7">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900"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A7275-BC31-4462-B966-B45EBAAEF9BB}" type="datetimeFigureOut">
              <a:rPr lang="en-CA" smtClean="0"/>
              <a:t>2023-03-08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F5C65-D2B6-42A5-9C9C-41E6F163F5FE}" type="slidenum">
              <a:rPr lang="en-CA" smtClean="0"/>
              <a:t>‹#›</a:t>
            </a:fld>
            <a:endParaRPr lang="en-CA"/>
          </a:p>
        </p:txBody>
      </p:sp>
    </p:spTree>
    <p:extLst>
      <p:ext uri="{BB962C8B-B14F-4D97-AF65-F5344CB8AC3E}">
        <p14:creationId xmlns:p14="http://schemas.microsoft.com/office/powerpoint/2010/main" val="1203480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AgriStability program is not self-revealing.  There is a strong tie in to financial literacy.</a:t>
            </a:r>
          </a:p>
        </p:txBody>
      </p:sp>
      <p:sp>
        <p:nvSpPr>
          <p:cNvPr id="4" name="Slide Number Placeholder 3"/>
          <p:cNvSpPr>
            <a:spLocks noGrp="1"/>
          </p:cNvSpPr>
          <p:nvPr>
            <p:ph type="sldNum" sz="quarter" idx="5"/>
          </p:nvPr>
        </p:nvSpPr>
        <p:spPr/>
        <p:txBody>
          <a:bodyPr/>
          <a:lstStyle/>
          <a:p>
            <a:fld id="{7ECF5C65-D2B6-42A5-9C9C-41E6F163F5FE}" type="slidenum">
              <a:rPr lang="en-CA" smtClean="0"/>
              <a:t>1</a:t>
            </a:fld>
            <a:endParaRPr lang="en-CA"/>
          </a:p>
        </p:txBody>
      </p:sp>
    </p:spTree>
    <p:extLst>
      <p:ext uri="{BB962C8B-B14F-4D97-AF65-F5344CB8AC3E}">
        <p14:creationId xmlns:p14="http://schemas.microsoft.com/office/powerpoint/2010/main" val="632825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F2F82-8542-478D-9450-657B5159C3C0}" type="slidenum">
              <a:rPr kumimoji="0" lang="en-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19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 slide is for presentations outside of Quebec only</a:t>
            </a:r>
          </a:p>
        </p:txBody>
      </p:sp>
      <p:sp>
        <p:nvSpPr>
          <p:cNvPr id="4" name="Slide Number Placeholder 3"/>
          <p:cNvSpPr>
            <a:spLocks noGrp="1"/>
          </p:cNvSpPr>
          <p:nvPr>
            <p:ph type="sldNum" sz="quarter" idx="5"/>
          </p:nvPr>
        </p:nvSpPr>
        <p:spPr/>
        <p:txBody>
          <a:bodyPr/>
          <a:lstStyle/>
          <a:p>
            <a:fld id="{B3E3143B-3842-4701-9FC0-86090BE4B277}" type="slidenum">
              <a:rPr lang="en-CA" smtClean="0"/>
              <a:t>31</a:t>
            </a:fld>
            <a:endParaRPr lang="en-CA"/>
          </a:p>
        </p:txBody>
      </p:sp>
    </p:spTree>
    <p:extLst>
      <p:ext uri="{BB962C8B-B14F-4D97-AF65-F5344CB8AC3E}">
        <p14:creationId xmlns:p14="http://schemas.microsoft.com/office/powerpoint/2010/main" val="624674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ECF5C65-D2B6-42A5-9C9C-41E6F163F5FE}" type="slidenum">
              <a:rPr lang="en-CA" smtClean="0"/>
              <a:t>3</a:t>
            </a:fld>
            <a:endParaRPr lang="en-CA"/>
          </a:p>
        </p:txBody>
      </p:sp>
    </p:spTree>
    <p:extLst>
      <p:ext uri="{BB962C8B-B14F-4D97-AF65-F5344CB8AC3E}">
        <p14:creationId xmlns:p14="http://schemas.microsoft.com/office/powerpoint/2010/main" val="393515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The 2020 and future year’s rule on private insurance is that payouts are not included in the current year margin, but are reinstated once the related year is relegated to the reference margin.  Private insurance premiums are still allowable in all years.</a:t>
            </a:r>
          </a:p>
          <a:p>
            <a:r>
              <a:rPr lang="en-CA"/>
              <a:t>The red line indicates treatment of WLPIP, GARS, Just Solutions and private hail income in the current year that we are doing modelling for.  Income from these programs would be included in the reference margin.</a:t>
            </a:r>
          </a:p>
        </p:txBody>
      </p:sp>
      <p:sp>
        <p:nvSpPr>
          <p:cNvPr id="4" name="Slide Number Placeholder 3"/>
          <p:cNvSpPr>
            <a:spLocks noGrp="1"/>
          </p:cNvSpPr>
          <p:nvPr>
            <p:ph type="sldNum" sz="quarter" idx="5"/>
          </p:nvPr>
        </p:nvSpPr>
        <p:spPr/>
        <p:txBody>
          <a:bodyPr/>
          <a:lstStyle/>
          <a:p>
            <a:fld id="{ECAE4467-60A5-4B00-938F-815D4DCFD63B}" type="slidenum">
              <a:rPr lang="en-CA" smtClean="0"/>
              <a:pPr/>
              <a:t>12</a:t>
            </a:fld>
            <a:endParaRPr lang="en-CA"/>
          </a:p>
        </p:txBody>
      </p:sp>
    </p:spTree>
    <p:extLst>
      <p:ext uri="{BB962C8B-B14F-4D97-AF65-F5344CB8AC3E}">
        <p14:creationId xmlns:p14="http://schemas.microsoft.com/office/powerpoint/2010/main" val="109351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5103085-3BDD-49D2-8015-A817A331FC94}" type="slidenum">
              <a:rPr lang="en-CA" smtClean="0"/>
              <a:t>14</a:t>
            </a:fld>
            <a:endParaRPr lang="en-CA"/>
          </a:p>
        </p:txBody>
      </p:sp>
    </p:spTree>
    <p:extLst>
      <p:ext uri="{BB962C8B-B14F-4D97-AF65-F5344CB8AC3E}">
        <p14:creationId xmlns:p14="http://schemas.microsoft.com/office/powerpoint/2010/main" val="281601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CAE4467-60A5-4B00-938F-815D4DCFD63B}" type="slidenum">
              <a:rPr lang="en-CA" smtClean="0"/>
              <a:pPr/>
              <a:t>15</a:t>
            </a:fld>
            <a:endParaRPr lang="en-CA"/>
          </a:p>
        </p:txBody>
      </p:sp>
    </p:spTree>
    <p:extLst>
      <p:ext uri="{BB962C8B-B14F-4D97-AF65-F5344CB8AC3E}">
        <p14:creationId xmlns:p14="http://schemas.microsoft.com/office/powerpoint/2010/main" val="30657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03085-3BDD-49D2-8015-A817A331FC94}" type="slidenum">
              <a:rPr kumimoji="0" lang="en-C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332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Mention the fact that MNP offers a full-service approach to AgriStability (outside Quebec only)</a:t>
            </a:r>
          </a:p>
        </p:txBody>
      </p:sp>
      <p:sp>
        <p:nvSpPr>
          <p:cNvPr id="4" name="Slide Number Placeholder 3"/>
          <p:cNvSpPr>
            <a:spLocks noGrp="1"/>
          </p:cNvSpPr>
          <p:nvPr>
            <p:ph type="sldNum" sz="quarter" idx="5"/>
          </p:nvPr>
        </p:nvSpPr>
        <p:spPr/>
        <p:txBody>
          <a:bodyPr/>
          <a:lstStyle/>
          <a:p>
            <a:fld id="{55103085-3BDD-49D2-8015-A817A331FC94}" type="slidenum">
              <a:rPr lang="en-CA" smtClean="0"/>
              <a:t>19</a:t>
            </a:fld>
            <a:endParaRPr lang="en-CA"/>
          </a:p>
        </p:txBody>
      </p:sp>
    </p:spTree>
    <p:extLst>
      <p:ext uri="{BB962C8B-B14F-4D97-AF65-F5344CB8AC3E}">
        <p14:creationId xmlns:p14="http://schemas.microsoft.com/office/powerpoint/2010/main" val="377033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5103085-3BDD-49D2-8015-A817A331FC94}" type="slidenum">
              <a:rPr lang="en-CA" smtClean="0"/>
              <a:t>20</a:t>
            </a:fld>
            <a:endParaRPr lang="en-CA"/>
          </a:p>
        </p:txBody>
      </p:sp>
    </p:spTree>
    <p:extLst>
      <p:ext uri="{BB962C8B-B14F-4D97-AF65-F5344CB8AC3E}">
        <p14:creationId xmlns:p14="http://schemas.microsoft.com/office/powerpoint/2010/main" val="3225413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None/>
              <a:tabLst>
                <a:tab pos="688975" algn="l"/>
              </a:tabLst>
            </a:pPr>
            <a:endParaRPr lang="en-US" sz="1200" b="1" baseline="0"/>
          </a:p>
        </p:txBody>
      </p:sp>
      <p:sp>
        <p:nvSpPr>
          <p:cNvPr id="4" name="Slide Number Placeholder 3"/>
          <p:cNvSpPr>
            <a:spLocks noGrp="1"/>
          </p:cNvSpPr>
          <p:nvPr>
            <p:ph type="sldNum" sz="quarter" idx="5"/>
          </p:nvPr>
        </p:nvSpPr>
        <p:spPr/>
        <p:txBody>
          <a:bodyPr/>
          <a:lstStyle/>
          <a:p>
            <a:fld id="{EB3ED367-3341-4ADE-AD65-31F6F17B4BC0}" type="slidenum">
              <a:rPr lang="en-CA" smtClean="0"/>
              <a:t>28</a:t>
            </a:fld>
            <a:endParaRPr lang="en-CA"/>
          </a:p>
        </p:txBody>
      </p:sp>
    </p:spTree>
    <p:extLst>
      <p:ext uri="{BB962C8B-B14F-4D97-AF65-F5344CB8AC3E}">
        <p14:creationId xmlns:p14="http://schemas.microsoft.com/office/powerpoint/2010/main" val="8412490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2.sv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 Option 1">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xmlns="" id="{CC7A0136-98D5-4859-B6A7-A610B1F5864C}"/>
              </a:ext>
            </a:extLst>
          </p:cNvPr>
          <p:cNvSpPr>
            <a:spLocks noGrp="1"/>
          </p:cNvSpPr>
          <p:nvPr>
            <p:ph sz="quarter" idx="11"/>
          </p:nvPr>
        </p:nvSpPr>
        <p:spPr>
          <a:xfrm>
            <a:off x="636587" y="3713580"/>
            <a:ext cx="5508174" cy="280782"/>
          </a:xfrm>
          <a:prstGeom prst="rect">
            <a:avLst/>
          </a:prstGeom>
        </p:spPr>
        <p:txBody>
          <a:bodyPr wrap="square" lIns="0" rIns="0" anchor="t" anchorCtr="0">
            <a:spAutoFit/>
          </a:bodyPr>
          <a:lstStyle>
            <a:lvl1pPr marL="0" indent="0" algn="l">
              <a:lnSpc>
                <a:spcPct val="110000"/>
              </a:lnSpc>
              <a:buNone/>
              <a:defRPr sz="1800" b="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sp>
        <p:nvSpPr>
          <p:cNvPr id="10" name="Picture Placeholder 15">
            <a:extLst>
              <a:ext uri="{FF2B5EF4-FFF2-40B4-BE49-F238E27FC236}">
                <a16:creationId xmlns:a16="http://schemas.microsoft.com/office/drawing/2014/main" xmlns="" id="{13922EE5-A2E7-4946-AA29-8BDA00B06FF1}"/>
              </a:ext>
            </a:extLst>
          </p:cNvPr>
          <p:cNvSpPr>
            <a:spLocks noGrp="1"/>
          </p:cNvSpPr>
          <p:nvPr>
            <p:ph type="pic" sz="quarter" idx="17" hasCustomPrompt="1"/>
          </p:nvPr>
        </p:nvSpPr>
        <p:spPr>
          <a:xfrm>
            <a:off x="636588" y="636588"/>
            <a:ext cx="923925" cy="822325"/>
          </a:xfrm>
        </p:spPr>
        <p:txBody>
          <a:bodyPr>
            <a:normAutofit/>
          </a:bodyPr>
          <a:lstStyle>
            <a:lvl1pPr marL="0" indent="0" algn="ctr">
              <a:buNone/>
              <a:defRPr sz="800"/>
            </a:lvl1pPr>
          </a:lstStyle>
          <a:p>
            <a:r>
              <a:rPr lang="en-CA"/>
              <a:t>Click icon to upload client logo</a:t>
            </a:r>
          </a:p>
        </p:txBody>
      </p:sp>
      <p:pic>
        <p:nvPicPr>
          <p:cNvPr id="9" name="Picture 8">
            <a:extLst>
              <a:ext uri="{FF2B5EF4-FFF2-40B4-BE49-F238E27FC236}">
                <a16:creationId xmlns:a16="http://schemas.microsoft.com/office/drawing/2014/main" xmlns="" id="{892416D4-25A2-45AF-86A2-9EE05CAD1D6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9527753" y="5930752"/>
            <a:ext cx="1007016" cy="217064"/>
          </a:xfrm>
          <a:prstGeom prst="rect">
            <a:avLst/>
          </a:prstGeom>
        </p:spPr>
      </p:pic>
      <p:pic>
        <p:nvPicPr>
          <p:cNvPr id="12" name="Picture 11">
            <a:extLst>
              <a:ext uri="{FF2B5EF4-FFF2-40B4-BE49-F238E27FC236}">
                <a16:creationId xmlns:a16="http://schemas.microsoft.com/office/drawing/2014/main" xmlns="" id="{5F23BE97-7087-4219-BA44-0638D34B7FF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10727398" y="5768846"/>
            <a:ext cx="831189" cy="430905"/>
          </a:xfrm>
          <a:prstGeom prst="rect">
            <a:avLst/>
          </a:prstGeom>
        </p:spPr>
      </p:pic>
      <p:pic>
        <p:nvPicPr>
          <p:cNvPr id="16" name="Picture 15">
            <a:extLst>
              <a:ext uri="{FF2B5EF4-FFF2-40B4-BE49-F238E27FC236}">
                <a16:creationId xmlns:a16="http://schemas.microsoft.com/office/drawing/2014/main" xmlns="" id="{6F4F60F1-4478-4400-A69A-E8ADBEC540A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p:blipFill>
        <p:spPr>
          <a:xfrm>
            <a:off x="10193559" y="597260"/>
            <a:ext cx="1435091" cy="504043"/>
          </a:xfrm>
          <a:prstGeom prst="rect">
            <a:avLst/>
          </a:prstGeom>
        </p:spPr>
      </p:pic>
      <p:pic>
        <p:nvPicPr>
          <p:cNvPr id="19" name="Picture 18" descr="A close up of a logo&#10;&#10;Description automatically generated">
            <a:extLst>
              <a:ext uri="{FF2B5EF4-FFF2-40B4-BE49-F238E27FC236}">
                <a16:creationId xmlns:a16="http://schemas.microsoft.com/office/drawing/2014/main" xmlns="" id="{AA923BE8-FD65-45B8-B5EA-8625DDE7D88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6587" y="5714680"/>
            <a:ext cx="2938462" cy="550962"/>
          </a:xfrm>
          <a:prstGeom prst="rect">
            <a:avLst/>
          </a:prstGeom>
        </p:spPr>
      </p:pic>
      <p:sp>
        <p:nvSpPr>
          <p:cNvPr id="21" name="Text Placeholder 9">
            <a:extLst>
              <a:ext uri="{FF2B5EF4-FFF2-40B4-BE49-F238E27FC236}">
                <a16:creationId xmlns:a16="http://schemas.microsoft.com/office/drawing/2014/main" xmlns="" id="{E8535D30-E809-4A5A-8817-2FE2C7B8DAA3}"/>
              </a:ext>
            </a:extLst>
          </p:cNvPr>
          <p:cNvSpPr>
            <a:spLocks noGrp="1"/>
          </p:cNvSpPr>
          <p:nvPr>
            <p:ph type="body" sz="quarter" idx="15" hasCustomPrompt="1"/>
          </p:nvPr>
        </p:nvSpPr>
        <p:spPr>
          <a:xfrm>
            <a:off x="643354" y="4874530"/>
            <a:ext cx="2758659" cy="184665"/>
          </a:xfrm>
        </p:spPr>
        <p:txBody>
          <a:bodyPr wrap="square" bIns="0" anchor="b" anchorCtr="0">
            <a:spAutoFit/>
          </a:bodyPr>
          <a:lstStyle>
            <a:lvl1pPr marL="0" indent="0" algn="l">
              <a:lnSpc>
                <a:spcPct val="100000"/>
              </a:lnSpc>
              <a:spcBef>
                <a:spcPts val="0"/>
              </a:spcBef>
              <a:buNone/>
              <a:defRPr sz="1200">
                <a:solidFill>
                  <a:schemeClr val="tx1"/>
                </a:solidFill>
              </a:defRPr>
            </a:lvl1pPr>
          </a:lstStyle>
          <a:p>
            <a:pPr lvl="0"/>
            <a:r>
              <a:rPr lang="en-CA"/>
              <a:t>Month #, 2020</a:t>
            </a:r>
          </a:p>
        </p:txBody>
      </p:sp>
      <p:sp>
        <p:nvSpPr>
          <p:cNvPr id="11" name="Title Placeholder 1">
            <a:extLst>
              <a:ext uri="{FF2B5EF4-FFF2-40B4-BE49-F238E27FC236}">
                <a16:creationId xmlns:a16="http://schemas.microsoft.com/office/drawing/2014/main" xmlns="" id="{87DF1B9E-94D4-46C0-867D-5C819417D90F}"/>
              </a:ext>
            </a:extLst>
          </p:cNvPr>
          <p:cNvSpPr>
            <a:spLocks noGrp="1"/>
          </p:cNvSpPr>
          <p:nvPr>
            <p:ph type="title"/>
          </p:nvPr>
        </p:nvSpPr>
        <p:spPr>
          <a:xfrm>
            <a:off x="638173" y="2689998"/>
            <a:ext cx="8154990" cy="553998"/>
          </a:xfrm>
          <a:prstGeom prst="rect">
            <a:avLst/>
          </a:prstGeom>
        </p:spPr>
        <p:txBody>
          <a:bodyPr vert="horz" wrap="square" lIns="0" tIns="0" rIns="0" bIns="0" rtlCol="0" anchor="b" anchorCtr="0">
            <a:spAutoFit/>
          </a:bodyPr>
          <a:lstStyle>
            <a:lvl1pPr algn="l">
              <a:defRPr sz="4000">
                <a:solidFill>
                  <a:schemeClr val="tx2"/>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xmlns="" id="{8D323EAB-D982-44F7-B076-B9A33D0A6408}"/>
              </a:ext>
            </a:extLst>
          </p:cNvPr>
          <p:cNvCxnSpPr>
            <a:cxnSpLocks/>
          </p:cNvCxnSpPr>
          <p:nvPr/>
        </p:nvCxnSpPr>
        <p:spPr>
          <a:xfrm>
            <a:off x="645296"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8">
            <a:extLst>
              <a:ext uri="{FF2B5EF4-FFF2-40B4-BE49-F238E27FC236}">
                <a16:creationId xmlns:a16="http://schemas.microsoft.com/office/drawing/2014/main" xmlns="" id="{0C351F8C-7626-4661-AC67-ACD26700EA9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p:blipFill>
        <p:spPr>
          <a:xfrm>
            <a:off x="9527753" y="5930752"/>
            <a:ext cx="1007016" cy="217064"/>
          </a:xfrm>
          <a:prstGeom prst="rect">
            <a:avLst/>
          </a:prstGeom>
        </p:spPr>
      </p:pic>
      <p:pic>
        <p:nvPicPr>
          <p:cNvPr id="18" name="Picture 17" descr="A close up of a logo&#10;&#10;Description automatically generated">
            <a:extLst>
              <a:ext uri="{FF2B5EF4-FFF2-40B4-BE49-F238E27FC236}">
                <a16:creationId xmlns:a16="http://schemas.microsoft.com/office/drawing/2014/main" xmlns="" id="{2B96A3D5-D1FF-463D-95CE-19D330CDCFF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6587" y="5714680"/>
            <a:ext cx="2938462" cy="550962"/>
          </a:xfrm>
          <a:prstGeom prst="rect">
            <a:avLst/>
          </a:prstGeom>
        </p:spPr>
      </p:pic>
    </p:spTree>
    <p:extLst>
      <p:ext uri="{BB962C8B-B14F-4D97-AF65-F5344CB8AC3E}">
        <p14:creationId xmlns:p14="http://schemas.microsoft.com/office/powerpoint/2010/main" val="272937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Title, Sub">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xmlns="" id="{8F1B393F-D93D-44CA-A329-6B1FFD976CCB}"/>
              </a:ext>
            </a:extLst>
          </p:cNvPr>
          <p:cNvSpPr>
            <a:spLocks noGrp="1"/>
          </p:cNvSpPr>
          <p:nvPr>
            <p:ph type="body" idx="1"/>
          </p:nvPr>
        </p:nvSpPr>
        <p:spPr>
          <a:xfrm>
            <a:off x="642951" y="1198270"/>
            <a:ext cx="10915637" cy="312008"/>
          </a:xfrm>
          <a:prstGeom prst="rect">
            <a:avLst/>
          </a:prstGeom>
        </p:spPr>
        <p:txBody>
          <a:bodyPr wrap="square" anchor="t" anchorCtr="0">
            <a:spAutoFit/>
          </a:bodyPr>
          <a:lstStyle>
            <a:lvl1pPr marL="0" indent="0">
              <a:buNone/>
              <a:defRPr sz="2000" b="0">
                <a:solidFill>
                  <a:schemeClr val="accent5"/>
                </a:solidFill>
                <a:latin typeface="+mj-lt"/>
                <a:ea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xmlns="" id="{998CFF6A-22B4-4E80-969D-CF8FE8009A7B}"/>
              </a:ext>
            </a:extLst>
          </p:cNvPr>
          <p:cNvSpPr>
            <a:spLocks noGrp="1"/>
          </p:cNvSpPr>
          <p:nvPr>
            <p:ph type="title"/>
          </p:nvPr>
        </p:nvSpPr>
        <p:spPr>
          <a:xfrm>
            <a:off x="642951" y="644272"/>
            <a:ext cx="10906098" cy="553998"/>
          </a:xfrm>
        </p:spPr>
        <p:txBody>
          <a:bodyPr/>
          <a:lstStyle/>
          <a:p>
            <a:r>
              <a:rPr lang="en-US"/>
              <a:t>Click to edit Master title style</a:t>
            </a:r>
            <a:endParaRPr lang="en-CA"/>
          </a:p>
        </p:txBody>
      </p:sp>
      <p:sp>
        <p:nvSpPr>
          <p:cNvPr id="3" name="Slide Number Placeholder 2">
            <a:extLst>
              <a:ext uri="{FF2B5EF4-FFF2-40B4-BE49-F238E27FC236}">
                <a16:creationId xmlns:a16="http://schemas.microsoft.com/office/drawing/2014/main" xmlns="" id="{E85ADE59-26ED-4975-9304-FC7888304BBE}"/>
              </a:ext>
            </a:extLst>
          </p:cNvPr>
          <p:cNvSpPr>
            <a:spLocks noGrp="1"/>
          </p:cNvSpPr>
          <p:nvPr>
            <p:ph type="sldNum" sz="quarter" idx="10"/>
          </p:nvPr>
        </p:nvSpPr>
        <p:spPr/>
        <p:txBody>
          <a:bodyPr/>
          <a:lstStyle/>
          <a:p>
            <a:fld id="{F6AA19D5-FDA6-46CE-9F51-421AC27971D0}" type="slidenum">
              <a:rPr lang="en-CA" smtClean="0"/>
              <a:t>‹#›</a:t>
            </a:fld>
            <a:endParaRPr lang="en-CA"/>
          </a:p>
        </p:txBody>
      </p:sp>
    </p:spTree>
    <p:extLst>
      <p:ext uri="{BB962C8B-B14F-4D97-AF65-F5344CB8AC3E}">
        <p14:creationId xmlns:p14="http://schemas.microsoft.com/office/powerpoint/2010/main" val="347641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A2AB0C2-50DA-4F7A-AC15-549C95CBFC67}"/>
              </a:ext>
            </a:extLst>
          </p:cNvPr>
          <p:cNvSpPr>
            <a:spLocks noGrp="1"/>
          </p:cNvSpPr>
          <p:nvPr>
            <p:ph type="title"/>
          </p:nvPr>
        </p:nvSpPr>
        <p:spPr/>
        <p:txBody>
          <a:bodyPr/>
          <a:lstStyle/>
          <a:p>
            <a:r>
              <a:rPr lang="en-US"/>
              <a:t>Click to edit Master title style</a:t>
            </a:r>
            <a:endParaRPr lang="en-CA"/>
          </a:p>
        </p:txBody>
      </p:sp>
      <p:sp>
        <p:nvSpPr>
          <p:cNvPr id="5" name="Content Placeholder 4">
            <a:extLst>
              <a:ext uri="{FF2B5EF4-FFF2-40B4-BE49-F238E27FC236}">
                <a16:creationId xmlns:a16="http://schemas.microsoft.com/office/drawing/2014/main" xmlns="" id="{FDF676A2-AB15-4CF2-BA71-92DEA7D3C164}"/>
              </a:ext>
            </a:extLst>
          </p:cNvPr>
          <p:cNvSpPr>
            <a:spLocks noGrp="1"/>
          </p:cNvSpPr>
          <p:nvPr>
            <p:ph sz="quarter" idx="13"/>
          </p:nvPr>
        </p:nvSpPr>
        <p:spPr>
          <a:xfrm>
            <a:off x="642938" y="1585913"/>
            <a:ext cx="10915650" cy="465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Slide Number Placeholder 1">
            <a:extLst>
              <a:ext uri="{FF2B5EF4-FFF2-40B4-BE49-F238E27FC236}">
                <a16:creationId xmlns:a16="http://schemas.microsoft.com/office/drawing/2014/main" xmlns="" id="{FC7824A0-63EF-4FE4-83D4-D0A76780332E}"/>
              </a:ext>
            </a:extLst>
          </p:cNvPr>
          <p:cNvSpPr>
            <a:spLocks noGrp="1"/>
          </p:cNvSpPr>
          <p:nvPr>
            <p:ph type="sldNum" sz="quarter" idx="14"/>
          </p:nvPr>
        </p:nvSpPr>
        <p:spPr/>
        <p:txBody>
          <a:bodyPr/>
          <a:lstStyle/>
          <a:p>
            <a:fld id="{F6AA19D5-FDA6-46CE-9F51-421AC27971D0}" type="slidenum">
              <a:rPr lang="en-CA" smtClean="0"/>
              <a:t>‹#›</a:t>
            </a:fld>
            <a:endParaRPr lang="en-CA"/>
          </a:p>
        </p:txBody>
      </p:sp>
    </p:spTree>
    <p:extLst>
      <p:ext uri="{BB962C8B-B14F-4D97-AF65-F5344CB8AC3E}">
        <p14:creationId xmlns:p14="http://schemas.microsoft.com/office/powerpoint/2010/main" val="367171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94335-1D41-4AC9-8B94-3C4F77CA8616}"/>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xmlns="" id="{F5B0D004-6310-4EE8-BD27-77B3BA54C5B2}"/>
              </a:ext>
            </a:extLst>
          </p:cNvPr>
          <p:cNvSpPr>
            <a:spLocks noGrp="1"/>
          </p:cNvSpPr>
          <p:nvPr>
            <p:ph type="sldNum" sz="quarter" idx="12"/>
          </p:nvPr>
        </p:nvSpPr>
        <p:spPr/>
        <p:txBody>
          <a:bodyPr/>
          <a:lstStyle/>
          <a:p>
            <a:fld id="{F6AA19D5-FDA6-46CE-9F51-421AC27971D0}" type="slidenum">
              <a:rPr lang="en-CA" smtClean="0"/>
              <a:t>‹#›</a:t>
            </a:fld>
            <a:endParaRPr lang="en-CA"/>
          </a:p>
        </p:txBody>
      </p:sp>
      <p:sp>
        <p:nvSpPr>
          <p:cNvPr id="6" name="Text Placeholder 2">
            <a:extLst>
              <a:ext uri="{FF2B5EF4-FFF2-40B4-BE49-F238E27FC236}">
                <a16:creationId xmlns:a16="http://schemas.microsoft.com/office/drawing/2014/main" xmlns="" id="{84BE2AAD-0E8C-4287-990F-DEDD12D2BB68}"/>
              </a:ext>
            </a:extLst>
          </p:cNvPr>
          <p:cNvSpPr>
            <a:spLocks noGrp="1"/>
          </p:cNvSpPr>
          <p:nvPr>
            <p:ph type="body" idx="1"/>
          </p:nvPr>
        </p:nvSpPr>
        <p:spPr>
          <a:xfrm>
            <a:off x="642951" y="1198270"/>
            <a:ext cx="10915637" cy="312008"/>
          </a:xfrm>
          <a:prstGeom prst="rect">
            <a:avLst/>
          </a:prstGeom>
        </p:spPr>
        <p:txBody>
          <a:bodyPr wrap="square" anchor="t" anchorCtr="0">
            <a:spAutoFit/>
          </a:bodyPr>
          <a:lstStyle>
            <a:lvl1pPr marL="0" indent="0">
              <a:buNone/>
              <a:defRPr sz="2000" b="0">
                <a:solidFill>
                  <a:schemeClr val="accent5"/>
                </a:solidFill>
                <a:latin typeface="+mj-lt"/>
                <a:ea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4">
            <a:extLst>
              <a:ext uri="{FF2B5EF4-FFF2-40B4-BE49-F238E27FC236}">
                <a16:creationId xmlns:a16="http://schemas.microsoft.com/office/drawing/2014/main" xmlns="" id="{CBF68691-C182-43AB-90B4-FBC93A03536C}"/>
              </a:ext>
            </a:extLst>
          </p:cNvPr>
          <p:cNvSpPr>
            <a:spLocks noGrp="1"/>
          </p:cNvSpPr>
          <p:nvPr>
            <p:ph sz="quarter" idx="13"/>
          </p:nvPr>
        </p:nvSpPr>
        <p:spPr>
          <a:xfrm>
            <a:off x="642938" y="1752268"/>
            <a:ext cx="10915650" cy="4485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5188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098B7F-77DC-4A22-8511-8DF0064F7573}"/>
              </a:ext>
            </a:extLst>
          </p:cNvPr>
          <p:cNvSpPr>
            <a:spLocks noGrp="1"/>
          </p:cNvSpPr>
          <p:nvPr>
            <p:ph type="title"/>
          </p:nvPr>
        </p:nvSpPr>
        <p:spPr/>
        <p:txBody>
          <a:bodyPr/>
          <a:lstStyle/>
          <a:p>
            <a:r>
              <a:rPr lang="en-US"/>
              <a:t>Click to edit Master title style</a:t>
            </a:r>
            <a:endParaRPr lang="en-CA"/>
          </a:p>
        </p:txBody>
      </p:sp>
      <p:sp>
        <p:nvSpPr>
          <p:cNvPr id="9" name="Content Placeholder 8">
            <a:extLst>
              <a:ext uri="{FF2B5EF4-FFF2-40B4-BE49-F238E27FC236}">
                <a16:creationId xmlns:a16="http://schemas.microsoft.com/office/drawing/2014/main" xmlns="" id="{28937F23-90EC-450C-AADD-4A3C1B1AE0DF}"/>
              </a:ext>
            </a:extLst>
          </p:cNvPr>
          <p:cNvSpPr>
            <a:spLocks noGrp="1"/>
          </p:cNvSpPr>
          <p:nvPr>
            <p:ph sz="quarter" idx="13"/>
          </p:nvPr>
        </p:nvSpPr>
        <p:spPr>
          <a:xfrm>
            <a:off x="642938" y="1585913"/>
            <a:ext cx="5381625" cy="4651375"/>
          </a:xfrm>
          <a:noFill/>
        </p:spPr>
        <p:txBody>
          <a:bodyPr r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Content Placeholder 15">
            <a:extLst>
              <a:ext uri="{FF2B5EF4-FFF2-40B4-BE49-F238E27FC236}">
                <a16:creationId xmlns:a16="http://schemas.microsoft.com/office/drawing/2014/main" xmlns="" id="{18AE8711-CB48-451A-9A68-937C2C2DF5BF}"/>
              </a:ext>
            </a:extLst>
          </p:cNvPr>
          <p:cNvSpPr>
            <a:spLocks noGrp="1"/>
          </p:cNvSpPr>
          <p:nvPr>
            <p:ph sz="quarter" idx="14"/>
          </p:nvPr>
        </p:nvSpPr>
        <p:spPr>
          <a:xfrm>
            <a:off x="6162675" y="1585913"/>
            <a:ext cx="5395913" cy="465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Slide Number Placeholder 2">
            <a:extLst>
              <a:ext uri="{FF2B5EF4-FFF2-40B4-BE49-F238E27FC236}">
                <a16:creationId xmlns:a16="http://schemas.microsoft.com/office/drawing/2014/main" xmlns="" id="{CB315589-11A8-4BED-8532-1C4C4FE8C650}"/>
              </a:ext>
            </a:extLst>
          </p:cNvPr>
          <p:cNvSpPr>
            <a:spLocks noGrp="1"/>
          </p:cNvSpPr>
          <p:nvPr>
            <p:ph type="sldNum" sz="quarter" idx="15"/>
          </p:nvPr>
        </p:nvSpPr>
        <p:spPr/>
        <p:txBody>
          <a:bodyPr/>
          <a:lstStyle/>
          <a:p>
            <a:fld id="{F6AA19D5-FDA6-46CE-9F51-421AC27971D0}" type="slidenum">
              <a:rPr lang="en-CA" smtClean="0"/>
              <a:t>‹#›</a:t>
            </a:fld>
            <a:endParaRPr lang="en-CA"/>
          </a:p>
        </p:txBody>
      </p:sp>
    </p:spTree>
    <p:extLst>
      <p:ext uri="{BB962C8B-B14F-4D97-AF65-F5344CB8AC3E}">
        <p14:creationId xmlns:p14="http://schemas.microsoft.com/office/powerpoint/2010/main" val="380451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 2 Column - Grey BG">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098B7F-77DC-4A22-8511-8DF0064F7573}"/>
              </a:ext>
            </a:extLst>
          </p:cNvPr>
          <p:cNvSpPr>
            <a:spLocks noGrp="1"/>
          </p:cNvSpPr>
          <p:nvPr>
            <p:ph type="title"/>
          </p:nvPr>
        </p:nvSpPr>
        <p:spPr/>
        <p:txBody>
          <a:bodyPr/>
          <a:lstStyle/>
          <a:p>
            <a:r>
              <a:rPr lang="en-US"/>
              <a:t>Click to edit Master title style</a:t>
            </a:r>
            <a:endParaRPr lang="en-CA"/>
          </a:p>
        </p:txBody>
      </p:sp>
      <p:sp>
        <p:nvSpPr>
          <p:cNvPr id="9" name="Content Placeholder 8">
            <a:extLst>
              <a:ext uri="{FF2B5EF4-FFF2-40B4-BE49-F238E27FC236}">
                <a16:creationId xmlns:a16="http://schemas.microsoft.com/office/drawing/2014/main" xmlns="" id="{28937F23-90EC-450C-AADD-4A3C1B1AE0DF}"/>
              </a:ext>
            </a:extLst>
          </p:cNvPr>
          <p:cNvSpPr>
            <a:spLocks noGrp="1"/>
          </p:cNvSpPr>
          <p:nvPr>
            <p:ph sz="quarter" idx="13"/>
          </p:nvPr>
        </p:nvSpPr>
        <p:spPr>
          <a:xfrm>
            <a:off x="642938" y="1585913"/>
            <a:ext cx="5381625" cy="4627815"/>
          </a:xfrm>
          <a:solidFill>
            <a:schemeClr val="bg1"/>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Content Placeholder 15">
            <a:extLst>
              <a:ext uri="{FF2B5EF4-FFF2-40B4-BE49-F238E27FC236}">
                <a16:creationId xmlns:a16="http://schemas.microsoft.com/office/drawing/2014/main" xmlns="" id="{18AE8711-CB48-451A-9A68-937C2C2DF5BF}"/>
              </a:ext>
            </a:extLst>
          </p:cNvPr>
          <p:cNvSpPr>
            <a:spLocks noGrp="1"/>
          </p:cNvSpPr>
          <p:nvPr>
            <p:ph sz="quarter" idx="14"/>
          </p:nvPr>
        </p:nvSpPr>
        <p:spPr>
          <a:xfrm>
            <a:off x="6162675" y="1585913"/>
            <a:ext cx="5395913" cy="4627815"/>
          </a:xfrm>
          <a:solidFill>
            <a:schemeClr val="bg1"/>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Slide Number Placeholder 2">
            <a:extLst>
              <a:ext uri="{FF2B5EF4-FFF2-40B4-BE49-F238E27FC236}">
                <a16:creationId xmlns:a16="http://schemas.microsoft.com/office/drawing/2014/main" xmlns="" id="{5F365594-A585-4C78-BE76-3C7E884C1E3D}"/>
              </a:ext>
            </a:extLst>
          </p:cNvPr>
          <p:cNvSpPr>
            <a:spLocks noGrp="1"/>
          </p:cNvSpPr>
          <p:nvPr>
            <p:ph type="sldNum" sz="quarter" idx="15"/>
          </p:nvPr>
        </p:nvSpPr>
        <p:spPr/>
        <p:txBody>
          <a:bodyPr/>
          <a:lstStyle/>
          <a:p>
            <a:fld id="{F6AA19D5-FDA6-46CE-9F51-421AC27971D0}" type="slidenum">
              <a:rPr lang="en-CA" smtClean="0"/>
              <a:t>‹#›</a:t>
            </a:fld>
            <a:endParaRPr lang="en-CA"/>
          </a:p>
        </p:txBody>
      </p:sp>
    </p:spTree>
    <p:extLst>
      <p:ext uri="{BB962C8B-B14F-4D97-AF65-F5344CB8AC3E}">
        <p14:creationId xmlns:p14="http://schemas.microsoft.com/office/powerpoint/2010/main" val="149254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ub,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098B7F-77DC-4A22-8511-8DF0064F7573}"/>
              </a:ext>
            </a:extLst>
          </p:cNvPr>
          <p:cNvSpPr>
            <a:spLocks noGrp="1"/>
          </p:cNvSpPr>
          <p:nvPr>
            <p:ph type="title"/>
          </p:nvPr>
        </p:nvSpPr>
        <p:spPr/>
        <p:txBody>
          <a:bodyPr/>
          <a:lstStyle/>
          <a:p>
            <a:r>
              <a:rPr lang="en-US"/>
              <a:t>Click to edit Master title style</a:t>
            </a:r>
            <a:endParaRPr lang="en-CA"/>
          </a:p>
        </p:txBody>
      </p:sp>
      <p:sp>
        <p:nvSpPr>
          <p:cNvPr id="9" name="Content Placeholder 8">
            <a:extLst>
              <a:ext uri="{FF2B5EF4-FFF2-40B4-BE49-F238E27FC236}">
                <a16:creationId xmlns:a16="http://schemas.microsoft.com/office/drawing/2014/main" xmlns="" id="{28937F23-90EC-450C-AADD-4A3C1B1AE0DF}"/>
              </a:ext>
            </a:extLst>
          </p:cNvPr>
          <p:cNvSpPr>
            <a:spLocks noGrp="1"/>
          </p:cNvSpPr>
          <p:nvPr>
            <p:ph sz="quarter" idx="13"/>
          </p:nvPr>
        </p:nvSpPr>
        <p:spPr>
          <a:xfrm>
            <a:off x="642938" y="2213361"/>
            <a:ext cx="5381625" cy="4000367"/>
          </a:xfrm>
        </p:spPr>
        <p:txBody>
          <a:bodyPr r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Content Placeholder 15">
            <a:extLst>
              <a:ext uri="{FF2B5EF4-FFF2-40B4-BE49-F238E27FC236}">
                <a16:creationId xmlns:a16="http://schemas.microsoft.com/office/drawing/2014/main" xmlns="" id="{18AE8711-CB48-451A-9A68-937C2C2DF5BF}"/>
              </a:ext>
            </a:extLst>
          </p:cNvPr>
          <p:cNvSpPr>
            <a:spLocks noGrp="1"/>
          </p:cNvSpPr>
          <p:nvPr>
            <p:ph sz="quarter" idx="14"/>
          </p:nvPr>
        </p:nvSpPr>
        <p:spPr>
          <a:xfrm>
            <a:off x="6162675" y="2213361"/>
            <a:ext cx="5395913" cy="4000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2">
            <a:extLst>
              <a:ext uri="{FF2B5EF4-FFF2-40B4-BE49-F238E27FC236}">
                <a16:creationId xmlns:a16="http://schemas.microsoft.com/office/drawing/2014/main" xmlns="" id="{ED63A7BA-CD71-449D-8F1C-96E05A3FCD32}"/>
              </a:ext>
            </a:extLst>
          </p:cNvPr>
          <p:cNvSpPr>
            <a:spLocks noGrp="1"/>
          </p:cNvSpPr>
          <p:nvPr>
            <p:ph type="body" idx="1"/>
          </p:nvPr>
        </p:nvSpPr>
        <p:spPr>
          <a:xfrm>
            <a:off x="642951" y="1585913"/>
            <a:ext cx="5381612" cy="436786"/>
          </a:xfrm>
          <a:prstGeom prst="rect">
            <a:avLst/>
          </a:prstGeom>
        </p:spPr>
        <p:txBody>
          <a:bodyPr wrap="square" rIns="108000" anchor="t" anchorCtr="0">
            <a:spAutoFit/>
          </a:bodyPr>
          <a:lstStyle>
            <a:lvl1pPr marL="0" indent="0">
              <a:buNone/>
              <a:defRPr sz="2800" b="0">
                <a:solidFill>
                  <a:schemeClr val="accent5"/>
                </a:solidFill>
                <a:latin typeface="+mj-lt"/>
                <a:ea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2">
            <a:extLst>
              <a:ext uri="{FF2B5EF4-FFF2-40B4-BE49-F238E27FC236}">
                <a16:creationId xmlns:a16="http://schemas.microsoft.com/office/drawing/2014/main" xmlns="" id="{5BB1DAA5-5150-4970-979C-0613B1FF95E8}"/>
              </a:ext>
            </a:extLst>
          </p:cNvPr>
          <p:cNvSpPr>
            <a:spLocks noGrp="1"/>
          </p:cNvSpPr>
          <p:nvPr>
            <p:ph type="body" idx="15"/>
          </p:nvPr>
        </p:nvSpPr>
        <p:spPr>
          <a:xfrm>
            <a:off x="6162674" y="1585913"/>
            <a:ext cx="5395913" cy="436786"/>
          </a:xfrm>
          <a:prstGeom prst="rect">
            <a:avLst/>
          </a:prstGeom>
        </p:spPr>
        <p:txBody>
          <a:bodyPr wrap="square" anchor="t" anchorCtr="0">
            <a:spAutoFit/>
          </a:bodyPr>
          <a:lstStyle>
            <a:lvl1pPr marL="0" indent="0">
              <a:buNone/>
              <a:defRPr sz="2800" b="0">
                <a:solidFill>
                  <a:schemeClr val="accent5"/>
                </a:solidFill>
                <a:latin typeface="+mj-lt"/>
                <a:ea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Slide Number Placeholder 2">
            <a:extLst>
              <a:ext uri="{FF2B5EF4-FFF2-40B4-BE49-F238E27FC236}">
                <a16:creationId xmlns:a16="http://schemas.microsoft.com/office/drawing/2014/main" xmlns="" id="{87A7DBD8-4A5C-4775-9D29-AB241220292E}"/>
              </a:ext>
            </a:extLst>
          </p:cNvPr>
          <p:cNvSpPr>
            <a:spLocks noGrp="1"/>
          </p:cNvSpPr>
          <p:nvPr>
            <p:ph type="sldNum" sz="quarter" idx="16"/>
          </p:nvPr>
        </p:nvSpPr>
        <p:spPr/>
        <p:txBody>
          <a:bodyPr/>
          <a:lstStyle/>
          <a:p>
            <a:fld id="{F6AA19D5-FDA6-46CE-9F51-421AC27971D0}" type="slidenum">
              <a:rPr lang="en-CA" smtClean="0"/>
              <a:t>‹#›</a:t>
            </a:fld>
            <a:endParaRPr lang="en-CA"/>
          </a:p>
        </p:txBody>
      </p:sp>
    </p:spTree>
    <p:extLst>
      <p:ext uri="{BB962C8B-B14F-4D97-AF65-F5344CB8AC3E}">
        <p14:creationId xmlns:p14="http://schemas.microsoft.com/office/powerpoint/2010/main" val="254049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098B7F-77DC-4A22-8511-8DF0064F7573}"/>
              </a:ext>
            </a:extLst>
          </p:cNvPr>
          <p:cNvSpPr>
            <a:spLocks noGrp="1"/>
          </p:cNvSpPr>
          <p:nvPr>
            <p:ph type="title"/>
          </p:nvPr>
        </p:nvSpPr>
        <p:spPr/>
        <p:txBody>
          <a:bodyPr/>
          <a:lstStyle/>
          <a:p>
            <a:r>
              <a:rPr lang="en-US"/>
              <a:t>Click to edit Master title style</a:t>
            </a:r>
            <a:endParaRPr lang="en-CA"/>
          </a:p>
        </p:txBody>
      </p:sp>
      <p:sp>
        <p:nvSpPr>
          <p:cNvPr id="9" name="Content Placeholder 8">
            <a:extLst>
              <a:ext uri="{FF2B5EF4-FFF2-40B4-BE49-F238E27FC236}">
                <a16:creationId xmlns:a16="http://schemas.microsoft.com/office/drawing/2014/main" xmlns="" id="{28937F23-90EC-450C-AADD-4A3C1B1AE0DF}"/>
              </a:ext>
            </a:extLst>
          </p:cNvPr>
          <p:cNvSpPr>
            <a:spLocks noGrp="1"/>
          </p:cNvSpPr>
          <p:nvPr>
            <p:ph sz="quarter" idx="13"/>
          </p:nvPr>
        </p:nvSpPr>
        <p:spPr>
          <a:xfrm>
            <a:off x="642939" y="1585913"/>
            <a:ext cx="3548062" cy="4651375"/>
          </a:xfrm>
        </p:spPr>
        <p:txBody>
          <a:bodyPr r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Content Placeholder 15">
            <a:extLst>
              <a:ext uri="{FF2B5EF4-FFF2-40B4-BE49-F238E27FC236}">
                <a16:creationId xmlns:a16="http://schemas.microsoft.com/office/drawing/2014/main" xmlns="" id="{18AE8711-CB48-451A-9A68-937C2C2DF5BF}"/>
              </a:ext>
            </a:extLst>
          </p:cNvPr>
          <p:cNvSpPr>
            <a:spLocks noGrp="1"/>
          </p:cNvSpPr>
          <p:nvPr>
            <p:ph sz="quarter" idx="14"/>
          </p:nvPr>
        </p:nvSpPr>
        <p:spPr>
          <a:xfrm>
            <a:off x="8010526" y="1585913"/>
            <a:ext cx="3548062" cy="465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Content Placeholder 8">
            <a:extLst>
              <a:ext uri="{FF2B5EF4-FFF2-40B4-BE49-F238E27FC236}">
                <a16:creationId xmlns:a16="http://schemas.microsoft.com/office/drawing/2014/main" xmlns="" id="{04E3A92E-8DEA-4B18-8398-59C498F1658D}"/>
              </a:ext>
            </a:extLst>
          </p:cNvPr>
          <p:cNvSpPr>
            <a:spLocks noGrp="1"/>
          </p:cNvSpPr>
          <p:nvPr>
            <p:ph sz="quarter" idx="15"/>
          </p:nvPr>
        </p:nvSpPr>
        <p:spPr>
          <a:xfrm>
            <a:off x="4326732" y="1585913"/>
            <a:ext cx="3548062" cy="4651375"/>
          </a:xfrm>
        </p:spPr>
        <p:txBody>
          <a:bodyPr r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Slide Number Placeholder 2">
            <a:extLst>
              <a:ext uri="{FF2B5EF4-FFF2-40B4-BE49-F238E27FC236}">
                <a16:creationId xmlns:a16="http://schemas.microsoft.com/office/drawing/2014/main" xmlns="" id="{FDAFB897-71D9-418C-9F30-5ACBC06323E6}"/>
              </a:ext>
            </a:extLst>
          </p:cNvPr>
          <p:cNvSpPr>
            <a:spLocks noGrp="1"/>
          </p:cNvSpPr>
          <p:nvPr>
            <p:ph type="sldNum" sz="quarter" idx="16"/>
          </p:nvPr>
        </p:nvSpPr>
        <p:spPr/>
        <p:txBody>
          <a:bodyPr/>
          <a:lstStyle/>
          <a:p>
            <a:fld id="{F6AA19D5-FDA6-46CE-9F51-421AC27971D0}" type="slidenum">
              <a:rPr lang="en-CA" smtClean="0"/>
              <a:t>‹#›</a:t>
            </a:fld>
            <a:endParaRPr lang="en-CA"/>
          </a:p>
        </p:txBody>
      </p:sp>
    </p:spTree>
    <p:extLst>
      <p:ext uri="{BB962C8B-B14F-4D97-AF65-F5344CB8AC3E}">
        <p14:creationId xmlns:p14="http://schemas.microsoft.com/office/powerpoint/2010/main" val="261807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Image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098B7F-77DC-4A22-8511-8DF0064F7573}"/>
              </a:ext>
            </a:extLst>
          </p:cNvPr>
          <p:cNvSpPr>
            <a:spLocks noGrp="1"/>
          </p:cNvSpPr>
          <p:nvPr>
            <p:ph type="title"/>
          </p:nvPr>
        </p:nvSpPr>
        <p:spPr/>
        <p:txBody>
          <a:bodyPr/>
          <a:lstStyle/>
          <a:p>
            <a:r>
              <a:rPr lang="en-US"/>
              <a:t>Click to edit Master title style</a:t>
            </a:r>
            <a:endParaRPr lang="en-CA"/>
          </a:p>
        </p:txBody>
      </p:sp>
      <p:sp>
        <p:nvSpPr>
          <p:cNvPr id="10" name="Picture Placeholder 3">
            <a:extLst>
              <a:ext uri="{FF2B5EF4-FFF2-40B4-BE49-F238E27FC236}">
                <a16:creationId xmlns:a16="http://schemas.microsoft.com/office/drawing/2014/main" xmlns="" id="{D396B389-2043-467D-93A9-2D532A76439D}"/>
              </a:ext>
            </a:extLst>
          </p:cNvPr>
          <p:cNvSpPr>
            <a:spLocks noGrp="1"/>
          </p:cNvSpPr>
          <p:nvPr>
            <p:ph type="pic" sz="quarter" idx="17" hasCustomPrompt="1"/>
          </p:nvPr>
        </p:nvSpPr>
        <p:spPr>
          <a:xfrm>
            <a:off x="4321969" y="1585913"/>
            <a:ext cx="3548062" cy="1776412"/>
          </a:xfrm>
          <a:solidFill>
            <a:schemeClr val="bg2"/>
          </a:solidFill>
        </p:spPr>
        <p:txBody>
          <a:bodyPr>
            <a:normAutofit/>
          </a:bodyPr>
          <a:lstStyle>
            <a:lvl1pPr marL="0" indent="0" algn="ctr">
              <a:buNone/>
              <a:defRPr sz="2000"/>
            </a:lvl1pPr>
          </a:lstStyle>
          <a:p>
            <a:r>
              <a:rPr lang="en-CA"/>
              <a:t>Click icon to insert image</a:t>
            </a:r>
          </a:p>
        </p:txBody>
      </p:sp>
      <p:sp>
        <p:nvSpPr>
          <p:cNvPr id="11" name="Picture Placeholder 3">
            <a:extLst>
              <a:ext uri="{FF2B5EF4-FFF2-40B4-BE49-F238E27FC236}">
                <a16:creationId xmlns:a16="http://schemas.microsoft.com/office/drawing/2014/main" xmlns="" id="{91765FFD-5E40-4397-8930-BE6BC9EEBECA}"/>
              </a:ext>
            </a:extLst>
          </p:cNvPr>
          <p:cNvSpPr>
            <a:spLocks noGrp="1"/>
          </p:cNvSpPr>
          <p:nvPr>
            <p:ph type="pic" sz="quarter" idx="18" hasCustomPrompt="1"/>
          </p:nvPr>
        </p:nvSpPr>
        <p:spPr>
          <a:xfrm>
            <a:off x="8001000" y="1585913"/>
            <a:ext cx="3548062" cy="1776412"/>
          </a:xfrm>
          <a:solidFill>
            <a:schemeClr val="bg2"/>
          </a:solidFill>
        </p:spPr>
        <p:txBody>
          <a:bodyPr>
            <a:normAutofit/>
          </a:bodyPr>
          <a:lstStyle>
            <a:lvl1pPr marL="0" indent="0" algn="ctr">
              <a:buNone/>
              <a:defRPr sz="2000"/>
            </a:lvl1pPr>
          </a:lstStyle>
          <a:p>
            <a:r>
              <a:rPr lang="en-CA"/>
              <a:t>Click icon to insert image</a:t>
            </a:r>
          </a:p>
        </p:txBody>
      </p:sp>
      <p:sp>
        <p:nvSpPr>
          <p:cNvPr id="12" name="Picture Placeholder 3">
            <a:extLst>
              <a:ext uri="{FF2B5EF4-FFF2-40B4-BE49-F238E27FC236}">
                <a16:creationId xmlns:a16="http://schemas.microsoft.com/office/drawing/2014/main" xmlns="" id="{81B35B0B-8999-407F-AC08-7720BD10286C}"/>
              </a:ext>
            </a:extLst>
          </p:cNvPr>
          <p:cNvSpPr>
            <a:spLocks noGrp="1"/>
          </p:cNvSpPr>
          <p:nvPr>
            <p:ph type="pic" sz="quarter" idx="19" hasCustomPrompt="1"/>
          </p:nvPr>
        </p:nvSpPr>
        <p:spPr>
          <a:xfrm>
            <a:off x="642938" y="1592263"/>
            <a:ext cx="3548062" cy="1776412"/>
          </a:xfrm>
          <a:solidFill>
            <a:schemeClr val="bg2"/>
          </a:solidFill>
        </p:spPr>
        <p:txBody>
          <a:bodyPr>
            <a:normAutofit/>
          </a:bodyPr>
          <a:lstStyle>
            <a:lvl1pPr marL="0" indent="0" algn="ctr">
              <a:buNone/>
              <a:defRPr sz="2000"/>
            </a:lvl1pPr>
          </a:lstStyle>
          <a:p>
            <a:r>
              <a:rPr lang="en-CA"/>
              <a:t>Click icon to insert image</a:t>
            </a:r>
          </a:p>
        </p:txBody>
      </p:sp>
      <p:sp>
        <p:nvSpPr>
          <p:cNvPr id="15" name="Text Placeholder 14">
            <a:extLst>
              <a:ext uri="{FF2B5EF4-FFF2-40B4-BE49-F238E27FC236}">
                <a16:creationId xmlns:a16="http://schemas.microsoft.com/office/drawing/2014/main" xmlns="" id="{CFE0C765-325B-4145-904A-54052B90B78A}"/>
              </a:ext>
            </a:extLst>
          </p:cNvPr>
          <p:cNvSpPr>
            <a:spLocks noGrp="1"/>
          </p:cNvSpPr>
          <p:nvPr>
            <p:ph type="body" sz="quarter" idx="20"/>
          </p:nvPr>
        </p:nvSpPr>
        <p:spPr>
          <a:xfrm>
            <a:off x="636588" y="3506743"/>
            <a:ext cx="3554412" cy="2706985"/>
          </a:xfrm>
        </p:spPr>
        <p:txBody>
          <a:bodyPr rIns="108000"/>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4">
            <a:extLst>
              <a:ext uri="{FF2B5EF4-FFF2-40B4-BE49-F238E27FC236}">
                <a16:creationId xmlns:a16="http://schemas.microsoft.com/office/drawing/2014/main" xmlns="" id="{FD165765-0D41-4BD3-A8D9-073D731C7B4A}"/>
              </a:ext>
            </a:extLst>
          </p:cNvPr>
          <p:cNvSpPr>
            <a:spLocks noGrp="1"/>
          </p:cNvSpPr>
          <p:nvPr>
            <p:ph type="body" sz="quarter" idx="21"/>
          </p:nvPr>
        </p:nvSpPr>
        <p:spPr>
          <a:xfrm>
            <a:off x="4321969" y="3506743"/>
            <a:ext cx="3554412" cy="2706985"/>
          </a:xfrm>
        </p:spPr>
        <p:txBody>
          <a:bodyPr rIns="108000"/>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4">
            <a:extLst>
              <a:ext uri="{FF2B5EF4-FFF2-40B4-BE49-F238E27FC236}">
                <a16:creationId xmlns:a16="http://schemas.microsoft.com/office/drawing/2014/main" xmlns="" id="{A01E8B9A-07B6-4D69-B1B3-3FB9ED1BCA71}"/>
              </a:ext>
            </a:extLst>
          </p:cNvPr>
          <p:cNvSpPr>
            <a:spLocks noGrp="1"/>
          </p:cNvSpPr>
          <p:nvPr>
            <p:ph type="body" sz="quarter" idx="22"/>
          </p:nvPr>
        </p:nvSpPr>
        <p:spPr>
          <a:xfrm>
            <a:off x="8007350" y="3506743"/>
            <a:ext cx="3554412" cy="2706985"/>
          </a:xfrm>
        </p:spPr>
        <p:txBody>
          <a:bodyPr rIns="108000"/>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Number Placeholder 2">
            <a:extLst>
              <a:ext uri="{FF2B5EF4-FFF2-40B4-BE49-F238E27FC236}">
                <a16:creationId xmlns:a16="http://schemas.microsoft.com/office/drawing/2014/main" xmlns="" id="{590B3CE8-4886-4CAE-A17D-AC967E89037A}"/>
              </a:ext>
            </a:extLst>
          </p:cNvPr>
          <p:cNvSpPr>
            <a:spLocks noGrp="1"/>
          </p:cNvSpPr>
          <p:nvPr>
            <p:ph type="sldNum" sz="quarter" idx="23"/>
          </p:nvPr>
        </p:nvSpPr>
        <p:spPr/>
        <p:txBody>
          <a:bodyPr/>
          <a:lstStyle/>
          <a:p>
            <a:fld id="{F6AA19D5-FDA6-46CE-9F51-421AC27971D0}" type="slidenum">
              <a:rPr lang="en-CA" smtClean="0"/>
              <a:t>‹#›</a:t>
            </a:fld>
            <a:endParaRPr lang="en-CA"/>
          </a:p>
        </p:txBody>
      </p:sp>
    </p:spTree>
    <p:extLst>
      <p:ext uri="{BB962C8B-B14F-4D97-AF65-F5344CB8AC3E}">
        <p14:creationId xmlns:p14="http://schemas.microsoft.com/office/powerpoint/2010/main" val="50832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ection Title - Option 1">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7C1BFBC-1B88-45D0-97DC-261E7718ACF3}"/>
              </a:ext>
            </a:extLst>
          </p:cNvPr>
          <p:cNvSpPr/>
          <p:nvPr/>
        </p:nvSpPr>
        <p:spPr>
          <a:xfrm>
            <a:off x="0" y="0"/>
            <a:ext cx="12192000" cy="6858000"/>
          </a:xfrm>
          <a:prstGeom prst="rect">
            <a:avLst/>
          </a:prstGeom>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
        <p:nvSpPr>
          <p:cNvPr id="5" name="Title Placeholder 1">
            <a:extLst>
              <a:ext uri="{FF2B5EF4-FFF2-40B4-BE49-F238E27FC236}">
                <a16:creationId xmlns:a16="http://schemas.microsoft.com/office/drawing/2014/main" xmlns="" id="{3BCCFDB3-B48D-4543-9814-E4336929E9E1}"/>
              </a:ext>
            </a:extLst>
          </p:cNvPr>
          <p:cNvSpPr>
            <a:spLocks noGrp="1"/>
          </p:cNvSpPr>
          <p:nvPr>
            <p:ph type="title"/>
          </p:nvPr>
        </p:nvSpPr>
        <p:spPr>
          <a:xfrm>
            <a:off x="638173" y="2689998"/>
            <a:ext cx="8154990" cy="553998"/>
          </a:xfrm>
          <a:prstGeom prst="rect">
            <a:avLst/>
          </a:prstGeom>
        </p:spPr>
        <p:txBody>
          <a:bodyPr vert="horz" wrap="square" lIns="0" tIns="0" rIns="0" bIns="0" rtlCol="0" anchor="b" anchorCtr="0">
            <a:spAutoFit/>
          </a:bodyPr>
          <a:lstStyle>
            <a:lvl1pPr algn="l">
              <a:defRPr sz="4000">
                <a:solidFill>
                  <a:schemeClr val="tx1"/>
                </a:solidFill>
              </a:defRPr>
            </a:lvl1pPr>
          </a:lstStyle>
          <a:p>
            <a:r>
              <a:rPr lang="en-US"/>
              <a:t>Click to edit Master title style</a:t>
            </a:r>
          </a:p>
        </p:txBody>
      </p:sp>
      <p:pic>
        <p:nvPicPr>
          <p:cNvPr id="3" name="Picture 50">
            <a:extLst>
              <a:ext uri="{FF2B5EF4-FFF2-40B4-BE49-F238E27FC236}">
                <a16:creationId xmlns:a16="http://schemas.microsoft.com/office/drawing/2014/main" xmlns="" id="{40655FB4-8816-4461-BCCB-D9D89DC3DCE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10568510" y="295462"/>
            <a:ext cx="1039565" cy="365123"/>
          </a:xfrm>
          <a:prstGeom prst="rect">
            <a:avLst/>
          </a:prstGeom>
        </p:spPr>
      </p:pic>
      <p:cxnSp>
        <p:nvCxnSpPr>
          <p:cNvPr id="9" name="Straight Connector 8">
            <a:extLst>
              <a:ext uri="{FF2B5EF4-FFF2-40B4-BE49-F238E27FC236}">
                <a16:creationId xmlns:a16="http://schemas.microsoft.com/office/drawing/2014/main" xmlns="" id="{DCC7808F-1B44-4F48-A54B-DFF0E63CD9A8}"/>
              </a:ext>
            </a:extLst>
          </p:cNvPr>
          <p:cNvCxnSpPr>
            <a:cxnSpLocks/>
          </p:cNvCxnSpPr>
          <p:nvPr/>
        </p:nvCxnSpPr>
        <p:spPr>
          <a:xfrm>
            <a:off x="645296"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xmlns="" id="{401EDE99-75C0-4FC1-B007-7081E9EC0EE5}"/>
              </a:ext>
            </a:extLst>
          </p:cNvPr>
          <p:cNvSpPr>
            <a:spLocks noGrp="1"/>
          </p:cNvSpPr>
          <p:nvPr>
            <p:ph sz="quarter" idx="11"/>
          </p:nvPr>
        </p:nvSpPr>
        <p:spPr>
          <a:xfrm>
            <a:off x="636587" y="3713580"/>
            <a:ext cx="5508174" cy="280782"/>
          </a:xfrm>
          <a:prstGeom prst="rect">
            <a:avLst/>
          </a:prstGeom>
        </p:spPr>
        <p:txBody>
          <a:bodyPr wrap="square" lIns="0" rIns="0" anchor="t" anchorCtr="0">
            <a:spAutoFit/>
          </a:bodyPr>
          <a:lstStyle>
            <a:lvl1pPr marL="0" indent="0" algn="l">
              <a:lnSpc>
                <a:spcPct val="110000"/>
              </a:lnSpc>
              <a:buNone/>
              <a:defRPr sz="1800" b="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xmlns="" id="{DC40015A-5AFA-406F-AE45-01F4688F5377}"/>
              </a:ext>
            </a:extLst>
          </p:cNvPr>
          <p:cNvCxnSpPr>
            <a:cxnSpLocks/>
          </p:cNvCxnSpPr>
          <p:nvPr/>
        </p:nvCxnSpPr>
        <p:spPr>
          <a:xfrm>
            <a:off x="645296"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790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ection Title - Option 2">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7C1BFBC-1B88-45D0-97DC-261E7718ACF3}"/>
              </a:ext>
            </a:extLst>
          </p:cNvPr>
          <p:cNvSpPr/>
          <p:nvPr/>
        </p:nvSpPr>
        <p:spPr>
          <a:xfrm>
            <a:off x="0" y="0"/>
            <a:ext cx="12192000" cy="6858000"/>
          </a:xfrm>
          <a:prstGeom prst="rect">
            <a:avLst/>
          </a:prstGeom>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
        <p:nvSpPr>
          <p:cNvPr id="5" name="Title Placeholder 1">
            <a:extLst>
              <a:ext uri="{FF2B5EF4-FFF2-40B4-BE49-F238E27FC236}">
                <a16:creationId xmlns:a16="http://schemas.microsoft.com/office/drawing/2014/main" xmlns="" id="{FE64CDEB-222D-4426-B3E6-80EEF26FB3B2}"/>
              </a:ext>
            </a:extLst>
          </p:cNvPr>
          <p:cNvSpPr>
            <a:spLocks noGrp="1"/>
          </p:cNvSpPr>
          <p:nvPr>
            <p:ph type="title"/>
          </p:nvPr>
        </p:nvSpPr>
        <p:spPr>
          <a:xfrm>
            <a:off x="638173" y="2689998"/>
            <a:ext cx="8154990" cy="553998"/>
          </a:xfrm>
          <a:prstGeom prst="rect">
            <a:avLst/>
          </a:prstGeom>
        </p:spPr>
        <p:txBody>
          <a:bodyPr vert="horz" wrap="square" lIns="0" tIns="0" rIns="0" bIns="0" rtlCol="0" anchor="b" anchorCtr="0">
            <a:spAutoFit/>
          </a:bodyPr>
          <a:lstStyle>
            <a:lvl1pPr algn="l">
              <a:defRPr sz="4000">
                <a:solidFill>
                  <a:schemeClr val="tx2"/>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xmlns="" id="{6340682E-A500-4574-95F2-FB33E4CFAF03}"/>
              </a:ext>
            </a:extLst>
          </p:cNvPr>
          <p:cNvCxnSpPr>
            <a:cxnSpLocks/>
          </p:cNvCxnSpPr>
          <p:nvPr/>
        </p:nvCxnSpPr>
        <p:spPr>
          <a:xfrm>
            <a:off x="645296"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xmlns="" id="{B5DB4D2F-4550-44BC-9592-B741D79009BD}"/>
              </a:ext>
            </a:extLst>
          </p:cNvPr>
          <p:cNvSpPr>
            <a:spLocks noGrp="1"/>
          </p:cNvSpPr>
          <p:nvPr>
            <p:ph sz="quarter" idx="11"/>
          </p:nvPr>
        </p:nvSpPr>
        <p:spPr>
          <a:xfrm>
            <a:off x="636587" y="3713580"/>
            <a:ext cx="5508174" cy="280782"/>
          </a:xfrm>
          <a:prstGeom prst="rect">
            <a:avLst/>
          </a:prstGeom>
        </p:spPr>
        <p:txBody>
          <a:bodyPr wrap="square" lIns="0" rIns="0" anchor="t" anchorCtr="0">
            <a:spAutoFit/>
          </a:bodyPr>
          <a:lstStyle>
            <a:lvl1pPr marL="0" indent="0" algn="l">
              <a:lnSpc>
                <a:spcPct val="110000"/>
              </a:lnSpc>
              <a:buNone/>
              <a:defRPr sz="1800" b="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xmlns="" id="{C97B8E07-C971-462D-A577-3C3999A235B5}"/>
              </a:ext>
            </a:extLst>
          </p:cNvPr>
          <p:cNvCxnSpPr>
            <a:cxnSpLocks/>
          </p:cNvCxnSpPr>
          <p:nvPr/>
        </p:nvCxnSpPr>
        <p:spPr>
          <a:xfrm>
            <a:off x="645296"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50">
            <a:extLst>
              <a:ext uri="{FF2B5EF4-FFF2-40B4-BE49-F238E27FC236}">
                <a16:creationId xmlns:a16="http://schemas.microsoft.com/office/drawing/2014/main" xmlns="" id="{2F300806-F78F-470F-AA32-9CD408419C6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10568510" y="295462"/>
            <a:ext cx="1039565" cy="365123"/>
          </a:xfrm>
          <a:prstGeom prst="rect">
            <a:avLst/>
          </a:prstGeom>
        </p:spPr>
      </p:pic>
    </p:spTree>
    <p:extLst>
      <p:ext uri="{BB962C8B-B14F-4D97-AF65-F5344CB8AC3E}">
        <p14:creationId xmlns:p14="http://schemas.microsoft.com/office/powerpoint/2010/main" val="19144703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 Option 2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7F2A4858-6F8C-45F5-8CCC-11EFF1BB4FA6}"/>
              </a:ext>
            </a:extLst>
          </p:cNvPr>
          <p:cNvSpPr/>
          <p:nvPr/>
        </p:nvSpPr>
        <p:spPr>
          <a:xfrm>
            <a:off x="-5413" y="0"/>
            <a:ext cx="12192000" cy="6858000"/>
          </a:xfrm>
          <a:prstGeom prst="rect">
            <a:avLst/>
          </a:prstGeom>
          <a:gradFill flip="none" rotWithShape="1">
            <a:gsLst>
              <a:gs pos="0">
                <a:schemeClr val="tx2"/>
              </a:gs>
              <a:gs pos="60000">
                <a:srgbClr val="000000">
                  <a:alpha val="50000"/>
                </a:srgbClr>
              </a:gs>
              <a:gs pos="100000">
                <a:schemeClr val="tx1">
                  <a:alpha val="0"/>
                </a:schemeClr>
              </a:gs>
            </a:gsLst>
            <a:lin ang="18600000" scaled="0"/>
            <a:tileRect/>
          </a:gra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5800" b="1" i="0" u="none" strike="noStrike" kern="0" cap="none" spc="0" normalizeH="0" baseline="0" noProof="0">
              <a:ln>
                <a:noFill/>
              </a:ln>
              <a:solidFill>
                <a:srgbClr val="181718"/>
              </a:solidFill>
              <a:effectLst/>
              <a:uLnTx/>
              <a:uFillTx/>
              <a:latin typeface="Corbel" charset="0"/>
              <a:ea typeface="Corbel" charset="0"/>
              <a:cs typeface="Corbel" charset="0"/>
            </a:endParaRPr>
          </a:p>
        </p:txBody>
      </p:sp>
      <p:sp>
        <p:nvSpPr>
          <p:cNvPr id="15" name="Content Placeholder 3">
            <a:extLst>
              <a:ext uri="{FF2B5EF4-FFF2-40B4-BE49-F238E27FC236}">
                <a16:creationId xmlns:a16="http://schemas.microsoft.com/office/drawing/2014/main" xmlns="" id="{CC7A0136-98D5-4859-B6A7-A610B1F5864C}"/>
              </a:ext>
            </a:extLst>
          </p:cNvPr>
          <p:cNvSpPr>
            <a:spLocks noGrp="1"/>
          </p:cNvSpPr>
          <p:nvPr>
            <p:ph sz="quarter" idx="11"/>
          </p:nvPr>
        </p:nvSpPr>
        <p:spPr>
          <a:xfrm>
            <a:off x="636587" y="3713580"/>
            <a:ext cx="5508174" cy="280782"/>
          </a:xfrm>
          <a:prstGeom prst="rect">
            <a:avLst/>
          </a:prstGeom>
        </p:spPr>
        <p:txBody>
          <a:bodyPr wrap="square" lIns="0" rIns="0" anchor="t" anchorCtr="0">
            <a:spAutoFit/>
          </a:bodyPr>
          <a:lstStyle>
            <a:lvl1pPr marL="0" indent="0" algn="l">
              <a:lnSpc>
                <a:spcPct val="110000"/>
              </a:lnSpc>
              <a:buNone/>
              <a:defRPr sz="180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xmlns="" id="{60CCE8F9-94E0-4FF4-9ABF-CFAAE74BF295}"/>
              </a:ext>
            </a:extLst>
          </p:cNvPr>
          <p:cNvSpPr>
            <a:spLocks noGrp="1"/>
          </p:cNvSpPr>
          <p:nvPr>
            <p:ph type="body" sz="quarter" idx="15" hasCustomPrompt="1"/>
          </p:nvPr>
        </p:nvSpPr>
        <p:spPr>
          <a:xfrm>
            <a:off x="643354" y="4874530"/>
            <a:ext cx="2758659" cy="184665"/>
          </a:xfrm>
        </p:spPr>
        <p:txBody>
          <a:bodyPr wrap="square" bIns="0" anchor="b" anchorCtr="0">
            <a:spAutoFit/>
          </a:bodyPr>
          <a:lstStyle>
            <a:lvl1pPr marL="0" indent="0" algn="l">
              <a:lnSpc>
                <a:spcPct val="100000"/>
              </a:lnSpc>
              <a:spcBef>
                <a:spcPts val="0"/>
              </a:spcBef>
              <a:buNone/>
              <a:defRPr sz="1200">
                <a:solidFill>
                  <a:schemeClr val="bg1"/>
                </a:solidFill>
              </a:defRPr>
            </a:lvl1pPr>
          </a:lstStyle>
          <a:p>
            <a:pPr lvl="0"/>
            <a:r>
              <a:rPr lang="en-CA"/>
              <a:t>Month #, 2020</a:t>
            </a:r>
          </a:p>
        </p:txBody>
      </p:sp>
      <p:pic>
        <p:nvPicPr>
          <p:cNvPr id="28" name="Picture 15">
            <a:extLst>
              <a:ext uri="{FF2B5EF4-FFF2-40B4-BE49-F238E27FC236}">
                <a16:creationId xmlns:a16="http://schemas.microsoft.com/office/drawing/2014/main" xmlns="" id="{D30EB323-61C9-456F-85B7-F6D9397FC3E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10191605" y="597260"/>
            <a:ext cx="1435091" cy="504042"/>
          </a:xfrm>
          <a:prstGeom prst="rect">
            <a:avLst/>
          </a:prstGeom>
        </p:spPr>
      </p:pic>
      <p:pic>
        <p:nvPicPr>
          <p:cNvPr id="29" name="Picture 8">
            <a:extLst>
              <a:ext uri="{FF2B5EF4-FFF2-40B4-BE49-F238E27FC236}">
                <a16:creationId xmlns:a16="http://schemas.microsoft.com/office/drawing/2014/main" xmlns="" id="{C7BF8A06-CE8B-45FA-9014-F3A6B8EDC58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9527755" y="5930752"/>
            <a:ext cx="1007012" cy="217064"/>
          </a:xfrm>
          <a:prstGeom prst="rect">
            <a:avLst/>
          </a:prstGeom>
        </p:spPr>
      </p:pic>
      <p:pic>
        <p:nvPicPr>
          <p:cNvPr id="30" name="Picture 11">
            <a:extLst>
              <a:ext uri="{FF2B5EF4-FFF2-40B4-BE49-F238E27FC236}">
                <a16:creationId xmlns:a16="http://schemas.microsoft.com/office/drawing/2014/main" xmlns="" id="{79795E26-E228-45A9-8F97-B847DBDE057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p:blipFill>
        <p:spPr>
          <a:xfrm>
            <a:off x="10727399" y="5768846"/>
            <a:ext cx="831187" cy="430905"/>
          </a:xfrm>
          <a:prstGeom prst="rect">
            <a:avLst/>
          </a:prstGeom>
        </p:spPr>
      </p:pic>
      <p:pic>
        <p:nvPicPr>
          <p:cNvPr id="11" name="Picture 10">
            <a:extLst>
              <a:ext uri="{FF2B5EF4-FFF2-40B4-BE49-F238E27FC236}">
                <a16:creationId xmlns:a16="http://schemas.microsoft.com/office/drawing/2014/main" xmlns="" id="{89B3CF7F-B223-41F3-A148-36FCD87ECBA6}"/>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36587" y="5714680"/>
            <a:ext cx="2938462" cy="550961"/>
          </a:xfrm>
          <a:prstGeom prst="rect">
            <a:avLst/>
          </a:prstGeom>
        </p:spPr>
      </p:pic>
      <p:sp>
        <p:nvSpPr>
          <p:cNvPr id="13" name="Title Placeholder 1">
            <a:extLst>
              <a:ext uri="{FF2B5EF4-FFF2-40B4-BE49-F238E27FC236}">
                <a16:creationId xmlns:a16="http://schemas.microsoft.com/office/drawing/2014/main" xmlns="" id="{1C041840-4467-468C-AAA1-3AAD045F6C88}"/>
              </a:ext>
            </a:extLst>
          </p:cNvPr>
          <p:cNvSpPr>
            <a:spLocks noGrp="1"/>
          </p:cNvSpPr>
          <p:nvPr>
            <p:ph type="title"/>
          </p:nvPr>
        </p:nvSpPr>
        <p:spPr>
          <a:xfrm>
            <a:off x="638173" y="2689998"/>
            <a:ext cx="8154990" cy="553998"/>
          </a:xfrm>
          <a:prstGeom prst="rect">
            <a:avLst/>
          </a:prstGeom>
        </p:spPr>
        <p:txBody>
          <a:bodyPr vert="horz" wrap="square" lIns="0" tIns="0" rIns="0" bIns="0" rtlCol="0" anchor="b" anchorCtr="0">
            <a:spAutoFit/>
          </a:bodyPr>
          <a:lstStyle>
            <a:lvl1pPr algn="l">
              <a:defRPr sz="4000">
                <a:solidFill>
                  <a:schemeClr val="bg1"/>
                </a:solidFill>
              </a:defRPr>
            </a:lvl1pPr>
          </a:lstStyle>
          <a:p>
            <a:r>
              <a:rPr lang="en-US"/>
              <a:t>Click to edit Master title style</a:t>
            </a:r>
          </a:p>
        </p:txBody>
      </p:sp>
      <p:pic>
        <p:nvPicPr>
          <p:cNvPr id="18" name="Picture 8">
            <a:extLst>
              <a:ext uri="{FF2B5EF4-FFF2-40B4-BE49-F238E27FC236}">
                <a16:creationId xmlns:a16="http://schemas.microsoft.com/office/drawing/2014/main" xmlns="" id="{6A93CDDF-E03A-41C9-85C7-64F24EE303C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9527755" y="5930752"/>
            <a:ext cx="1007012" cy="217064"/>
          </a:xfrm>
          <a:prstGeom prst="rect">
            <a:avLst/>
          </a:prstGeom>
        </p:spPr>
      </p:pic>
      <p:pic>
        <p:nvPicPr>
          <p:cNvPr id="19" name="Picture 11">
            <a:extLst>
              <a:ext uri="{FF2B5EF4-FFF2-40B4-BE49-F238E27FC236}">
                <a16:creationId xmlns:a16="http://schemas.microsoft.com/office/drawing/2014/main" xmlns="" id="{F6C6932A-6F4F-46DB-8AD8-36446F467AE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p:blipFill>
        <p:spPr>
          <a:xfrm>
            <a:off x="10727399" y="5768846"/>
            <a:ext cx="831187" cy="430905"/>
          </a:xfrm>
          <a:prstGeom prst="rect">
            <a:avLst/>
          </a:prstGeom>
        </p:spPr>
      </p:pic>
      <p:pic>
        <p:nvPicPr>
          <p:cNvPr id="20" name="Picture 19">
            <a:extLst>
              <a:ext uri="{FF2B5EF4-FFF2-40B4-BE49-F238E27FC236}">
                <a16:creationId xmlns:a16="http://schemas.microsoft.com/office/drawing/2014/main" xmlns="" id="{198467FF-1852-49C7-95FE-045BCE1BFAB7}"/>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36587" y="5714680"/>
            <a:ext cx="2938462" cy="550961"/>
          </a:xfrm>
          <a:prstGeom prst="rect">
            <a:avLst/>
          </a:prstGeom>
        </p:spPr>
      </p:pic>
      <p:cxnSp>
        <p:nvCxnSpPr>
          <p:cNvPr id="22" name="Straight Connector 21">
            <a:extLst>
              <a:ext uri="{FF2B5EF4-FFF2-40B4-BE49-F238E27FC236}">
                <a16:creationId xmlns:a16="http://schemas.microsoft.com/office/drawing/2014/main" xmlns="" id="{B551E896-88AD-4B05-AF51-784C1BF68FF0}"/>
              </a:ext>
            </a:extLst>
          </p:cNvPr>
          <p:cNvCxnSpPr>
            <a:cxnSpLocks/>
          </p:cNvCxnSpPr>
          <p:nvPr/>
        </p:nvCxnSpPr>
        <p:spPr>
          <a:xfrm>
            <a:off x="645296"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09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am - 4 U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00FFF705-270A-497E-B3B6-626D53A31F4E}"/>
              </a:ext>
            </a:extLst>
          </p:cNvPr>
          <p:cNvSpPr>
            <a:spLocks noGrp="1"/>
          </p:cNvSpPr>
          <p:nvPr>
            <p:ph type="pic" sz="quarter" idx="16" hasCustomPrompt="1"/>
          </p:nvPr>
        </p:nvSpPr>
        <p:spPr>
          <a:xfrm>
            <a:off x="642952" y="1594621"/>
            <a:ext cx="1705549" cy="2275200"/>
          </a:xfrm>
          <a:solidFill>
            <a:schemeClr val="bg2"/>
          </a:solidFill>
        </p:spPr>
        <p:txBody>
          <a:bodyPr>
            <a:normAutofit/>
          </a:bodyPr>
          <a:lstStyle>
            <a:lvl1pPr marL="0" indent="0">
              <a:buNone/>
              <a:defRPr sz="1600"/>
            </a:lvl1pPr>
          </a:lstStyle>
          <a:p>
            <a:r>
              <a:rPr lang="en-CA"/>
              <a:t>Click icon to insert picture</a:t>
            </a:r>
          </a:p>
        </p:txBody>
      </p:sp>
      <p:sp>
        <p:nvSpPr>
          <p:cNvPr id="2" name="Title 1">
            <a:extLst>
              <a:ext uri="{FF2B5EF4-FFF2-40B4-BE49-F238E27FC236}">
                <a16:creationId xmlns:a16="http://schemas.microsoft.com/office/drawing/2014/main" xmlns="" id="{57A70276-14BC-4E68-AAC8-089A7F810BF8}"/>
              </a:ext>
            </a:extLst>
          </p:cNvPr>
          <p:cNvSpPr>
            <a:spLocks noGrp="1"/>
          </p:cNvSpPr>
          <p:nvPr>
            <p:ph type="title"/>
          </p:nvPr>
        </p:nvSpPr>
        <p:spPr>
          <a:xfrm>
            <a:off x="642951" y="644272"/>
            <a:ext cx="10913050" cy="553998"/>
          </a:xfrm>
        </p:spPr>
        <p:txBody>
          <a:bodyPr/>
          <a:lstStyle>
            <a:lvl1pPr algn="l">
              <a:defRPr/>
            </a:lvl1pPr>
          </a:lstStyle>
          <a:p>
            <a:r>
              <a:rPr lang="en-US"/>
              <a:t>Click to edit Master title style</a:t>
            </a:r>
            <a:endParaRPr lang="en-CA"/>
          </a:p>
        </p:txBody>
      </p:sp>
      <p:sp>
        <p:nvSpPr>
          <p:cNvPr id="27" name="Text Placeholder 6">
            <a:extLst>
              <a:ext uri="{FF2B5EF4-FFF2-40B4-BE49-F238E27FC236}">
                <a16:creationId xmlns:a16="http://schemas.microsoft.com/office/drawing/2014/main" xmlns="" id="{E07562D3-F6BF-4AC4-BE1B-29E5A16F71CF}"/>
              </a:ext>
            </a:extLst>
          </p:cNvPr>
          <p:cNvSpPr>
            <a:spLocks noGrp="1"/>
          </p:cNvSpPr>
          <p:nvPr>
            <p:ph type="body" sz="quarter" idx="29" hasCustomPrompt="1"/>
          </p:nvPr>
        </p:nvSpPr>
        <p:spPr>
          <a:xfrm>
            <a:off x="3410559" y="4127695"/>
            <a:ext cx="2609823" cy="249615"/>
          </a:xfrm>
        </p:spPr>
        <p:txBody>
          <a:bodyPr wrap="square">
            <a:spAutoFit/>
          </a:bodyPr>
          <a:lstStyle>
            <a:lvl1pPr marL="0" indent="0" algn="l">
              <a:buNone/>
              <a:defRPr sz="1600">
                <a:solidFill>
                  <a:schemeClr val="accent5"/>
                </a:solidFill>
                <a:latin typeface="Segoe UI Semibold" panose="020B0702040204020203" pitchFamily="34" charset="0"/>
                <a:cs typeface="Segoe UI Semibold" panose="020B0702040204020203" pitchFamily="34" charset="0"/>
              </a:defRPr>
            </a:lvl1pPr>
          </a:lstStyle>
          <a:p>
            <a:pPr lvl="0"/>
            <a:r>
              <a:rPr lang="en-CA"/>
              <a:t>Add Name</a:t>
            </a:r>
          </a:p>
        </p:txBody>
      </p:sp>
      <p:sp>
        <p:nvSpPr>
          <p:cNvPr id="28" name="Text Placeholder 6">
            <a:extLst>
              <a:ext uri="{FF2B5EF4-FFF2-40B4-BE49-F238E27FC236}">
                <a16:creationId xmlns:a16="http://schemas.microsoft.com/office/drawing/2014/main" xmlns="" id="{2A123268-3171-4772-8EDA-388C25A95768}"/>
              </a:ext>
            </a:extLst>
          </p:cNvPr>
          <p:cNvSpPr>
            <a:spLocks noGrp="1"/>
          </p:cNvSpPr>
          <p:nvPr>
            <p:ph type="body" sz="quarter" idx="30" hasCustomPrompt="1"/>
          </p:nvPr>
        </p:nvSpPr>
        <p:spPr>
          <a:xfrm>
            <a:off x="3410559" y="4431632"/>
            <a:ext cx="2616187" cy="187167"/>
          </a:xfrm>
        </p:spPr>
        <p:txBody>
          <a:bodyPr wrap="square">
            <a:spAutoFit/>
          </a:bodyPr>
          <a:lstStyle>
            <a:lvl1pPr marL="0" indent="0" algn="l">
              <a:buNone/>
              <a:defRPr sz="1200">
                <a:solidFill>
                  <a:schemeClr val="tx2"/>
                </a:solidFill>
                <a:latin typeface="+mj-lt"/>
              </a:defRPr>
            </a:lvl1pPr>
          </a:lstStyle>
          <a:p>
            <a:pPr lvl="0"/>
            <a:r>
              <a:rPr lang="en-CA"/>
              <a:t>Add Title</a:t>
            </a:r>
          </a:p>
        </p:txBody>
      </p:sp>
      <p:sp>
        <p:nvSpPr>
          <p:cNvPr id="4" name="Slide Number Placeholder 3">
            <a:extLst>
              <a:ext uri="{FF2B5EF4-FFF2-40B4-BE49-F238E27FC236}">
                <a16:creationId xmlns:a16="http://schemas.microsoft.com/office/drawing/2014/main" xmlns="" id="{3302723B-1C7E-4777-9BBB-6CDB2B5A1C73}"/>
              </a:ext>
            </a:extLst>
          </p:cNvPr>
          <p:cNvSpPr>
            <a:spLocks noGrp="1"/>
          </p:cNvSpPr>
          <p:nvPr>
            <p:ph type="sldNum" sz="quarter" idx="35"/>
          </p:nvPr>
        </p:nvSpPr>
        <p:spPr/>
        <p:txBody>
          <a:bodyPr/>
          <a:lstStyle/>
          <a:p>
            <a:fld id="{F6AA19D5-FDA6-46CE-9F51-421AC27971D0}" type="slidenum">
              <a:rPr lang="en-CA" smtClean="0"/>
              <a:t>‹#›</a:t>
            </a:fld>
            <a:endParaRPr lang="en-CA"/>
          </a:p>
        </p:txBody>
      </p:sp>
      <p:sp>
        <p:nvSpPr>
          <p:cNvPr id="18" name="Text Placeholder 6">
            <a:extLst>
              <a:ext uri="{FF2B5EF4-FFF2-40B4-BE49-F238E27FC236}">
                <a16:creationId xmlns:a16="http://schemas.microsoft.com/office/drawing/2014/main" xmlns="" id="{F6847A5D-DBAA-4F2A-B608-378BF4997433}"/>
              </a:ext>
            </a:extLst>
          </p:cNvPr>
          <p:cNvSpPr>
            <a:spLocks noGrp="1"/>
          </p:cNvSpPr>
          <p:nvPr>
            <p:ph type="body" sz="quarter" idx="36" hasCustomPrompt="1"/>
          </p:nvPr>
        </p:nvSpPr>
        <p:spPr>
          <a:xfrm>
            <a:off x="3410559" y="4746260"/>
            <a:ext cx="2616187" cy="390300"/>
          </a:xfrm>
        </p:spPr>
        <p:txBody>
          <a:bodyPr wrap="square">
            <a:spAutoFit/>
          </a:bodyPr>
          <a:lstStyle>
            <a:lvl1pPr marL="0" indent="0" algn="l">
              <a:buNone/>
              <a:defRPr sz="1200">
                <a:latin typeface="+mn-lt"/>
              </a:defRPr>
            </a:lvl1pPr>
          </a:lstStyle>
          <a:p>
            <a:pPr lvl="0"/>
            <a:r>
              <a:rPr lang="en-CA"/>
              <a:t>Describe your role on the engagement (if needed)</a:t>
            </a:r>
          </a:p>
        </p:txBody>
      </p:sp>
      <p:sp>
        <p:nvSpPr>
          <p:cNvPr id="19" name="Text Placeholder 6">
            <a:extLst>
              <a:ext uri="{FF2B5EF4-FFF2-40B4-BE49-F238E27FC236}">
                <a16:creationId xmlns:a16="http://schemas.microsoft.com/office/drawing/2014/main" xmlns="" id="{F3D7239E-E02F-4EE8-B7FE-D7186440880B}"/>
              </a:ext>
            </a:extLst>
          </p:cNvPr>
          <p:cNvSpPr>
            <a:spLocks noGrp="1"/>
          </p:cNvSpPr>
          <p:nvPr>
            <p:ph type="body" sz="quarter" idx="37" hasCustomPrompt="1"/>
          </p:nvPr>
        </p:nvSpPr>
        <p:spPr>
          <a:xfrm>
            <a:off x="6174412" y="4127695"/>
            <a:ext cx="2609823" cy="249615"/>
          </a:xfrm>
        </p:spPr>
        <p:txBody>
          <a:bodyPr wrap="square">
            <a:spAutoFit/>
          </a:bodyPr>
          <a:lstStyle>
            <a:lvl1pPr marL="0" indent="0" algn="l">
              <a:buNone/>
              <a:defRPr sz="1600">
                <a:solidFill>
                  <a:schemeClr val="accent5"/>
                </a:solidFill>
                <a:latin typeface="Segoe UI Semibold" panose="020B0702040204020203" pitchFamily="34" charset="0"/>
                <a:cs typeface="Segoe UI Semibold" panose="020B0702040204020203" pitchFamily="34" charset="0"/>
              </a:defRPr>
            </a:lvl1pPr>
          </a:lstStyle>
          <a:p>
            <a:pPr lvl="0"/>
            <a:r>
              <a:rPr lang="en-CA"/>
              <a:t>Add Name</a:t>
            </a:r>
          </a:p>
        </p:txBody>
      </p:sp>
      <p:sp>
        <p:nvSpPr>
          <p:cNvPr id="21" name="Text Placeholder 6">
            <a:extLst>
              <a:ext uri="{FF2B5EF4-FFF2-40B4-BE49-F238E27FC236}">
                <a16:creationId xmlns:a16="http://schemas.microsoft.com/office/drawing/2014/main" xmlns="" id="{4A842B4A-3455-41D3-9008-908AF5678B17}"/>
              </a:ext>
            </a:extLst>
          </p:cNvPr>
          <p:cNvSpPr>
            <a:spLocks noGrp="1"/>
          </p:cNvSpPr>
          <p:nvPr>
            <p:ph type="body" sz="quarter" idx="38" hasCustomPrompt="1"/>
          </p:nvPr>
        </p:nvSpPr>
        <p:spPr>
          <a:xfrm>
            <a:off x="6174412" y="4431632"/>
            <a:ext cx="2616187" cy="187167"/>
          </a:xfrm>
        </p:spPr>
        <p:txBody>
          <a:bodyPr wrap="square">
            <a:spAutoFit/>
          </a:bodyPr>
          <a:lstStyle>
            <a:lvl1pPr marL="0" indent="0" algn="l">
              <a:buNone/>
              <a:defRPr sz="1200">
                <a:solidFill>
                  <a:schemeClr val="tx2"/>
                </a:solidFill>
                <a:latin typeface="+mj-lt"/>
              </a:defRPr>
            </a:lvl1pPr>
          </a:lstStyle>
          <a:p>
            <a:pPr lvl="0"/>
            <a:r>
              <a:rPr lang="en-CA"/>
              <a:t>Add Title</a:t>
            </a:r>
          </a:p>
        </p:txBody>
      </p:sp>
      <p:sp>
        <p:nvSpPr>
          <p:cNvPr id="22" name="Text Placeholder 6">
            <a:extLst>
              <a:ext uri="{FF2B5EF4-FFF2-40B4-BE49-F238E27FC236}">
                <a16:creationId xmlns:a16="http://schemas.microsoft.com/office/drawing/2014/main" xmlns="" id="{88876591-B3B5-4051-8776-29C5F3A4AAEF}"/>
              </a:ext>
            </a:extLst>
          </p:cNvPr>
          <p:cNvSpPr>
            <a:spLocks noGrp="1"/>
          </p:cNvSpPr>
          <p:nvPr>
            <p:ph type="body" sz="quarter" idx="39" hasCustomPrompt="1"/>
          </p:nvPr>
        </p:nvSpPr>
        <p:spPr>
          <a:xfrm>
            <a:off x="6174412" y="4746260"/>
            <a:ext cx="2616187" cy="390300"/>
          </a:xfrm>
        </p:spPr>
        <p:txBody>
          <a:bodyPr wrap="square">
            <a:spAutoFit/>
          </a:bodyPr>
          <a:lstStyle>
            <a:lvl1pPr marL="0" indent="0" algn="l">
              <a:buNone/>
              <a:defRPr sz="1200">
                <a:latin typeface="+mn-lt"/>
              </a:defRPr>
            </a:lvl1pPr>
          </a:lstStyle>
          <a:p>
            <a:pPr lvl="0"/>
            <a:r>
              <a:rPr lang="en-CA"/>
              <a:t>Describe your role on the engagement (if needed)</a:t>
            </a:r>
          </a:p>
        </p:txBody>
      </p:sp>
      <p:sp>
        <p:nvSpPr>
          <p:cNvPr id="24" name="Text Placeholder 6">
            <a:extLst>
              <a:ext uri="{FF2B5EF4-FFF2-40B4-BE49-F238E27FC236}">
                <a16:creationId xmlns:a16="http://schemas.microsoft.com/office/drawing/2014/main" xmlns="" id="{ECAEC542-AECD-4655-8099-D02391D96B28}"/>
              </a:ext>
            </a:extLst>
          </p:cNvPr>
          <p:cNvSpPr>
            <a:spLocks noGrp="1"/>
          </p:cNvSpPr>
          <p:nvPr>
            <p:ph type="body" sz="quarter" idx="40" hasCustomPrompt="1"/>
          </p:nvPr>
        </p:nvSpPr>
        <p:spPr>
          <a:xfrm>
            <a:off x="8943010" y="4127695"/>
            <a:ext cx="2609823" cy="249615"/>
          </a:xfrm>
        </p:spPr>
        <p:txBody>
          <a:bodyPr wrap="square">
            <a:spAutoFit/>
          </a:bodyPr>
          <a:lstStyle>
            <a:lvl1pPr marL="0" indent="0" algn="l">
              <a:buNone/>
              <a:defRPr sz="1600">
                <a:solidFill>
                  <a:schemeClr val="accent5"/>
                </a:solidFill>
                <a:latin typeface="Segoe UI Semibold" panose="020B0702040204020203" pitchFamily="34" charset="0"/>
                <a:cs typeface="Segoe UI Semibold" panose="020B0702040204020203" pitchFamily="34" charset="0"/>
              </a:defRPr>
            </a:lvl1pPr>
          </a:lstStyle>
          <a:p>
            <a:pPr lvl="0"/>
            <a:r>
              <a:rPr lang="en-CA"/>
              <a:t>Add Name</a:t>
            </a:r>
          </a:p>
        </p:txBody>
      </p:sp>
      <p:sp>
        <p:nvSpPr>
          <p:cNvPr id="25" name="Text Placeholder 6">
            <a:extLst>
              <a:ext uri="{FF2B5EF4-FFF2-40B4-BE49-F238E27FC236}">
                <a16:creationId xmlns:a16="http://schemas.microsoft.com/office/drawing/2014/main" xmlns="" id="{CE9BF578-1317-4C40-9B30-06C94F8D7175}"/>
              </a:ext>
            </a:extLst>
          </p:cNvPr>
          <p:cNvSpPr>
            <a:spLocks noGrp="1"/>
          </p:cNvSpPr>
          <p:nvPr>
            <p:ph type="body" sz="quarter" idx="41" hasCustomPrompt="1"/>
          </p:nvPr>
        </p:nvSpPr>
        <p:spPr>
          <a:xfrm>
            <a:off x="8943010" y="4431632"/>
            <a:ext cx="2606039" cy="187167"/>
          </a:xfrm>
        </p:spPr>
        <p:txBody>
          <a:bodyPr wrap="square">
            <a:spAutoFit/>
          </a:bodyPr>
          <a:lstStyle>
            <a:lvl1pPr marL="0" indent="0" algn="l">
              <a:buNone/>
              <a:defRPr sz="1200">
                <a:solidFill>
                  <a:schemeClr val="tx2"/>
                </a:solidFill>
                <a:latin typeface="+mj-lt"/>
              </a:defRPr>
            </a:lvl1pPr>
          </a:lstStyle>
          <a:p>
            <a:pPr lvl="0"/>
            <a:r>
              <a:rPr lang="en-CA"/>
              <a:t>Add Title</a:t>
            </a:r>
          </a:p>
        </p:txBody>
      </p:sp>
      <p:sp>
        <p:nvSpPr>
          <p:cNvPr id="33" name="Text Placeholder 6">
            <a:extLst>
              <a:ext uri="{FF2B5EF4-FFF2-40B4-BE49-F238E27FC236}">
                <a16:creationId xmlns:a16="http://schemas.microsoft.com/office/drawing/2014/main" xmlns="" id="{B4864EB1-18C8-40E6-9B34-163338DC1FEA}"/>
              </a:ext>
            </a:extLst>
          </p:cNvPr>
          <p:cNvSpPr>
            <a:spLocks noGrp="1"/>
          </p:cNvSpPr>
          <p:nvPr>
            <p:ph type="body" sz="quarter" idx="42" hasCustomPrompt="1"/>
          </p:nvPr>
        </p:nvSpPr>
        <p:spPr>
          <a:xfrm>
            <a:off x="8943010" y="4746260"/>
            <a:ext cx="2606039" cy="390300"/>
          </a:xfrm>
        </p:spPr>
        <p:txBody>
          <a:bodyPr wrap="square">
            <a:spAutoFit/>
          </a:bodyPr>
          <a:lstStyle>
            <a:lvl1pPr marL="0" indent="0" algn="l">
              <a:buNone/>
              <a:defRPr sz="1200">
                <a:latin typeface="+mn-lt"/>
              </a:defRPr>
            </a:lvl1pPr>
          </a:lstStyle>
          <a:p>
            <a:pPr lvl="0"/>
            <a:r>
              <a:rPr lang="en-CA"/>
              <a:t>Describe your role on the engagement (if needed)</a:t>
            </a:r>
          </a:p>
        </p:txBody>
      </p:sp>
      <p:sp>
        <p:nvSpPr>
          <p:cNvPr id="34" name="Text Placeholder 6">
            <a:extLst>
              <a:ext uri="{FF2B5EF4-FFF2-40B4-BE49-F238E27FC236}">
                <a16:creationId xmlns:a16="http://schemas.microsoft.com/office/drawing/2014/main" xmlns="" id="{2DD05E3F-4AB7-4BCA-8DED-D179E638E943}"/>
              </a:ext>
            </a:extLst>
          </p:cNvPr>
          <p:cNvSpPr>
            <a:spLocks noGrp="1"/>
          </p:cNvSpPr>
          <p:nvPr>
            <p:ph type="body" sz="quarter" idx="43" hasCustomPrompt="1"/>
          </p:nvPr>
        </p:nvSpPr>
        <p:spPr>
          <a:xfrm>
            <a:off x="642951" y="4127695"/>
            <a:ext cx="2609823" cy="249615"/>
          </a:xfrm>
        </p:spPr>
        <p:txBody>
          <a:bodyPr wrap="square">
            <a:spAutoFit/>
          </a:bodyPr>
          <a:lstStyle>
            <a:lvl1pPr marL="0" indent="0" algn="l">
              <a:buNone/>
              <a:defRPr sz="1600">
                <a:solidFill>
                  <a:schemeClr val="accent5"/>
                </a:solidFill>
                <a:latin typeface="Segoe UI Semibold" panose="020B0702040204020203" pitchFamily="34" charset="0"/>
                <a:cs typeface="Segoe UI Semibold" panose="020B0702040204020203" pitchFamily="34" charset="0"/>
              </a:defRPr>
            </a:lvl1pPr>
          </a:lstStyle>
          <a:p>
            <a:pPr lvl="0"/>
            <a:r>
              <a:rPr lang="en-CA"/>
              <a:t>Add Name</a:t>
            </a:r>
          </a:p>
        </p:txBody>
      </p:sp>
      <p:sp>
        <p:nvSpPr>
          <p:cNvPr id="35" name="Text Placeholder 6">
            <a:extLst>
              <a:ext uri="{FF2B5EF4-FFF2-40B4-BE49-F238E27FC236}">
                <a16:creationId xmlns:a16="http://schemas.microsoft.com/office/drawing/2014/main" xmlns="" id="{F43D1509-2B04-47A2-95A5-54AF73022779}"/>
              </a:ext>
            </a:extLst>
          </p:cNvPr>
          <p:cNvSpPr>
            <a:spLocks noGrp="1"/>
          </p:cNvSpPr>
          <p:nvPr>
            <p:ph type="body" sz="quarter" idx="44" hasCustomPrompt="1"/>
          </p:nvPr>
        </p:nvSpPr>
        <p:spPr>
          <a:xfrm>
            <a:off x="642951" y="4431632"/>
            <a:ext cx="2609823" cy="187167"/>
          </a:xfrm>
        </p:spPr>
        <p:txBody>
          <a:bodyPr wrap="square">
            <a:spAutoFit/>
          </a:bodyPr>
          <a:lstStyle>
            <a:lvl1pPr marL="0" indent="0" algn="l">
              <a:buNone/>
              <a:defRPr sz="1200">
                <a:solidFill>
                  <a:schemeClr val="tx2"/>
                </a:solidFill>
                <a:latin typeface="+mj-lt"/>
              </a:defRPr>
            </a:lvl1pPr>
          </a:lstStyle>
          <a:p>
            <a:pPr lvl="0"/>
            <a:r>
              <a:rPr lang="en-CA"/>
              <a:t>Add Title</a:t>
            </a:r>
          </a:p>
        </p:txBody>
      </p:sp>
      <p:sp>
        <p:nvSpPr>
          <p:cNvPr id="36" name="Text Placeholder 6">
            <a:extLst>
              <a:ext uri="{FF2B5EF4-FFF2-40B4-BE49-F238E27FC236}">
                <a16:creationId xmlns:a16="http://schemas.microsoft.com/office/drawing/2014/main" xmlns="" id="{7CA084DC-3B73-4F11-AF42-55A63E3D3CAF}"/>
              </a:ext>
            </a:extLst>
          </p:cNvPr>
          <p:cNvSpPr>
            <a:spLocks noGrp="1"/>
          </p:cNvSpPr>
          <p:nvPr>
            <p:ph type="body" sz="quarter" idx="45" hasCustomPrompt="1"/>
          </p:nvPr>
        </p:nvSpPr>
        <p:spPr>
          <a:xfrm>
            <a:off x="642951" y="4746260"/>
            <a:ext cx="2609823" cy="390300"/>
          </a:xfrm>
        </p:spPr>
        <p:txBody>
          <a:bodyPr wrap="square">
            <a:spAutoFit/>
          </a:bodyPr>
          <a:lstStyle>
            <a:lvl1pPr marL="0" indent="0" algn="l">
              <a:buNone/>
              <a:defRPr sz="1200">
                <a:latin typeface="+mn-lt"/>
              </a:defRPr>
            </a:lvl1pPr>
          </a:lstStyle>
          <a:p>
            <a:pPr lvl="0"/>
            <a:r>
              <a:rPr lang="en-CA"/>
              <a:t>Describe your role on the engagement (if needed)</a:t>
            </a:r>
          </a:p>
        </p:txBody>
      </p:sp>
      <p:sp>
        <p:nvSpPr>
          <p:cNvPr id="51" name="Picture Placeholder 2">
            <a:extLst>
              <a:ext uri="{FF2B5EF4-FFF2-40B4-BE49-F238E27FC236}">
                <a16:creationId xmlns:a16="http://schemas.microsoft.com/office/drawing/2014/main" xmlns="" id="{4E5C7463-6347-4034-B0A1-30B640E8E3E1}"/>
              </a:ext>
            </a:extLst>
          </p:cNvPr>
          <p:cNvSpPr>
            <a:spLocks noGrp="1"/>
          </p:cNvSpPr>
          <p:nvPr>
            <p:ph type="pic" sz="quarter" idx="46" hasCustomPrompt="1"/>
          </p:nvPr>
        </p:nvSpPr>
        <p:spPr>
          <a:xfrm>
            <a:off x="3405201" y="1594621"/>
            <a:ext cx="1705549" cy="2275200"/>
          </a:xfrm>
          <a:solidFill>
            <a:schemeClr val="bg2"/>
          </a:solidFill>
        </p:spPr>
        <p:txBody>
          <a:bodyPr>
            <a:normAutofit/>
          </a:bodyPr>
          <a:lstStyle>
            <a:lvl1pPr marL="0" indent="0">
              <a:buNone/>
              <a:defRPr sz="1600"/>
            </a:lvl1pPr>
          </a:lstStyle>
          <a:p>
            <a:r>
              <a:rPr lang="en-CA"/>
              <a:t>Click icon to insert picture</a:t>
            </a:r>
          </a:p>
        </p:txBody>
      </p:sp>
      <p:sp>
        <p:nvSpPr>
          <p:cNvPr id="52" name="Picture Placeholder 2">
            <a:extLst>
              <a:ext uri="{FF2B5EF4-FFF2-40B4-BE49-F238E27FC236}">
                <a16:creationId xmlns:a16="http://schemas.microsoft.com/office/drawing/2014/main" xmlns="" id="{868A22FF-0F9B-4742-B1F9-551167D13B65}"/>
              </a:ext>
            </a:extLst>
          </p:cNvPr>
          <p:cNvSpPr>
            <a:spLocks noGrp="1"/>
          </p:cNvSpPr>
          <p:nvPr>
            <p:ph type="pic" sz="quarter" idx="47" hasCustomPrompt="1"/>
          </p:nvPr>
        </p:nvSpPr>
        <p:spPr>
          <a:xfrm>
            <a:off x="8929701" y="1594621"/>
            <a:ext cx="1705549" cy="2275200"/>
          </a:xfrm>
          <a:solidFill>
            <a:schemeClr val="bg2"/>
          </a:solidFill>
        </p:spPr>
        <p:txBody>
          <a:bodyPr>
            <a:normAutofit/>
          </a:bodyPr>
          <a:lstStyle>
            <a:lvl1pPr marL="0" indent="0">
              <a:buNone/>
              <a:defRPr sz="1600"/>
            </a:lvl1pPr>
          </a:lstStyle>
          <a:p>
            <a:r>
              <a:rPr lang="en-CA"/>
              <a:t>Click icon to insert picture</a:t>
            </a:r>
          </a:p>
        </p:txBody>
      </p:sp>
      <p:sp>
        <p:nvSpPr>
          <p:cNvPr id="53" name="Picture Placeholder 2">
            <a:extLst>
              <a:ext uri="{FF2B5EF4-FFF2-40B4-BE49-F238E27FC236}">
                <a16:creationId xmlns:a16="http://schemas.microsoft.com/office/drawing/2014/main" xmlns="" id="{E019BE33-7CB8-4B97-BB68-8F20CF288088}"/>
              </a:ext>
            </a:extLst>
          </p:cNvPr>
          <p:cNvSpPr>
            <a:spLocks noGrp="1"/>
          </p:cNvSpPr>
          <p:nvPr>
            <p:ph type="pic" sz="quarter" idx="48" hasCustomPrompt="1"/>
          </p:nvPr>
        </p:nvSpPr>
        <p:spPr>
          <a:xfrm>
            <a:off x="6167450" y="1594621"/>
            <a:ext cx="1705549" cy="2275200"/>
          </a:xfrm>
          <a:solidFill>
            <a:schemeClr val="bg2"/>
          </a:solidFill>
        </p:spPr>
        <p:txBody>
          <a:bodyPr>
            <a:normAutofit/>
          </a:bodyPr>
          <a:lstStyle>
            <a:lvl1pPr marL="0" indent="0">
              <a:buNone/>
              <a:defRPr sz="1600"/>
            </a:lvl1pPr>
          </a:lstStyle>
          <a:p>
            <a:r>
              <a:rPr lang="en-CA"/>
              <a:t>Click icon to insert picture</a:t>
            </a:r>
          </a:p>
        </p:txBody>
      </p:sp>
      <p:cxnSp>
        <p:nvCxnSpPr>
          <p:cNvPr id="26" name="Straight Connector 25">
            <a:extLst>
              <a:ext uri="{FF2B5EF4-FFF2-40B4-BE49-F238E27FC236}">
                <a16:creationId xmlns:a16="http://schemas.microsoft.com/office/drawing/2014/main" xmlns="" id="{9D1E7410-3619-41C8-8A5C-8C241E272D05}"/>
              </a:ext>
            </a:extLst>
          </p:cNvPr>
          <p:cNvCxnSpPr>
            <a:cxnSpLocks/>
          </p:cNvCxnSpPr>
          <p:nvPr/>
        </p:nvCxnSpPr>
        <p:spPr>
          <a:xfrm>
            <a:off x="645296" y="1290204"/>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9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am - 6 Up">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xmlns="" id="{0DD924BD-B668-4F30-AEAC-0651BBA48E2E}"/>
              </a:ext>
            </a:extLst>
          </p:cNvPr>
          <p:cNvSpPr>
            <a:spLocks noGrp="1"/>
          </p:cNvSpPr>
          <p:nvPr>
            <p:ph type="body" sz="quarter" idx="14" hasCustomPrompt="1"/>
          </p:nvPr>
        </p:nvSpPr>
        <p:spPr>
          <a:xfrm>
            <a:off x="642951" y="4281993"/>
            <a:ext cx="1692000" cy="202812"/>
          </a:xfrm>
        </p:spPr>
        <p:txBody>
          <a:bodyPr wrap="square">
            <a:spAutoFit/>
          </a:bodyPr>
          <a:lstStyle>
            <a:lvl1pPr marL="0" indent="0" algn="l">
              <a:buNone/>
              <a:defRPr sz="1300">
                <a:solidFill>
                  <a:schemeClr val="accent5"/>
                </a:solidFill>
                <a:latin typeface="Segoe UI Semibold" panose="020B0702040204020203" pitchFamily="34" charset="0"/>
                <a:cs typeface="Segoe UI Semibold" panose="020B0702040204020203" pitchFamily="34" charset="0"/>
              </a:defRPr>
            </a:lvl1pPr>
          </a:lstStyle>
          <a:p>
            <a:pPr lvl="0"/>
            <a:r>
              <a:rPr lang="en-CA"/>
              <a:t>Last Name</a:t>
            </a:r>
          </a:p>
        </p:txBody>
      </p:sp>
      <p:sp>
        <p:nvSpPr>
          <p:cNvPr id="10" name="Text Placeholder 6">
            <a:extLst>
              <a:ext uri="{FF2B5EF4-FFF2-40B4-BE49-F238E27FC236}">
                <a16:creationId xmlns:a16="http://schemas.microsoft.com/office/drawing/2014/main" xmlns="" id="{75E4A057-0E58-4460-9827-9D0383A59F77}"/>
              </a:ext>
            </a:extLst>
          </p:cNvPr>
          <p:cNvSpPr>
            <a:spLocks noGrp="1"/>
          </p:cNvSpPr>
          <p:nvPr>
            <p:ph type="body" sz="quarter" idx="15" hasCustomPrompt="1"/>
          </p:nvPr>
        </p:nvSpPr>
        <p:spPr>
          <a:xfrm>
            <a:off x="642951" y="4572414"/>
            <a:ext cx="1692000" cy="171585"/>
          </a:xfrm>
        </p:spPr>
        <p:txBody>
          <a:bodyPr wrap="square">
            <a:spAutoFit/>
          </a:bodyPr>
          <a:lstStyle>
            <a:lvl1pPr marL="0" indent="0" algn="l">
              <a:buNone/>
              <a:defRPr sz="1100">
                <a:solidFill>
                  <a:schemeClr val="tx2"/>
                </a:solidFill>
                <a:latin typeface="+mj-lt"/>
              </a:defRPr>
            </a:lvl1pPr>
          </a:lstStyle>
          <a:p>
            <a:pPr lvl="0"/>
            <a:r>
              <a:rPr lang="en-CA"/>
              <a:t>Add Title</a:t>
            </a:r>
          </a:p>
        </p:txBody>
      </p:sp>
      <p:sp>
        <p:nvSpPr>
          <p:cNvPr id="42" name="Text Placeholder 6">
            <a:extLst>
              <a:ext uri="{FF2B5EF4-FFF2-40B4-BE49-F238E27FC236}">
                <a16:creationId xmlns:a16="http://schemas.microsoft.com/office/drawing/2014/main" xmlns="" id="{9D540964-3034-4A4F-B4C8-383A63615CC5}"/>
              </a:ext>
            </a:extLst>
          </p:cNvPr>
          <p:cNvSpPr>
            <a:spLocks noGrp="1"/>
          </p:cNvSpPr>
          <p:nvPr>
            <p:ph type="body" sz="quarter" idx="17" hasCustomPrompt="1"/>
          </p:nvPr>
        </p:nvSpPr>
        <p:spPr>
          <a:xfrm>
            <a:off x="2485724" y="4281993"/>
            <a:ext cx="1692000" cy="202812"/>
          </a:xfrm>
        </p:spPr>
        <p:txBody>
          <a:bodyPr wrap="square">
            <a:spAutoFit/>
          </a:bodyPr>
          <a:lstStyle>
            <a:lvl1pPr marL="0" indent="0" algn="l">
              <a:buNone/>
              <a:defRPr sz="1300">
                <a:solidFill>
                  <a:schemeClr val="accent5"/>
                </a:solidFill>
                <a:latin typeface="Segoe UI Semibold" panose="020B0702040204020203" pitchFamily="34" charset="0"/>
                <a:cs typeface="Segoe UI Semibold" panose="020B0702040204020203" pitchFamily="34" charset="0"/>
              </a:defRPr>
            </a:lvl1pPr>
          </a:lstStyle>
          <a:p>
            <a:pPr lvl="0"/>
            <a:r>
              <a:rPr lang="en-CA"/>
              <a:t>Last Name</a:t>
            </a:r>
          </a:p>
        </p:txBody>
      </p:sp>
      <p:sp>
        <p:nvSpPr>
          <p:cNvPr id="43" name="Text Placeholder 6">
            <a:extLst>
              <a:ext uri="{FF2B5EF4-FFF2-40B4-BE49-F238E27FC236}">
                <a16:creationId xmlns:a16="http://schemas.microsoft.com/office/drawing/2014/main" xmlns="" id="{A56BE99C-2462-4284-9059-409B5C10B703}"/>
              </a:ext>
            </a:extLst>
          </p:cNvPr>
          <p:cNvSpPr>
            <a:spLocks noGrp="1"/>
          </p:cNvSpPr>
          <p:nvPr>
            <p:ph type="body" sz="quarter" idx="18" hasCustomPrompt="1"/>
          </p:nvPr>
        </p:nvSpPr>
        <p:spPr>
          <a:xfrm>
            <a:off x="2485724" y="4572414"/>
            <a:ext cx="1692000" cy="171585"/>
          </a:xfrm>
        </p:spPr>
        <p:txBody>
          <a:bodyPr wrap="square">
            <a:spAutoFit/>
          </a:bodyPr>
          <a:lstStyle>
            <a:lvl1pPr marL="0" indent="0" algn="l">
              <a:buNone/>
              <a:defRPr sz="1100">
                <a:solidFill>
                  <a:schemeClr val="tx2"/>
                </a:solidFill>
                <a:latin typeface="+mj-lt"/>
              </a:defRPr>
            </a:lvl1pPr>
          </a:lstStyle>
          <a:p>
            <a:pPr lvl="0"/>
            <a:r>
              <a:rPr lang="en-CA"/>
              <a:t>Add Title</a:t>
            </a:r>
          </a:p>
        </p:txBody>
      </p:sp>
      <p:sp>
        <p:nvSpPr>
          <p:cNvPr id="45" name="Text Placeholder 6">
            <a:extLst>
              <a:ext uri="{FF2B5EF4-FFF2-40B4-BE49-F238E27FC236}">
                <a16:creationId xmlns:a16="http://schemas.microsoft.com/office/drawing/2014/main" xmlns="" id="{34BE59D9-3F28-40A7-A79C-E526C7D15CEC}"/>
              </a:ext>
            </a:extLst>
          </p:cNvPr>
          <p:cNvSpPr>
            <a:spLocks noGrp="1"/>
          </p:cNvSpPr>
          <p:nvPr>
            <p:ph type="body" sz="quarter" idx="20" hasCustomPrompt="1"/>
          </p:nvPr>
        </p:nvSpPr>
        <p:spPr>
          <a:xfrm>
            <a:off x="4328497" y="4281993"/>
            <a:ext cx="1692000" cy="202812"/>
          </a:xfrm>
        </p:spPr>
        <p:txBody>
          <a:bodyPr wrap="square">
            <a:spAutoFit/>
          </a:bodyPr>
          <a:lstStyle>
            <a:lvl1pPr marL="0" indent="0" algn="l">
              <a:buNone/>
              <a:defRPr sz="1300">
                <a:solidFill>
                  <a:schemeClr val="accent5"/>
                </a:solidFill>
                <a:latin typeface="Segoe UI Semibold" panose="020B0702040204020203" pitchFamily="34" charset="0"/>
                <a:cs typeface="Segoe UI Semibold" panose="020B0702040204020203" pitchFamily="34" charset="0"/>
              </a:defRPr>
            </a:lvl1pPr>
          </a:lstStyle>
          <a:p>
            <a:pPr lvl="0"/>
            <a:r>
              <a:rPr lang="en-CA"/>
              <a:t>Last Name</a:t>
            </a:r>
          </a:p>
        </p:txBody>
      </p:sp>
      <p:sp>
        <p:nvSpPr>
          <p:cNvPr id="46" name="Text Placeholder 6">
            <a:extLst>
              <a:ext uri="{FF2B5EF4-FFF2-40B4-BE49-F238E27FC236}">
                <a16:creationId xmlns:a16="http://schemas.microsoft.com/office/drawing/2014/main" xmlns="" id="{74693B84-8990-419B-8CE1-567CBF8899FC}"/>
              </a:ext>
            </a:extLst>
          </p:cNvPr>
          <p:cNvSpPr>
            <a:spLocks noGrp="1"/>
          </p:cNvSpPr>
          <p:nvPr>
            <p:ph type="body" sz="quarter" idx="21" hasCustomPrompt="1"/>
          </p:nvPr>
        </p:nvSpPr>
        <p:spPr>
          <a:xfrm>
            <a:off x="4328497" y="4572414"/>
            <a:ext cx="1692000" cy="171585"/>
          </a:xfrm>
        </p:spPr>
        <p:txBody>
          <a:bodyPr wrap="square">
            <a:spAutoFit/>
          </a:bodyPr>
          <a:lstStyle>
            <a:lvl1pPr marL="0" indent="0" algn="l">
              <a:buNone/>
              <a:defRPr sz="1100">
                <a:solidFill>
                  <a:schemeClr val="tx2"/>
                </a:solidFill>
                <a:latin typeface="+mj-lt"/>
              </a:defRPr>
            </a:lvl1pPr>
          </a:lstStyle>
          <a:p>
            <a:pPr lvl="0"/>
            <a:r>
              <a:rPr lang="en-CA"/>
              <a:t>Add Title</a:t>
            </a:r>
          </a:p>
        </p:txBody>
      </p:sp>
      <p:sp>
        <p:nvSpPr>
          <p:cNvPr id="48" name="Text Placeholder 6">
            <a:extLst>
              <a:ext uri="{FF2B5EF4-FFF2-40B4-BE49-F238E27FC236}">
                <a16:creationId xmlns:a16="http://schemas.microsoft.com/office/drawing/2014/main" xmlns="" id="{AE4352AE-961A-4D0D-8426-363C7F7BA2EF}"/>
              </a:ext>
            </a:extLst>
          </p:cNvPr>
          <p:cNvSpPr>
            <a:spLocks noGrp="1"/>
          </p:cNvSpPr>
          <p:nvPr>
            <p:ph type="body" sz="quarter" idx="23" hasCustomPrompt="1"/>
          </p:nvPr>
        </p:nvSpPr>
        <p:spPr>
          <a:xfrm>
            <a:off x="6171270" y="4281993"/>
            <a:ext cx="1692000" cy="202812"/>
          </a:xfrm>
        </p:spPr>
        <p:txBody>
          <a:bodyPr wrap="square">
            <a:spAutoFit/>
          </a:bodyPr>
          <a:lstStyle>
            <a:lvl1pPr marL="0" indent="0" algn="l">
              <a:buNone/>
              <a:defRPr sz="1300">
                <a:solidFill>
                  <a:schemeClr val="accent5"/>
                </a:solidFill>
                <a:latin typeface="Segoe UI Semibold" panose="020B0702040204020203" pitchFamily="34" charset="0"/>
                <a:cs typeface="Segoe UI Semibold" panose="020B0702040204020203" pitchFamily="34" charset="0"/>
              </a:defRPr>
            </a:lvl1pPr>
          </a:lstStyle>
          <a:p>
            <a:pPr lvl="0"/>
            <a:r>
              <a:rPr lang="en-CA"/>
              <a:t>Last Name</a:t>
            </a:r>
          </a:p>
        </p:txBody>
      </p:sp>
      <p:sp>
        <p:nvSpPr>
          <p:cNvPr id="49" name="Text Placeholder 6">
            <a:extLst>
              <a:ext uri="{FF2B5EF4-FFF2-40B4-BE49-F238E27FC236}">
                <a16:creationId xmlns:a16="http://schemas.microsoft.com/office/drawing/2014/main" xmlns="" id="{4B6B47DE-74F0-422D-8A0F-162F3C85977E}"/>
              </a:ext>
            </a:extLst>
          </p:cNvPr>
          <p:cNvSpPr>
            <a:spLocks noGrp="1"/>
          </p:cNvSpPr>
          <p:nvPr>
            <p:ph type="body" sz="quarter" idx="24" hasCustomPrompt="1"/>
          </p:nvPr>
        </p:nvSpPr>
        <p:spPr>
          <a:xfrm>
            <a:off x="6171270" y="4572414"/>
            <a:ext cx="1692000" cy="171585"/>
          </a:xfrm>
        </p:spPr>
        <p:txBody>
          <a:bodyPr wrap="square">
            <a:spAutoFit/>
          </a:bodyPr>
          <a:lstStyle>
            <a:lvl1pPr marL="0" indent="0" algn="l">
              <a:buNone/>
              <a:defRPr sz="1100">
                <a:solidFill>
                  <a:schemeClr val="tx2"/>
                </a:solidFill>
                <a:latin typeface="+mj-lt"/>
              </a:defRPr>
            </a:lvl1pPr>
          </a:lstStyle>
          <a:p>
            <a:pPr lvl="0"/>
            <a:r>
              <a:rPr lang="en-CA"/>
              <a:t>Add Title</a:t>
            </a:r>
          </a:p>
        </p:txBody>
      </p:sp>
      <p:sp>
        <p:nvSpPr>
          <p:cNvPr id="51" name="Text Placeholder 6">
            <a:extLst>
              <a:ext uri="{FF2B5EF4-FFF2-40B4-BE49-F238E27FC236}">
                <a16:creationId xmlns:a16="http://schemas.microsoft.com/office/drawing/2014/main" xmlns="" id="{81DF90CC-7FD7-4EBC-B2B3-AF8FC4A31812}"/>
              </a:ext>
            </a:extLst>
          </p:cNvPr>
          <p:cNvSpPr>
            <a:spLocks noGrp="1"/>
          </p:cNvSpPr>
          <p:nvPr>
            <p:ph type="body" sz="quarter" idx="26" hasCustomPrompt="1"/>
          </p:nvPr>
        </p:nvSpPr>
        <p:spPr>
          <a:xfrm>
            <a:off x="8014043" y="4281993"/>
            <a:ext cx="1692000" cy="202812"/>
          </a:xfrm>
        </p:spPr>
        <p:txBody>
          <a:bodyPr wrap="square">
            <a:spAutoFit/>
          </a:bodyPr>
          <a:lstStyle>
            <a:lvl1pPr marL="0" indent="0" algn="l">
              <a:buNone/>
              <a:defRPr sz="1300">
                <a:solidFill>
                  <a:schemeClr val="accent5"/>
                </a:solidFill>
                <a:latin typeface="Segoe UI Semibold" panose="020B0702040204020203" pitchFamily="34" charset="0"/>
                <a:cs typeface="Segoe UI Semibold" panose="020B0702040204020203" pitchFamily="34" charset="0"/>
              </a:defRPr>
            </a:lvl1pPr>
          </a:lstStyle>
          <a:p>
            <a:pPr lvl="0"/>
            <a:r>
              <a:rPr lang="en-CA"/>
              <a:t>Last Name</a:t>
            </a:r>
          </a:p>
        </p:txBody>
      </p:sp>
      <p:sp>
        <p:nvSpPr>
          <p:cNvPr id="52" name="Text Placeholder 6">
            <a:extLst>
              <a:ext uri="{FF2B5EF4-FFF2-40B4-BE49-F238E27FC236}">
                <a16:creationId xmlns:a16="http://schemas.microsoft.com/office/drawing/2014/main" xmlns="" id="{E98675C7-6F47-44B9-BEAC-8641865DD348}"/>
              </a:ext>
            </a:extLst>
          </p:cNvPr>
          <p:cNvSpPr>
            <a:spLocks noGrp="1"/>
          </p:cNvSpPr>
          <p:nvPr>
            <p:ph type="body" sz="quarter" idx="27" hasCustomPrompt="1"/>
          </p:nvPr>
        </p:nvSpPr>
        <p:spPr>
          <a:xfrm>
            <a:off x="8014043" y="4572414"/>
            <a:ext cx="1692000" cy="171585"/>
          </a:xfrm>
        </p:spPr>
        <p:txBody>
          <a:bodyPr wrap="square">
            <a:spAutoFit/>
          </a:bodyPr>
          <a:lstStyle>
            <a:lvl1pPr marL="0" indent="0" algn="l">
              <a:buNone/>
              <a:defRPr sz="1100">
                <a:solidFill>
                  <a:schemeClr val="tx2"/>
                </a:solidFill>
                <a:latin typeface="+mj-lt"/>
              </a:defRPr>
            </a:lvl1pPr>
          </a:lstStyle>
          <a:p>
            <a:pPr lvl="0"/>
            <a:r>
              <a:rPr lang="en-CA"/>
              <a:t>Add Title</a:t>
            </a:r>
          </a:p>
        </p:txBody>
      </p:sp>
      <p:sp>
        <p:nvSpPr>
          <p:cNvPr id="54" name="Text Placeholder 6">
            <a:extLst>
              <a:ext uri="{FF2B5EF4-FFF2-40B4-BE49-F238E27FC236}">
                <a16:creationId xmlns:a16="http://schemas.microsoft.com/office/drawing/2014/main" xmlns="" id="{3BBE2A04-E82B-4CFC-BBAD-CF6DCEFD688D}"/>
              </a:ext>
            </a:extLst>
          </p:cNvPr>
          <p:cNvSpPr>
            <a:spLocks noGrp="1"/>
          </p:cNvSpPr>
          <p:nvPr>
            <p:ph type="body" sz="quarter" idx="29" hasCustomPrompt="1"/>
          </p:nvPr>
        </p:nvSpPr>
        <p:spPr>
          <a:xfrm>
            <a:off x="9856815" y="4281993"/>
            <a:ext cx="1692000" cy="202812"/>
          </a:xfrm>
        </p:spPr>
        <p:txBody>
          <a:bodyPr wrap="square">
            <a:spAutoFit/>
          </a:bodyPr>
          <a:lstStyle>
            <a:lvl1pPr marL="0" indent="0" algn="l">
              <a:buNone/>
              <a:defRPr sz="1300">
                <a:solidFill>
                  <a:schemeClr val="accent5"/>
                </a:solidFill>
                <a:latin typeface="Segoe UI Semibold" panose="020B0702040204020203" pitchFamily="34" charset="0"/>
                <a:cs typeface="Segoe UI Semibold" panose="020B0702040204020203" pitchFamily="34" charset="0"/>
              </a:defRPr>
            </a:lvl1pPr>
          </a:lstStyle>
          <a:p>
            <a:pPr lvl="0"/>
            <a:r>
              <a:rPr lang="en-CA"/>
              <a:t>Last Name</a:t>
            </a:r>
          </a:p>
        </p:txBody>
      </p:sp>
      <p:sp>
        <p:nvSpPr>
          <p:cNvPr id="55" name="Text Placeholder 6">
            <a:extLst>
              <a:ext uri="{FF2B5EF4-FFF2-40B4-BE49-F238E27FC236}">
                <a16:creationId xmlns:a16="http://schemas.microsoft.com/office/drawing/2014/main" xmlns="" id="{FB2FBBB9-60B0-465E-81D1-4714A8D5B37A}"/>
              </a:ext>
            </a:extLst>
          </p:cNvPr>
          <p:cNvSpPr>
            <a:spLocks noGrp="1"/>
          </p:cNvSpPr>
          <p:nvPr>
            <p:ph type="body" sz="quarter" idx="30" hasCustomPrompt="1"/>
          </p:nvPr>
        </p:nvSpPr>
        <p:spPr>
          <a:xfrm>
            <a:off x="9856815" y="4572414"/>
            <a:ext cx="1692000" cy="171585"/>
          </a:xfrm>
        </p:spPr>
        <p:txBody>
          <a:bodyPr wrap="square">
            <a:spAutoFit/>
          </a:bodyPr>
          <a:lstStyle>
            <a:lvl1pPr marL="0" indent="0" algn="l">
              <a:buNone/>
              <a:defRPr sz="1100">
                <a:solidFill>
                  <a:schemeClr val="tx2"/>
                </a:solidFill>
                <a:latin typeface="+mj-lt"/>
              </a:defRPr>
            </a:lvl1pPr>
          </a:lstStyle>
          <a:p>
            <a:pPr lvl="0"/>
            <a:r>
              <a:rPr lang="en-CA"/>
              <a:t>Add Title</a:t>
            </a:r>
          </a:p>
        </p:txBody>
      </p:sp>
      <p:sp>
        <p:nvSpPr>
          <p:cNvPr id="58" name="Title 1">
            <a:extLst>
              <a:ext uri="{FF2B5EF4-FFF2-40B4-BE49-F238E27FC236}">
                <a16:creationId xmlns:a16="http://schemas.microsoft.com/office/drawing/2014/main" xmlns="" id="{3366DBB3-69F1-4BFA-83BC-59F38B92592A}"/>
              </a:ext>
            </a:extLst>
          </p:cNvPr>
          <p:cNvSpPr>
            <a:spLocks noGrp="1"/>
          </p:cNvSpPr>
          <p:nvPr>
            <p:ph type="title"/>
          </p:nvPr>
        </p:nvSpPr>
        <p:spPr>
          <a:xfrm>
            <a:off x="642951" y="644272"/>
            <a:ext cx="10913050" cy="553998"/>
          </a:xfrm>
        </p:spPr>
        <p:txBody>
          <a:bodyPr/>
          <a:lstStyle>
            <a:lvl1pPr algn="l">
              <a:defRPr/>
            </a:lvl1pPr>
          </a:lstStyle>
          <a:p>
            <a:r>
              <a:rPr lang="en-US"/>
              <a:t>Click to edit Master title style</a:t>
            </a:r>
            <a:endParaRPr lang="en-CA"/>
          </a:p>
        </p:txBody>
      </p:sp>
      <p:sp>
        <p:nvSpPr>
          <p:cNvPr id="2" name="Slide Number Placeholder 1">
            <a:extLst>
              <a:ext uri="{FF2B5EF4-FFF2-40B4-BE49-F238E27FC236}">
                <a16:creationId xmlns:a16="http://schemas.microsoft.com/office/drawing/2014/main" xmlns="" id="{74BEE970-92FF-4109-8494-DA02F82EBE32}"/>
              </a:ext>
            </a:extLst>
          </p:cNvPr>
          <p:cNvSpPr>
            <a:spLocks noGrp="1"/>
          </p:cNvSpPr>
          <p:nvPr>
            <p:ph type="sldNum" sz="quarter" idx="32"/>
          </p:nvPr>
        </p:nvSpPr>
        <p:spPr/>
        <p:txBody>
          <a:bodyPr/>
          <a:lstStyle/>
          <a:p>
            <a:fld id="{F6AA19D5-FDA6-46CE-9F51-421AC27971D0}" type="slidenum">
              <a:rPr lang="en-CA" smtClean="0"/>
              <a:t>‹#›</a:t>
            </a:fld>
            <a:endParaRPr lang="en-CA"/>
          </a:p>
        </p:txBody>
      </p:sp>
      <p:sp>
        <p:nvSpPr>
          <p:cNvPr id="25" name="Text Placeholder 6">
            <a:extLst>
              <a:ext uri="{FF2B5EF4-FFF2-40B4-BE49-F238E27FC236}">
                <a16:creationId xmlns:a16="http://schemas.microsoft.com/office/drawing/2014/main" xmlns="" id="{0F59B73C-E969-4125-BCA4-243BC1070891}"/>
              </a:ext>
            </a:extLst>
          </p:cNvPr>
          <p:cNvSpPr>
            <a:spLocks noGrp="1"/>
          </p:cNvSpPr>
          <p:nvPr>
            <p:ph type="body" sz="quarter" idx="45" hasCustomPrompt="1"/>
          </p:nvPr>
        </p:nvSpPr>
        <p:spPr>
          <a:xfrm>
            <a:off x="642951" y="4966535"/>
            <a:ext cx="1691999" cy="325282"/>
          </a:xfrm>
        </p:spPr>
        <p:txBody>
          <a:bodyPr wrap="square">
            <a:spAutoFit/>
          </a:bodyPr>
          <a:lstStyle>
            <a:lvl1pPr marL="0" indent="0" algn="l">
              <a:buNone/>
              <a:defRPr sz="1000">
                <a:latin typeface="+mn-lt"/>
              </a:defRPr>
            </a:lvl1pPr>
          </a:lstStyle>
          <a:p>
            <a:pPr lvl="0"/>
            <a:r>
              <a:rPr lang="en-CA"/>
              <a:t>Describe your role on the engagement (if needed)</a:t>
            </a:r>
          </a:p>
        </p:txBody>
      </p:sp>
      <p:sp>
        <p:nvSpPr>
          <p:cNvPr id="26" name="Text Placeholder 6">
            <a:extLst>
              <a:ext uri="{FF2B5EF4-FFF2-40B4-BE49-F238E27FC236}">
                <a16:creationId xmlns:a16="http://schemas.microsoft.com/office/drawing/2014/main" xmlns="" id="{416558D2-E3D2-4846-B6E1-9D1FC64BA1AA}"/>
              </a:ext>
            </a:extLst>
          </p:cNvPr>
          <p:cNvSpPr>
            <a:spLocks noGrp="1"/>
          </p:cNvSpPr>
          <p:nvPr>
            <p:ph type="body" sz="quarter" idx="46" hasCustomPrompt="1"/>
          </p:nvPr>
        </p:nvSpPr>
        <p:spPr>
          <a:xfrm>
            <a:off x="2485723" y="4966535"/>
            <a:ext cx="1691999" cy="325282"/>
          </a:xfrm>
        </p:spPr>
        <p:txBody>
          <a:bodyPr wrap="square">
            <a:spAutoFit/>
          </a:bodyPr>
          <a:lstStyle>
            <a:lvl1pPr marL="0" indent="0" algn="l">
              <a:buNone/>
              <a:defRPr sz="1000">
                <a:latin typeface="+mn-lt"/>
              </a:defRPr>
            </a:lvl1pPr>
          </a:lstStyle>
          <a:p>
            <a:pPr lvl="0"/>
            <a:r>
              <a:rPr lang="en-CA"/>
              <a:t>Describe your role on the engagement (if needed)</a:t>
            </a:r>
          </a:p>
        </p:txBody>
      </p:sp>
      <p:sp>
        <p:nvSpPr>
          <p:cNvPr id="27" name="Text Placeholder 6">
            <a:extLst>
              <a:ext uri="{FF2B5EF4-FFF2-40B4-BE49-F238E27FC236}">
                <a16:creationId xmlns:a16="http://schemas.microsoft.com/office/drawing/2014/main" xmlns="" id="{B104D532-F729-489E-8F02-D442A4A6B240}"/>
              </a:ext>
            </a:extLst>
          </p:cNvPr>
          <p:cNvSpPr>
            <a:spLocks noGrp="1"/>
          </p:cNvSpPr>
          <p:nvPr>
            <p:ph type="body" sz="quarter" idx="47" hasCustomPrompt="1"/>
          </p:nvPr>
        </p:nvSpPr>
        <p:spPr>
          <a:xfrm>
            <a:off x="4328495" y="4966535"/>
            <a:ext cx="1691999" cy="325282"/>
          </a:xfrm>
        </p:spPr>
        <p:txBody>
          <a:bodyPr wrap="square">
            <a:spAutoFit/>
          </a:bodyPr>
          <a:lstStyle>
            <a:lvl1pPr marL="0" indent="0" algn="l">
              <a:buNone/>
              <a:defRPr sz="1000">
                <a:latin typeface="+mn-lt"/>
              </a:defRPr>
            </a:lvl1pPr>
          </a:lstStyle>
          <a:p>
            <a:pPr lvl="0"/>
            <a:r>
              <a:rPr lang="en-CA"/>
              <a:t>Describe your role on the engagement (if needed)</a:t>
            </a:r>
          </a:p>
        </p:txBody>
      </p:sp>
      <p:sp>
        <p:nvSpPr>
          <p:cNvPr id="28" name="Text Placeholder 6">
            <a:extLst>
              <a:ext uri="{FF2B5EF4-FFF2-40B4-BE49-F238E27FC236}">
                <a16:creationId xmlns:a16="http://schemas.microsoft.com/office/drawing/2014/main" xmlns="" id="{0B47E4C4-2E3C-473D-B976-2E5AE924D69D}"/>
              </a:ext>
            </a:extLst>
          </p:cNvPr>
          <p:cNvSpPr>
            <a:spLocks noGrp="1"/>
          </p:cNvSpPr>
          <p:nvPr>
            <p:ph type="body" sz="quarter" idx="48" hasCustomPrompt="1"/>
          </p:nvPr>
        </p:nvSpPr>
        <p:spPr>
          <a:xfrm>
            <a:off x="6171267" y="4966535"/>
            <a:ext cx="1691999" cy="325282"/>
          </a:xfrm>
        </p:spPr>
        <p:txBody>
          <a:bodyPr wrap="square">
            <a:spAutoFit/>
          </a:bodyPr>
          <a:lstStyle>
            <a:lvl1pPr marL="0" indent="0" algn="l">
              <a:buNone/>
              <a:defRPr sz="1000">
                <a:latin typeface="+mn-lt"/>
              </a:defRPr>
            </a:lvl1pPr>
          </a:lstStyle>
          <a:p>
            <a:pPr lvl="0"/>
            <a:r>
              <a:rPr lang="en-CA"/>
              <a:t>Describe your role on the engagement (if needed)</a:t>
            </a:r>
          </a:p>
        </p:txBody>
      </p:sp>
      <p:sp>
        <p:nvSpPr>
          <p:cNvPr id="29" name="Text Placeholder 6">
            <a:extLst>
              <a:ext uri="{FF2B5EF4-FFF2-40B4-BE49-F238E27FC236}">
                <a16:creationId xmlns:a16="http://schemas.microsoft.com/office/drawing/2014/main" xmlns="" id="{1680FB9A-802F-41FE-B471-0BA74BDCBC5A}"/>
              </a:ext>
            </a:extLst>
          </p:cNvPr>
          <p:cNvSpPr>
            <a:spLocks noGrp="1"/>
          </p:cNvSpPr>
          <p:nvPr>
            <p:ph type="body" sz="quarter" idx="49" hasCustomPrompt="1"/>
          </p:nvPr>
        </p:nvSpPr>
        <p:spPr>
          <a:xfrm>
            <a:off x="8014039" y="4966535"/>
            <a:ext cx="1691999" cy="325282"/>
          </a:xfrm>
        </p:spPr>
        <p:txBody>
          <a:bodyPr wrap="square">
            <a:spAutoFit/>
          </a:bodyPr>
          <a:lstStyle>
            <a:lvl1pPr marL="0" indent="0" algn="l">
              <a:buNone/>
              <a:defRPr sz="1000">
                <a:latin typeface="+mn-lt"/>
              </a:defRPr>
            </a:lvl1pPr>
          </a:lstStyle>
          <a:p>
            <a:pPr lvl="0"/>
            <a:r>
              <a:rPr lang="en-CA"/>
              <a:t>Describe your role on the engagement (if needed)</a:t>
            </a:r>
          </a:p>
        </p:txBody>
      </p:sp>
      <p:sp>
        <p:nvSpPr>
          <p:cNvPr id="30" name="Text Placeholder 6">
            <a:extLst>
              <a:ext uri="{FF2B5EF4-FFF2-40B4-BE49-F238E27FC236}">
                <a16:creationId xmlns:a16="http://schemas.microsoft.com/office/drawing/2014/main" xmlns="" id="{CF467BCC-9E45-4F3B-8758-FFD976873038}"/>
              </a:ext>
            </a:extLst>
          </p:cNvPr>
          <p:cNvSpPr>
            <a:spLocks noGrp="1"/>
          </p:cNvSpPr>
          <p:nvPr>
            <p:ph type="body" sz="quarter" idx="50" hasCustomPrompt="1"/>
          </p:nvPr>
        </p:nvSpPr>
        <p:spPr>
          <a:xfrm>
            <a:off x="9849539" y="4966535"/>
            <a:ext cx="1699275" cy="325282"/>
          </a:xfrm>
        </p:spPr>
        <p:txBody>
          <a:bodyPr wrap="square">
            <a:spAutoFit/>
          </a:bodyPr>
          <a:lstStyle>
            <a:lvl1pPr marL="0" indent="0" algn="l">
              <a:buNone/>
              <a:defRPr sz="1000">
                <a:latin typeface="+mn-lt"/>
              </a:defRPr>
            </a:lvl1pPr>
          </a:lstStyle>
          <a:p>
            <a:pPr lvl="0"/>
            <a:r>
              <a:rPr lang="en-CA"/>
              <a:t>Describe your role on the engagement (if needed)</a:t>
            </a:r>
          </a:p>
        </p:txBody>
      </p:sp>
      <p:sp>
        <p:nvSpPr>
          <p:cNvPr id="31" name="Text Placeholder 6">
            <a:extLst>
              <a:ext uri="{FF2B5EF4-FFF2-40B4-BE49-F238E27FC236}">
                <a16:creationId xmlns:a16="http://schemas.microsoft.com/office/drawing/2014/main" xmlns="" id="{0367CB39-B094-4D0A-8B6F-2D16DC505961}"/>
              </a:ext>
            </a:extLst>
          </p:cNvPr>
          <p:cNvSpPr>
            <a:spLocks noGrp="1"/>
          </p:cNvSpPr>
          <p:nvPr>
            <p:ph type="body" sz="quarter" idx="51" hasCustomPrompt="1"/>
          </p:nvPr>
        </p:nvSpPr>
        <p:spPr>
          <a:xfrm>
            <a:off x="642950" y="4062089"/>
            <a:ext cx="1692000" cy="202812"/>
          </a:xfrm>
        </p:spPr>
        <p:txBody>
          <a:bodyPr wrap="square">
            <a:spAutoFit/>
          </a:bodyPr>
          <a:lstStyle>
            <a:lvl1pPr marL="0" indent="0" algn="l">
              <a:buNone/>
              <a:defRPr sz="1300">
                <a:solidFill>
                  <a:schemeClr val="accent5"/>
                </a:solidFill>
                <a:latin typeface="Segoe UI Semibold" panose="020B0702040204020203" pitchFamily="34" charset="0"/>
                <a:cs typeface="Segoe UI Semibold" panose="020B0702040204020203" pitchFamily="34" charset="0"/>
              </a:defRPr>
            </a:lvl1pPr>
          </a:lstStyle>
          <a:p>
            <a:pPr lvl="0"/>
            <a:r>
              <a:rPr lang="en-CA"/>
              <a:t>First Name</a:t>
            </a:r>
          </a:p>
        </p:txBody>
      </p:sp>
      <p:sp>
        <p:nvSpPr>
          <p:cNvPr id="32" name="Text Placeholder 6">
            <a:extLst>
              <a:ext uri="{FF2B5EF4-FFF2-40B4-BE49-F238E27FC236}">
                <a16:creationId xmlns:a16="http://schemas.microsoft.com/office/drawing/2014/main" xmlns="" id="{06BF3A72-2A18-4300-BAFB-0266164C96B0}"/>
              </a:ext>
            </a:extLst>
          </p:cNvPr>
          <p:cNvSpPr>
            <a:spLocks noGrp="1"/>
          </p:cNvSpPr>
          <p:nvPr>
            <p:ph type="body" sz="quarter" idx="52" hasCustomPrompt="1"/>
          </p:nvPr>
        </p:nvSpPr>
        <p:spPr>
          <a:xfrm>
            <a:off x="2485723" y="4062089"/>
            <a:ext cx="1692000" cy="202812"/>
          </a:xfrm>
        </p:spPr>
        <p:txBody>
          <a:bodyPr wrap="square">
            <a:spAutoFit/>
          </a:bodyPr>
          <a:lstStyle>
            <a:lvl1pPr marL="0" indent="0" algn="l">
              <a:buNone/>
              <a:defRPr sz="1300">
                <a:solidFill>
                  <a:schemeClr val="accent5"/>
                </a:solidFill>
                <a:latin typeface="Segoe UI Semibold" panose="020B0702040204020203" pitchFamily="34" charset="0"/>
                <a:cs typeface="Segoe UI Semibold" panose="020B0702040204020203" pitchFamily="34" charset="0"/>
              </a:defRPr>
            </a:lvl1pPr>
          </a:lstStyle>
          <a:p>
            <a:pPr lvl="0"/>
            <a:r>
              <a:rPr lang="en-CA"/>
              <a:t>First Name</a:t>
            </a:r>
          </a:p>
        </p:txBody>
      </p:sp>
      <p:sp>
        <p:nvSpPr>
          <p:cNvPr id="33" name="Text Placeholder 6">
            <a:extLst>
              <a:ext uri="{FF2B5EF4-FFF2-40B4-BE49-F238E27FC236}">
                <a16:creationId xmlns:a16="http://schemas.microsoft.com/office/drawing/2014/main" xmlns="" id="{C5FBA023-8858-4CD3-B7FF-AF9A85D14F1F}"/>
              </a:ext>
            </a:extLst>
          </p:cNvPr>
          <p:cNvSpPr>
            <a:spLocks noGrp="1"/>
          </p:cNvSpPr>
          <p:nvPr>
            <p:ph type="body" sz="quarter" idx="53" hasCustomPrompt="1"/>
          </p:nvPr>
        </p:nvSpPr>
        <p:spPr>
          <a:xfrm>
            <a:off x="4328496" y="4062089"/>
            <a:ext cx="1692000" cy="202812"/>
          </a:xfrm>
        </p:spPr>
        <p:txBody>
          <a:bodyPr wrap="square">
            <a:spAutoFit/>
          </a:bodyPr>
          <a:lstStyle>
            <a:lvl1pPr marL="0" indent="0" algn="l">
              <a:buNone/>
              <a:defRPr sz="1300">
                <a:solidFill>
                  <a:schemeClr val="accent5"/>
                </a:solidFill>
                <a:latin typeface="Segoe UI Semibold" panose="020B0702040204020203" pitchFamily="34" charset="0"/>
                <a:cs typeface="Segoe UI Semibold" panose="020B0702040204020203" pitchFamily="34" charset="0"/>
              </a:defRPr>
            </a:lvl1pPr>
          </a:lstStyle>
          <a:p>
            <a:pPr lvl="0"/>
            <a:r>
              <a:rPr lang="en-CA"/>
              <a:t>First Name</a:t>
            </a:r>
          </a:p>
        </p:txBody>
      </p:sp>
      <p:sp>
        <p:nvSpPr>
          <p:cNvPr id="34" name="Text Placeholder 6">
            <a:extLst>
              <a:ext uri="{FF2B5EF4-FFF2-40B4-BE49-F238E27FC236}">
                <a16:creationId xmlns:a16="http://schemas.microsoft.com/office/drawing/2014/main" xmlns="" id="{ABE49258-BE8C-4766-85DC-39D4E73F892A}"/>
              </a:ext>
            </a:extLst>
          </p:cNvPr>
          <p:cNvSpPr>
            <a:spLocks noGrp="1"/>
          </p:cNvSpPr>
          <p:nvPr>
            <p:ph type="body" sz="quarter" idx="54" hasCustomPrompt="1"/>
          </p:nvPr>
        </p:nvSpPr>
        <p:spPr>
          <a:xfrm>
            <a:off x="6171269" y="4062089"/>
            <a:ext cx="1692000" cy="202812"/>
          </a:xfrm>
        </p:spPr>
        <p:txBody>
          <a:bodyPr wrap="square">
            <a:spAutoFit/>
          </a:bodyPr>
          <a:lstStyle>
            <a:lvl1pPr marL="0" indent="0" algn="l">
              <a:buNone/>
              <a:defRPr sz="1300">
                <a:solidFill>
                  <a:schemeClr val="accent5"/>
                </a:solidFill>
                <a:latin typeface="Segoe UI Semibold" panose="020B0702040204020203" pitchFamily="34" charset="0"/>
                <a:cs typeface="Segoe UI Semibold" panose="020B0702040204020203" pitchFamily="34" charset="0"/>
              </a:defRPr>
            </a:lvl1pPr>
          </a:lstStyle>
          <a:p>
            <a:pPr lvl="0"/>
            <a:r>
              <a:rPr lang="en-CA"/>
              <a:t>First Name</a:t>
            </a:r>
          </a:p>
        </p:txBody>
      </p:sp>
      <p:sp>
        <p:nvSpPr>
          <p:cNvPr id="35" name="Text Placeholder 6">
            <a:extLst>
              <a:ext uri="{FF2B5EF4-FFF2-40B4-BE49-F238E27FC236}">
                <a16:creationId xmlns:a16="http://schemas.microsoft.com/office/drawing/2014/main" xmlns="" id="{7A2521E9-EAE4-4FA9-8ACB-EE4DF2E74EAF}"/>
              </a:ext>
            </a:extLst>
          </p:cNvPr>
          <p:cNvSpPr>
            <a:spLocks noGrp="1"/>
          </p:cNvSpPr>
          <p:nvPr>
            <p:ph type="body" sz="quarter" idx="55" hasCustomPrompt="1"/>
          </p:nvPr>
        </p:nvSpPr>
        <p:spPr>
          <a:xfrm>
            <a:off x="8014042" y="4062089"/>
            <a:ext cx="1692000" cy="202812"/>
          </a:xfrm>
        </p:spPr>
        <p:txBody>
          <a:bodyPr wrap="square">
            <a:spAutoFit/>
          </a:bodyPr>
          <a:lstStyle>
            <a:lvl1pPr marL="0" indent="0" algn="l">
              <a:buNone/>
              <a:defRPr sz="1300">
                <a:solidFill>
                  <a:schemeClr val="accent5"/>
                </a:solidFill>
                <a:latin typeface="Segoe UI Semibold" panose="020B0702040204020203" pitchFamily="34" charset="0"/>
                <a:cs typeface="Segoe UI Semibold" panose="020B0702040204020203" pitchFamily="34" charset="0"/>
              </a:defRPr>
            </a:lvl1pPr>
          </a:lstStyle>
          <a:p>
            <a:pPr lvl="0"/>
            <a:r>
              <a:rPr lang="en-CA"/>
              <a:t>First Name</a:t>
            </a:r>
          </a:p>
        </p:txBody>
      </p:sp>
      <p:sp>
        <p:nvSpPr>
          <p:cNvPr id="36" name="Text Placeholder 6">
            <a:extLst>
              <a:ext uri="{FF2B5EF4-FFF2-40B4-BE49-F238E27FC236}">
                <a16:creationId xmlns:a16="http://schemas.microsoft.com/office/drawing/2014/main" xmlns="" id="{6A334955-3750-4F23-BDE5-13A902C60E2B}"/>
              </a:ext>
            </a:extLst>
          </p:cNvPr>
          <p:cNvSpPr>
            <a:spLocks noGrp="1"/>
          </p:cNvSpPr>
          <p:nvPr>
            <p:ph type="body" sz="quarter" idx="56" hasCustomPrompt="1"/>
          </p:nvPr>
        </p:nvSpPr>
        <p:spPr>
          <a:xfrm>
            <a:off x="9856814" y="4062089"/>
            <a:ext cx="1692000" cy="202812"/>
          </a:xfrm>
        </p:spPr>
        <p:txBody>
          <a:bodyPr wrap="square">
            <a:spAutoFit/>
          </a:bodyPr>
          <a:lstStyle>
            <a:lvl1pPr marL="0" indent="0" algn="l">
              <a:buNone/>
              <a:defRPr sz="1300">
                <a:solidFill>
                  <a:schemeClr val="accent5"/>
                </a:solidFill>
                <a:latin typeface="Segoe UI Semibold" panose="020B0702040204020203" pitchFamily="34" charset="0"/>
                <a:cs typeface="Segoe UI Semibold" panose="020B0702040204020203" pitchFamily="34" charset="0"/>
              </a:defRPr>
            </a:lvl1pPr>
          </a:lstStyle>
          <a:p>
            <a:pPr lvl="0"/>
            <a:r>
              <a:rPr lang="en-CA"/>
              <a:t>First Name</a:t>
            </a:r>
          </a:p>
        </p:txBody>
      </p:sp>
      <p:sp>
        <p:nvSpPr>
          <p:cNvPr id="70" name="Picture Placeholder 2">
            <a:extLst>
              <a:ext uri="{FF2B5EF4-FFF2-40B4-BE49-F238E27FC236}">
                <a16:creationId xmlns:a16="http://schemas.microsoft.com/office/drawing/2014/main" xmlns="" id="{4CC01BB8-45D1-46AB-B4DF-50786AAD271B}"/>
              </a:ext>
            </a:extLst>
          </p:cNvPr>
          <p:cNvSpPr>
            <a:spLocks noGrp="1"/>
          </p:cNvSpPr>
          <p:nvPr>
            <p:ph type="pic" sz="quarter" idx="16" hasCustomPrompt="1"/>
          </p:nvPr>
        </p:nvSpPr>
        <p:spPr>
          <a:xfrm>
            <a:off x="642952" y="1601018"/>
            <a:ext cx="1705549" cy="2275200"/>
          </a:xfrm>
          <a:solidFill>
            <a:schemeClr val="bg2"/>
          </a:solidFill>
        </p:spPr>
        <p:txBody>
          <a:bodyPr>
            <a:normAutofit/>
          </a:bodyPr>
          <a:lstStyle>
            <a:lvl1pPr marL="0" indent="0">
              <a:buNone/>
              <a:defRPr sz="1600"/>
            </a:lvl1pPr>
          </a:lstStyle>
          <a:p>
            <a:r>
              <a:rPr lang="en-CA"/>
              <a:t>Click icon to insert picture</a:t>
            </a:r>
          </a:p>
        </p:txBody>
      </p:sp>
      <p:sp>
        <p:nvSpPr>
          <p:cNvPr id="71" name="Picture Placeholder 2">
            <a:extLst>
              <a:ext uri="{FF2B5EF4-FFF2-40B4-BE49-F238E27FC236}">
                <a16:creationId xmlns:a16="http://schemas.microsoft.com/office/drawing/2014/main" xmlns="" id="{99AF2E2E-D73E-4B06-9732-FDE7B732BC98}"/>
              </a:ext>
            </a:extLst>
          </p:cNvPr>
          <p:cNvSpPr>
            <a:spLocks noGrp="1"/>
          </p:cNvSpPr>
          <p:nvPr>
            <p:ph type="pic" sz="quarter" idx="57" hasCustomPrompt="1"/>
          </p:nvPr>
        </p:nvSpPr>
        <p:spPr>
          <a:xfrm>
            <a:off x="2478947" y="1601018"/>
            <a:ext cx="1705549" cy="2275200"/>
          </a:xfrm>
          <a:solidFill>
            <a:schemeClr val="bg2"/>
          </a:solidFill>
        </p:spPr>
        <p:txBody>
          <a:bodyPr>
            <a:normAutofit/>
          </a:bodyPr>
          <a:lstStyle>
            <a:lvl1pPr marL="0" indent="0">
              <a:buNone/>
              <a:defRPr sz="1600"/>
            </a:lvl1pPr>
          </a:lstStyle>
          <a:p>
            <a:r>
              <a:rPr lang="en-CA"/>
              <a:t>Click icon to insert picture</a:t>
            </a:r>
          </a:p>
        </p:txBody>
      </p:sp>
      <p:sp>
        <p:nvSpPr>
          <p:cNvPr id="72" name="Picture Placeholder 2">
            <a:extLst>
              <a:ext uri="{FF2B5EF4-FFF2-40B4-BE49-F238E27FC236}">
                <a16:creationId xmlns:a16="http://schemas.microsoft.com/office/drawing/2014/main" xmlns="" id="{0420B40F-1AE2-48EC-95F9-7E5053B36343}"/>
              </a:ext>
            </a:extLst>
          </p:cNvPr>
          <p:cNvSpPr>
            <a:spLocks noGrp="1"/>
          </p:cNvSpPr>
          <p:nvPr>
            <p:ph type="pic" sz="quarter" idx="58" hasCustomPrompt="1"/>
          </p:nvPr>
        </p:nvSpPr>
        <p:spPr>
          <a:xfrm>
            <a:off x="4325952" y="1601018"/>
            <a:ext cx="1705549" cy="2275200"/>
          </a:xfrm>
          <a:solidFill>
            <a:schemeClr val="bg2"/>
          </a:solidFill>
        </p:spPr>
        <p:txBody>
          <a:bodyPr>
            <a:normAutofit/>
          </a:bodyPr>
          <a:lstStyle>
            <a:lvl1pPr marL="0" indent="0">
              <a:buNone/>
              <a:defRPr sz="1600"/>
            </a:lvl1pPr>
          </a:lstStyle>
          <a:p>
            <a:r>
              <a:rPr lang="en-CA"/>
              <a:t>Click icon to insert picture</a:t>
            </a:r>
          </a:p>
        </p:txBody>
      </p:sp>
      <p:sp>
        <p:nvSpPr>
          <p:cNvPr id="73" name="Picture Placeholder 2">
            <a:extLst>
              <a:ext uri="{FF2B5EF4-FFF2-40B4-BE49-F238E27FC236}">
                <a16:creationId xmlns:a16="http://schemas.microsoft.com/office/drawing/2014/main" xmlns="" id="{A2C71531-1CF2-426E-B54F-90B19F858BB4}"/>
              </a:ext>
            </a:extLst>
          </p:cNvPr>
          <p:cNvSpPr>
            <a:spLocks noGrp="1"/>
          </p:cNvSpPr>
          <p:nvPr>
            <p:ph type="pic" sz="quarter" idx="59" hasCustomPrompt="1"/>
          </p:nvPr>
        </p:nvSpPr>
        <p:spPr>
          <a:xfrm>
            <a:off x="6168146" y="1601018"/>
            <a:ext cx="1705549" cy="2275200"/>
          </a:xfrm>
          <a:solidFill>
            <a:schemeClr val="bg2"/>
          </a:solidFill>
        </p:spPr>
        <p:txBody>
          <a:bodyPr>
            <a:normAutofit/>
          </a:bodyPr>
          <a:lstStyle>
            <a:lvl1pPr marL="0" indent="0">
              <a:buNone/>
              <a:defRPr sz="1600"/>
            </a:lvl1pPr>
          </a:lstStyle>
          <a:p>
            <a:r>
              <a:rPr lang="en-CA"/>
              <a:t>Click icon to insert picture</a:t>
            </a:r>
          </a:p>
        </p:txBody>
      </p:sp>
      <p:sp>
        <p:nvSpPr>
          <p:cNvPr id="74" name="Picture Placeholder 2">
            <a:extLst>
              <a:ext uri="{FF2B5EF4-FFF2-40B4-BE49-F238E27FC236}">
                <a16:creationId xmlns:a16="http://schemas.microsoft.com/office/drawing/2014/main" xmlns="" id="{0D15FEA6-0A6E-4534-AAF1-87C82946B665}"/>
              </a:ext>
            </a:extLst>
          </p:cNvPr>
          <p:cNvSpPr>
            <a:spLocks noGrp="1"/>
          </p:cNvSpPr>
          <p:nvPr>
            <p:ph type="pic" sz="quarter" idx="60" hasCustomPrompt="1"/>
          </p:nvPr>
        </p:nvSpPr>
        <p:spPr>
          <a:xfrm>
            <a:off x="8007263" y="1601018"/>
            <a:ext cx="1705549" cy="2275200"/>
          </a:xfrm>
          <a:solidFill>
            <a:schemeClr val="bg2"/>
          </a:solidFill>
        </p:spPr>
        <p:txBody>
          <a:bodyPr>
            <a:normAutofit/>
          </a:bodyPr>
          <a:lstStyle>
            <a:lvl1pPr marL="0" indent="0">
              <a:buNone/>
              <a:defRPr sz="1600"/>
            </a:lvl1pPr>
          </a:lstStyle>
          <a:p>
            <a:r>
              <a:rPr lang="en-CA"/>
              <a:t>Click icon to insert picture</a:t>
            </a:r>
          </a:p>
        </p:txBody>
      </p:sp>
      <p:sp>
        <p:nvSpPr>
          <p:cNvPr id="75" name="Picture Placeholder 2">
            <a:extLst>
              <a:ext uri="{FF2B5EF4-FFF2-40B4-BE49-F238E27FC236}">
                <a16:creationId xmlns:a16="http://schemas.microsoft.com/office/drawing/2014/main" xmlns="" id="{1C5840AB-E139-49C0-95FF-0A166908F2F1}"/>
              </a:ext>
            </a:extLst>
          </p:cNvPr>
          <p:cNvSpPr>
            <a:spLocks noGrp="1"/>
          </p:cNvSpPr>
          <p:nvPr>
            <p:ph type="pic" sz="quarter" idx="61" hasCustomPrompt="1"/>
          </p:nvPr>
        </p:nvSpPr>
        <p:spPr>
          <a:xfrm>
            <a:off x="9856814" y="1601018"/>
            <a:ext cx="1705549" cy="2275200"/>
          </a:xfrm>
          <a:solidFill>
            <a:schemeClr val="bg2"/>
          </a:solidFill>
        </p:spPr>
        <p:txBody>
          <a:bodyPr>
            <a:normAutofit/>
          </a:bodyPr>
          <a:lstStyle>
            <a:lvl1pPr marL="0" indent="0">
              <a:buNone/>
              <a:defRPr sz="1600"/>
            </a:lvl1pPr>
          </a:lstStyle>
          <a:p>
            <a:r>
              <a:rPr lang="en-CA"/>
              <a:t>Click icon to insert picture</a:t>
            </a:r>
          </a:p>
        </p:txBody>
      </p:sp>
      <p:cxnSp>
        <p:nvCxnSpPr>
          <p:cNvPr id="39" name="Straight Connector 38">
            <a:extLst>
              <a:ext uri="{FF2B5EF4-FFF2-40B4-BE49-F238E27FC236}">
                <a16:creationId xmlns:a16="http://schemas.microsoft.com/office/drawing/2014/main" xmlns="" id="{9870CADD-4819-4324-B657-1158A7F63A9A}"/>
              </a:ext>
            </a:extLst>
          </p:cNvPr>
          <p:cNvCxnSpPr>
            <a:cxnSpLocks/>
          </p:cNvCxnSpPr>
          <p:nvPr/>
        </p:nvCxnSpPr>
        <p:spPr>
          <a:xfrm>
            <a:off x="645296" y="1290204"/>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45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plit -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D8BF70B-08A1-4AC6-958B-4E1789DFBC4F}"/>
              </a:ext>
            </a:extLst>
          </p:cNvPr>
          <p:cNvSpPr/>
          <p:nvPr/>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
        <p:nvSpPr>
          <p:cNvPr id="6" name="Rectangle 5">
            <a:extLst>
              <a:ext uri="{FF2B5EF4-FFF2-40B4-BE49-F238E27FC236}">
                <a16:creationId xmlns:a16="http://schemas.microsoft.com/office/drawing/2014/main" xmlns="" id="{2C19C419-F673-4BA1-B2CB-9B1707BDE91D}"/>
              </a:ext>
            </a:extLst>
          </p:cNvPr>
          <p:cNvSpPr/>
          <p:nvPr/>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
        <p:nvSpPr>
          <p:cNvPr id="2" name="Rectangle 1">
            <a:extLst>
              <a:ext uri="{FF2B5EF4-FFF2-40B4-BE49-F238E27FC236}">
                <a16:creationId xmlns:a16="http://schemas.microsoft.com/office/drawing/2014/main" xmlns="" id="{D71BF0D6-8048-47A6-843D-5EB24B9C4E92}"/>
              </a:ext>
            </a:extLst>
          </p:cNvPr>
          <p:cNvSpPr/>
          <p:nvPr/>
        </p:nvSpPr>
        <p:spPr>
          <a:xfrm>
            <a:off x="1" y="0"/>
            <a:ext cx="5243512" cy="6858000"/>
          </a:xfrm>
          <a:prstGeom prst="rect">
            <a:avLst/>
          </a:prstGeom>
          <a:gradFill flip="none" rotWithShape="1">
            <a:gsLst>
              <a:gs pos="0">
                <a:schemeClr val="tx2"/>
              </a:gs>
              <a:gs pos="100000">
                <a:schemeClr val="tx2">
                  <a:lumMod val="90000"/>
                  <a:lumOff val="10000"/>
                </a:schemeClr>
              </a:gs>
            </a:gsLst>
            <a:lin ang="0" scaled="1"/>
            <a:tileRect/>
          </a:gradFill>
          <a:ln>
            <a:noFill/>
          </a:ln>
        </p:spPr>
        <p:txBody>
          <a:bodyPr wrap="square" rtlCol="0" anchor="ctr">
            <a:noAutofit/>
          </a:bodyPr>
          <a:lstStyle/>
          <a:p>
            <a:pPr algn="l"/>
            <a:endParaRPr lang="en-CA" sz="5800" b="1">
              <a:solidFill>
                <a:schemeClr val="bg1"/>
              </a:solidFill>
              <a:latin typeface="Corbel" charset="0"/>
              <a:ea typeface="Corbel" charset="0"/>
              <a:cs typeface="Corbel" charset="0"/>
            </a:endParaRPr>
          </a:p>
        </p:txBody>
      </p:sp>
      <p:sp>
        <p:nvSpPr>
          <p:cNvPr id="4" name="Text Placeholder 3">
            <a:extLst>
              <a:ext uri="{FF2B5EF4-FFF2-40B4-BE49-F238E27FC236}">
                <a16:creationId xmlns:a16="http://schemas.microsoft.com/office/drawing/2014/main" xmlns="" id="{896B596C-9488-431D-A761-15C87CC0533C}"/>
              </a:ext>
            </a:extLst>
          </p:cNvPr>
          <p:cNvSpPr>
            <a:spLocks noGrp="1"/>
          </p:cNvSpPr>
          <p:nvPr>
            <p:ph type="body" sz="quarter" idx="13"/>
          </p:nvPr>
        </p:nvSpPr>
        <p:spPr>
          <a:xfrm>
            <a:off x="6024563" y="636588"/>
            <a:ext cx="5534025" cy="5600700"/>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Slide Number Placeholder 2">
            <a:extLst>
              <a:ext uri="{FF2B5EF4-FFF2-40B4-BE49-F238E27FC236}">
                <a16:creationId xmlns:a16="http://schemas.microsoft.com/office/drawing/2014/main" xmlns="" id="{5DCBEC33-FA1F-4036-8AF3-E82D3ABD0242}"/>
              </a:ext>
            </a:extLst>
          </p:cNvPr>
          <p:cNvSpPr>
            <a:spLocks noGrp="1"/>
          </p:cNvSpPr>
          <p:nvPr>
            <p:ph type="sldNum" sz="quarter" idx="14"/>
          </p:nvPr>
        </p:nvSpPr>
        <p:spPr/>
        <p:txBody>
          <a:bodyPr/>
          <a:lstStyle/>
          <a:p>
            <a:fld id="{F6AA19D5-FDA6-46CE-9F51-421AC27971D0}" type="slidenum">
              <a:rPr lang="en-CA" smtClean="0"/>
              <a:t>‹#›</a:t>
            </a:fld>
            <a:endParaRPr lang="en-CA"/>
          </a:p>
        </p:txBody>
      </p:sp>
      <p:sp>
        <p:nvSpPr>
          <p:cNvPr id="12" name="Title Placeholder 1">
            <a:extLst>
              <a:ext uri="{FF2B5EF4-FFF2-40B4-BE49-F238E27FC236}">
                <a16:creationId xmlns:a16="http://schemas.microsoft.com/office/drawing/2014/main" xmlns="" id="{1AD045DD-99ED-4134-9546-18A54C3D9CAB}"/>
              </a:ext>
            </a:extLst>
          </p:cNvPr>
          <p:cNvSpPr>
            <a:spLocks noGrp="1"/>
          </p:cNvSpPr>
          <p:nvPr>
            <p:ph type="title"/>
          </p:nvPr>
        </p:nvSpPr>
        <p:spPr>
          <a:xfrm>
            <a:off x="633412" y="2502208"/>
            <a:ext cx="3683001" cy="1661993"/>
          </a:xfrm>
          <a:prstGeom prst="rect">
            <a:avLst/>
          </a:prstGeom>
        </p:spPr>
        <p:txBody>
          <a:bodyPr vert="horz" wrap="square" lIns="0" tIns="0" rIns="0" bIns="0" rtlCol="0" anchor="ctr" anchorCtr="0">
            <a:spAutoFit/>
          </a:bodyPr>
          <a:lstStyle>
            <a:lvl1pPr algn="l">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423865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plit - Optio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1B5753B-032A-45A1-9068-9854CD33574C}"/>
              </a:ext>
            </a:extLst>
          </p:cNvPr>
          <p:cNvSpPr/>
          <p:nvPr/>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
        <p:nvSpPr>
          <p:cNvPr id="8" name="Rectangle 7">
            <a:extLst>
              <a:ext uri="{FF2B5EF4-FFF2-40B4-BE49-F238E27FC236}">
                <a16:creationId xmlns:a16="http://schemas.microsoft.com/office/drawing/2014/main" xmlns="" id="{81679B13-9484-40E4-9649-0FE490065774}"/>
              </a:ext>
            </a:extLst>
          </p:cNvPr>
          <p:cNvSpPr/>
          <p:nvPr/>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
        <p:nvSpPr>
          <p:cNvPr id="2" name="Rectangle 1">
            <a:extLst>
              <a:ext uri="{FF2B5EF4-FFF2-40B4-BE49-F238E27FC236}">
                <a16:creationId xmlns:a16="http://schemas.microsoft.com/office/drawing/2014/main" xmlns="" id="{D71BF0D6-8048-47A6-843D-5EB24B9C4E92}"/>
              </a:ext>
            </a:extLst>
          </p:cNvPr>
          <p:cNvSpPr/>
          <p:nvPr/>
        </p:nvSpPr>
        <p:spPr>
          <a:xfrm>
            <a:off x="1" y="0"/>
            <a:ext cx="5243512" cy="6858000"/>
          </a:xfrm>
          <a:prstGeom prst="rect">
            <a:avLst/>
          </a:prstGeom>
          <a:gradFill>
            <a:gsLst>
              <a:gs pos="0">
                <a:schemeClr val="accent2"/>
              </a:gs>
              <a:gs pos="100000">
                <a:schemeClr val="accent2">
                  <a:lumMod val="95000"/>
                  <a:lumOff val="5000"/>
                </a:schemeClr>
              </a:gs>
            </a:gsLst>
            <a:lin ang="0" scaled="1"/>
          </a:gradFill>
          <a:ln>
            <a:noFill/>
          </a:ln>
        </p:spPr>
        <p:txBody>
          <a:bodyPr wrap="square" rtlCol="0" anchor="ctr">
            <a:noAutofit/>
          </a:bodyPr>
          <a:lstStyle/>
          <a:p>
            <a:pPr algn="l"/>
            <a:endParaRPr lang="en-CA" sz="5800" b="1">
              <a:solidFill>
                <a:schemeClr val="bg1"/>
              </a:solidFill>
              <a:latin typeface="Corbel" charset="0"/>
              <a:ea typeface="Corbel" charset="0"/>
              <a:cs typeface="Corbel" charset="0"/>
            </a:endParaRPr>
          </a:p>
        </p:txBody>
      </p:sp>
      <p:sp>
        <p:nvSpPr>
          <p:cNvPr id="4" name="Text Placeholder 3">
            <a:extLst>
              <a:ext uri="{FF2B5EF4-FFF2-40B4-BE49-F238E27FC236}">
                <a16:creationId xmlns:a16="http://schemas.microsoft.com/office/drawing/2014/main" xmlns="" id="{896B596C-9488-431D-A761-15C87CC0533C}"/>
              </a:ext>
            </a:extLst>
          </p:cNvPr>
          <p:cNvSpPr>
            <a:spLocks noGrp="1"/>
          </p:cNvSpPr>
          <p:nvPr>
            <p:ph type="body" sz="quarter" idx="13"/>
          </p:nvPr>
        </p:nvSpPr>
        <p:spPr>
          <a:xfrm>
            <a:off x="6024563" y="636588"/>
            <a:ext cx="5534025" cy="5600700"/>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itle Placeholder 1">
            <a:extLst>
              <a:ext uri="{FF2B5EF4-FFF2-40B4-BE49-F238E27FC236}">
                <a16:creationId xmlns:a16="http://schemas.microsoft.com/office/drawing/2014/main" xmlns="" id="{6B21B3CC-1491-4F59-B841-6EE70D38D351}"/>
              </a:ext>
            </a:extLst>
          </p:cNvPr>
          <p:cNvSpPr>
            <a:spLocks noGrp="1"/>
          </p:cNvSpPr>
          <p:nvPr>
            <p:ph type="title"/>
          </p:nvPr>
        </p:nvSpPr>
        <p:spPr>
          <a:xfrm>
            <a:off x="633412" y="2502208"/>
            <a:ext cx="3683001" cy="1661993"/>
          </a:xfrm>
          <a:prstGeom prst="rect">
            <a:avLst/>
          </a:prstGeom>
        </p:spPr>
        <p:txBody>
          <a:bodyPr vert="horz" wrap="square" lIns="0" tIns="0" rIns="0" bIns="0" rtlCol="0" anchor="ctr" anchorCtr="0">
            <a:spAutoFit/>
          </a:bodyPr>
          <a:lstStyle>
            <a:lvl1pPr algn="l">
              <a:defRPr sz="4000">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xmlns="" id="{E7D8A7A3-660C-47BA-B6BC-E60838332D42}"/>
              </a:ext>
            </a:extLst>
          </p:cNvPr>
          <p:cNvSpPr>
            <a:spLocks noGrp="1"/>
          </p:cNvSpPr>
          <p:nvPr>
            <p:ph type="sldNum" sz="quarter" idx="14"/>
          </p:nvPr>
        </p:nvSpPr>
        <p:spPr/>
        <p:txBody>
          <a:bodyPr/>
          <a:lstStyle/>
          <a:p>
            <a:fld id="{F6AA19D5-FDA6-46CE-9F51-421AC27971D0}" type="slidenum">
              <a:rPr lang="en-CA" smtClean="0"/>
              <a:t>‹#›</a:t>
            </a:fld>
            <a:endParaRPr lang="en-CA"/>
          </a:p>
        </p:txBody>
      </p:sp>
      <p:sp>
        <p:nvSpPr>
          <p:cNvPr id="5" name="Rectangle 4">
            <a:extLst>
              <a:ext uri="{FF2B5EF4-FFF2-40B4-BE49-F238E27FC236}">
                <a16:creationId xmlns:a16="http://schemas.microsoft.com/office/drawing/2014/main" xmlns="" id="{93251B7A-05D9-420D-A009-67CEB6B7A751}"/>
              </a:ext>
            </a:extLst>
          </p:cNvPr>
          <p:cNvSpPr/>
          <p:nvPr/>
        </p:nvSpPr>
        <p:spPr>
          <a:xfrm>
            <a:off x="3576918" y="6562165"/>
            <a:ext cx="8615082" cy="295835"/>
          </a:xfrm>
          <a:prstGeom prst="rect">
            <a:avLst/>
          </a:prstGeom>
        </p:spPr>
        <p:txBody>
          <a:bodyPr wrap="square" rtlCol="0" anchor="ctr">
            <a:spAutoFit/>
          </a:bodyPr>
          <a:lstStyle/>
          <a:p>
            <a:pPr algn="ctr"/>
            <a:endParaRPr lang="en-CA" sz="5800" b="1">
              <a:solidFill>
                <a:schemeClr val="bg1"/>
              </a:solidFill>
              <a:latin typeface="Corbel" charset="0"/>
              <a:ea typeface="Corbel" charset="0"/>
              <a:cs typeface="Corbel" charset="0"/>
            </a:endParaRPr>
          </a:p>
        </p:txBody>
      </p:sp>
      <p:sp>
        <p:nvSpPr>
          <p:cNvPr id="11" name="Rectangle 10">
            <a:extLst>
              <a:ext uri="{FF2B5EF4-FFF2-40B4-BE49-F238E27FC236}">
                <a16:creationId xmlns:a16="http://schemas.microsoft.com/office/drawing/2014/main" xmlns="" id="{6732AA2C-5DA4-447C-9638-915F2411A39F}"/>
              </a:ext>
            </a:extLst>
          </p:cNvPr>
          <p:cNvSpPr/>
          <p:nvPr/>
        </p:nvSpPr>
        <p:spPr>
          <a:xfrm>
            <a:off x="3576918" y="6562165"/>
            <a:ext cx="8615082" cy="295835"/>
          </a:xfrm>
          <a:prstGeom prst="rect">
            <a:avLst/>
          </a:prstGeom>
        </p:spPr>
        <p:txBody>
          <a:bodyPr wrap="square" rtlCol="0" anchor="ctr">
            <a:spAutoFit/>
          </a:bodyPr>
          <a:lstStyle/>
          <a:p>
            <a:pPr algn="ctr"/>
            <a:endParaRPr lang="en-CA" sz="5800" b="1">
              <a:solidFill>
                <a:schemeClr val="bg1"/>
              </a:solidFill>
              <a:latin typeface="Corbel" charset="0"/>
              <a:ea typeface="Corbel" charset="0"/>
              <a:cs typeface="Corbel" charset="0"/>
            </a:endParaRPr>
          </a:p>
        </p:txBody>
      </p:sp>
    </p:spTree>
    <p:extLst>
      <p:ext uri="{BB962C8B-B14F-4D97-AF65-F5344CB8AC3E}">
        <p14:creationId xmlns:p14="http://schemas.microsoft.com/office/powerpoint/2010/main" val="423702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plit Photo -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445D6F-530D-43E1-987C-75FC27465B08}"/>
              </a:ext>
            </a:extLst>
          </p:cNvPr>
          <p:cNvSpPr>
            <a:spLocks noGrp="1"/>
          </p:cNvSpPr>
          <p:nvPr>
            <p:ph type="title"/>
          </p:nvPr>
        </p:nvSpPr>
        <p:spPr>
          <a:xfrm>
            <a:off x="6024563" y="644272"/>
            <a:ext cx="5531438" cy="553998"/>
          </a:xfrm>
        </p:spPr>
        <p:txBody>
          <a:bodyPr/>
          <a:lstStyle/>
          <a:p>
            <a:r>
              <a:rPr lang="en-US"/>
              <a:t>Click to edit Master title style</a:t>
            </a:r>
            <a:endParaRPr lang="en-CA"/>
          </a:p>
        </p:txBody>
      </p:sp>
      <p:sp>
        <p:nvSpPr>
          <p:cNvPr id="3" name="Slide Number Placeholder 2">
            <a:extLst>
              <a:ext uri="{FF2B5EF4-FFF2-40B4-BE49-F238E27FC236}">
                <a16:creationId xmlns:a16="http://schemas.microsoft.com/office/drawing/2014/main" xmlns="" id="{82EEA8F2-C5FC-4CFD-9581-69C88D5842B5}"/>
              </a:ext>
            </a:extLst>
          </p:cNvPr>
          <p:cNvSpPr>
            <a:spLocks noGrp="1"/>
          </p:cNvSpPr>
          <p:nvPr>
            <p:ph type="sldNum" sz="quarter" idx="10"/>
          </p:nvPr>
        </p:nvSpPr>
        <p:spPr/>
        <p:txBody>
          <a:bodyPr/>
          <a:lstStyle/>
          <a:p>
            <a:fld id="{F6AA19D5-FDA6-46CE-9F51-421AC27971D0}" type="slidenum">
              <a:rPr lang="en-CA" smtClean="0"/>
              <a:t>‹#›</a:t>
            </a:fld>
            <a:endParaRPr lang="en-CA"/>
          </a:p>
        </p:txBody>
      </p:sp>
      <p:sp>
        <p:nvSpPr>
          <p:cNvPr id="5" name="Text Placeholder 4">
            <a:extLst>
              <a:ext uri="{FF2B5EF4-FFF2-40B4-BE49-F238E27FC236}">
                <a16:creationId xmlns:a16="http://schemas.microsoft.com/office/drawing/2014/main" xmlns="" id="{AC44B07F-9049-4B96-AE36-B4DA621FA5FC}"/>
              </a:ext>
            </a:extLst>
          </p:cNvPr>
          <p:cNvSpPr>
            <a:spLocks noGrp="1"/>
          </p:cNvSpPr>
          <p:nvPr>
            <p:ph type="body" sz="quarter" idx="11"/>
          </p:nvPr>
        </p:nvSpPr>
        <p:spPr>
          <a:xfrm>
            <a:off x="6024563" y="1585913"/>
            <a:ext cx="5534025" cy="465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a:extLst>
              <a:ext uri="{FF2B5EF4-FFF2-40B4-BE49-F238E27FC236}">
                <a16:creationId xmlns:a16="http://schemas.microsoft.com/office/drawing/2014/main" xmlns="" id="{90DC90B0-A958-497E-BEBA-F296B38D7377}"/>
              </a:ext>
            </a:extLst>
          </p:cNvPr>
          <p:cNvSpPr/>
          <p:nvPr/>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
        <p:nvSpPr>
          <p:cNvPr id="10" name="Picture Placeholder 2">
            <a:extLst>
              <a:ext uri="{FF2B5EF4-FFF2-40B4-BE49-F238E27FC236}">
                <a16:creationId xmlns:a16="http://schemas.microsoft.com/office/drawing/2014/main" xmlns="" id="{2A027112-0BD3-49A3-AF33-84BF573604FF}"/>
              </a:ext>
            </a:extLst>
          </p:cNvPr>
          <p:cNvSpPr>
            <a:spLocks noGrp="1"/>
          </p:cNvSpPr>
          <p:nvPr>
            <p:ph type="pic" sz="quarter" idx="12"/>
          </p:nvPr>
        </p:nvSpPr>
        <p:spPr>
          <a:xfrm>
            <a:off x="0" y="1"/>
            <a:ext cx="5243513" cy="6857999"/>
          </a:xfrm>
          <a:prstGeom prst="rect">
            <a:avLst/>
          </a:prstGeom>
          <a:solidFill>
            <a:schemeClr val="bg2"/>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
        <p:nvSpPr>
          <p:cNvPr id="8" name="Rectangle 7">
            <a:extLst>
              <a:ext uri="{FF2B5EF4-FFF2-40B4-BE49-F238E27FC236}">
                <a16:creationId xmlns:a16="http://schemas.microsoft.com/office/drawing/2014/main" xmlns="" id="{ACF24054-9BA9-448E-9262-614740A5EBD9}"/>
              </a:ext>
            </a:extLst>
          </p:cNvPr>
          <p:cNvSpPr/>
          <p:nvPr/>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Tree>
    <p:extLst>
      <p:ext uri="{BB962C8B-B14F-4D97-AF65-F5344CB8AC3E}">
        <p14:creationId xmlns:p14="http://schemas.microsoft.com/office/powerpoint/2010/main" val="285280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plit Photo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445D6F-530D-43E1-987C-75FC27465B08}"/>
              </a:ext>
            </a:extLst>
          </p:cNvPr>
          <p:cNvSpPr>
            <a:spLocks noGrp="1"/>
          </p:cNvSpPr>
          <p:nvPr>
            <p:ph type="title"/>
          </p:nvPr>
        </p:nvSpPr>
        <p:spPr>
          <a:xfrm>
            <a:off x="636588" y="644272"/>
            <a:ext cx="5526087" cy="553998"/>
          </a:xfrm>
        </p:spPr>
        <p:txBody>
          <a:bodyPr/>
          <a:lstStyle/>
          <a:p>
            <a:r>
              <a:rPr lang="en-US"/>
              <a:t>Click to edit Master title style</a:t>
            </a:r>
            <a:endParaRPr lang="en-CA"/>
          </a:p>
        </p:txBody>
      </p:sp>
      <p:sp>
        <p:nvSpPr>
          <p:cNvPr id="3" name="Slide Number Placeholder 2">
            <a:extLst>
              <a:ext uri="{FF2B5EF4-FFF2-40B4-BE49-F238E27FC236}">
                <a16:creationId xmlns:a16="http://schemas.microsoft.com/office/drawing/2014/main" xmlns="" id="{82EEA8F2-C5FC-4CFD-9581-69C88D5842B5}"/>
              </a:ext>
            </a:extLst>
          </p:cNvPr>
          <p:cNvSpPr>
            <a:spLocks noGrp="1"/>
          </p:cNvSpPr>
          <p:nvPr>
            <p:ph type="sldNum" sz="quarter" idx="10"/>
          </p:nvPr>
        </p:nvSpPr>
        <p:spPr/>
        <p:txBody>
          <a:bodyPr/>
          <a:lstStyle/>
          <a:p>
            <a:fld id="{F6AA19D5-FDA6-46CE-9F51-421AC27971D0}" type="slidenum">
              <a:rPr lang="en-CA" smtClean="0"/>
              <a:t>‹#›</a:t>
            </a:fld>
            <a:endParaRPr lang="en-CA"/>
          </a:p>
        </p:txBody>
      </p:sp>
      <p:sp>
        <p:nvSpPr>
          <p:cNvPr id="5" name="Text Placeholder 4">
            <a:extLst>
              <a:ext uri="{FF2B5EF4-FFF2-40B4-BE49-F238E27FC236}">
                <a16:creationId xmlns:a16="http://schemas.microsoft.com/office/drawing/2014/main" xmlns="" id="{AC44B07F-9049-4B96-AE36-B4DA621FA5FC}"/>
              </a:ext>
            </a:extLst>
          </p:cNvPr>
          <p:cNvSpPr>
            <a:spLocks noGrp="1"/>
          </p:cNvSpPr>
          <p:nvPr>
            <p:ph type="body" sz="quarter" idx="11"/>
          </p:nvPr>
        </p:nvSpPr>
        <p:spPr>
          <a:xfrm>
            <a:off x="636589" y="1585913"/>
            <a:ext cx="5522164" cy="465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a:extLst>
              <a:ext uri="{FF2B5EF4-FFF2-40B4-BE49-F238E27FC236}">
                <a16:creationId xmlns:a16="http://schemas.microsoft.com/office/drawing/2014/main" xmlns="" id="{90DC90B0-A958-497E-BEBA-F296B38D7377}"/>
              </a:ext>
            </a:extLst>
          </p:cNvPr>
          <p:cNvSpPr/>
          <p:nvPr/>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
        <p:nvSpPr>
          <p:cNvPr id="10" name="Picture Placeholder 2">
            <a:extLst>
              <a:ext uri="{FF2B5EF4-FFF2-40B4-BE49-F238E27FC236}">
                <a16:creationId xmlns:a16="http://schemas.microsoft.com/office/drawing/2014/main" xmlns="" id="{2A027112-0BD3-49A3-AF33-84BF573604FF}"/>
              </a:ext>
            </a:extLst>
          </p:cNvPr>
          <p:cNvSpPr>
            <a:spLocks noGrp="1"/>
          </p:cNvSpPr>
          <p:nvPr>
            <p:ph type="pic" sz="quarter" idx="12"/>
          </p:nvPr>
        </p:nvSpPr>
        <p:spPr>
          <a:xfrm>
            <a:off x="6948487" y="1"/>
            <a:ext cx="5243513" cy="6857999"/>
          </a:xfrm>
          <a:prstGeom prst="rect">
            <a:avLst/>
          </a:prstGeom>
          <a:solidFill>
            <a:schemeClr val="bg2"/>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
        <p:nvSpPr>
          <p:cNvPr id="8" name="Rectangle 7">
            <a:extLst>
              <a:ext uri="{FF2B5EF4-FFF2-40B4-BE49-F238E27FC236}">
                <a16:creationId xmlns:a16="http://schemas.microsoft.com/office/drawing/2014/main" xmlns="" id="{100548C1-5B01-42B3-A260-2473880F951A}"/>
              </a:ext>
            </a:extLst>
          </p:cNvPr>
          <p:cNvSpPr/>
          <p:nvPr/>
        </p:nvSpPr>
        <p:spPr>
          <a:xfrm>
            <a:off x="1" y="6678000"/>
            <a:ext cx="12192000" cy="180000"/>
          </a:xfrm>
          <a:prstGeom prst="rect">
            <a:avLst/>
          </a:prstGeom>
          <a:solidFill>
            <a:srgbClr val="FFFFFF"/>
          </a:solidFill>
          <a:ln>
            <a:noFill/>
          </a:ln>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Tree>
    <p:extLst>
      <p:ext uri="{BB962C8B-B14F-4D97-AF65-F5344CB8AC3E}">
        <p14:creationId xmlns:p14="http://schemas.microsoft.com/office/powerpoint/2010/main" val="15824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FEFD8C-C3F7-4FF6-948C-AD02B556D9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xmlns="" id="{0C370CD0-DD56-477D-84BF-5BF8D5DF81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xmlns="" id="{726870C1-F5A4-44CF-AFF8-A12A1B372B16}"/>
              </a:ext>
            </a:extLst>
          </p:cNvPr>
          <p:cNvSpPr>
            <a:spLocks noGrp="1"/>
          </p:cNvSpPr>
          <p:nvPr>
            <p:ph type="dt" sz="half" idx="10"/>
          </p:nvPr>
        </p:nvSpPr>
        <p:spPr/>
        <p:txBody>
          <a:bodyPr/>
          <a:lstStyle/>
          <a:p>
            <a:fld id="{D0F5030A-F792-4FCE-A3D5-3AF2E805F719}" type="datetimeFigureOut">
              <a:rPr lang="en-CA" smtClean="0"/>
              <a:t>2023-03-08</a:t>
            </a:fld>
            <a:endParaRPr lang="en-CA"/>
          </a:p>
        </p:txBody>
      </p:sp>
      <p:sp>
        <p:nvSpPr>
          <p:cNvPr id="5" name="Footer Placeholder 4">
            <a:extLst>
              <a:ext uri="{FF2B5EF4-FFF2-40B4-BE49-F238E27FC236}">
                <a16:creationId xmlns:a16="http://schemas.microsoft.com/office/drawing/2014/main" xmlns="" id="{9E2CAC00-C642-4947-8187-8713EA70EC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101C5A56-FBEC-4763-9E8E-57049E4917F2}"/>
              </a:ext>
            </a:extLst>
          </p:cNvPr>
          <p:cNvSpPr>
            <a:spLocks noGrp="1"/>
          </p:cNvSpPr>
          <p:nvPr>
            <p:ph type="sldNum" sz="quarter" idx="12"/>
          </p:nvPr>
        </p:nvSpPr>
        <p:spPr/>
        <p:txBody>
          <a:bodyPr/>
          <a:lstStyle/>
          <a:p>
            <a:fld id="{F6AA19D5-FDA6-46CE-9F51-421AC27971D0}" type="slidenum">
              <a:rPr lang="en-CA" smtClean="0"/>
              <a:t>‹#›</a:t>
            </a:fld>
            <a:endParaRPr lang="en-CA"/>
          </a:p>
        </p:txBody>
      </p:sp>
    </p:spTree>
    <p:extLst>
      <p:ext uri="{BB962C8B-B14F-4D97-AF65-F5344CB8AC3E}">
        <p14:creationId xmlns:p14="http://schemas.microsoft.com/office/powerpoint/2010/main" val="3784262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737600" cy="553998"/>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7524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Content Sub Se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94335-1D41-4AC9-8B94-3C4F77CA8616}"/>
              </a:ext>
            </a:extLst>
          </p:cNvPr>
          <p:cNvSpPr>
            <a:spLocks noGrp="1"/>
          </p:cNvSpPr>
          <p:nvPr>
            <p:ph type="title" hasCustomPrompt="1"/>
          </p:nvPr>
        </p:nvSpPr>
        <p:spPr/>
        <p:txBody>
          <a:bodyPr/>
          <a:lstStyle/>
          <a:p>
            <a:r>
              <a:rPr lang="en-CA"/>
              <a:t>Insert Section Name</a:t>
            </a:r>
            <a:endParaRPr lang="en-US"/>
          </a:p>
        </p:txBody>
      </p:sp>
      <p:sp>
        <p:nvSpPr>
          <p:cNvPr id="6" name="Text Placeholder 2">
            <a:extLst>
              <a:ext uri="{FF2B5EF4-FFF2-40B4-BE49-F238E27FC236}">
                <a16:creationId xmlns:a16="http://schemas.microsoft.com/office/drawing/2014/main" xmlns="" id="{84BE2AAD-0E8C-4287-990F-DEDD12D2BB68}"/>
              </a:ext>
            </a:extLst>
          </p:cNvPr>
          <p:cNvSpPr>
            <a:spLocks noGrp="1"/>
          </p:cNvSpPr>
          <p:nvPr>
            <p:ph type="body" idx="1" hasCustomPrompt="1"/>
          </p:nvPr>
        </p:nvSpPr>
        <p:spPr>
          <a:xfrm>
            <a:off x="642951" y="1198270"/>
            <a:ext cx="10915637" cy="374398"/>
          </a:xfrm>
          <a:prstGeom prst="rect">
            <a:avLst/>
          </a:prstGeom>
        </p:spPr>
        <p:txBody>
          <a:bodyPr wrap="square" anchor="t" anchorCtr="0">
            <a:spAutoFit/>
          </a:bodyPr>
          <a:lstStyle>
            <a:lvl1pPr marL="0" indent="0">
              <a:buNone/>
              <a:defRPr sz="2400" b="0">
                <a:solidFill>
                  <a:schemeClr val="accent5"/>
                </a:solidFill>
                <a:latin typeface="+mj-lt"/>
                <a:ea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Subsection Name</a:t>
            </a:r>
          </a:p>
        </p:txBody>
      </p:sp>
      <p:sp>
        <p:nvSpPr>
          <p:cNvPr id="8" name="Content Placeholder 4">
            <a:extLst>
              <a:ext uri="{FF2B5EF4-FFF2-40B4-BE49-F238E27FC236}">
                <a16:creationId xmlns:a16="http://schemas.microsoft.com/office/drawing/2014/main" xmlns="" id="{CBF68691-C182-43AB-90B4-FBC93A03536C}"/>
              </a:ext>
            </a:extLst>
          </p:cNvPr>
          <p:cNvSpPr>
            <a:spLocks noGrp="1"/>
          </p:cNvSpPr>
          <p:nvPr>
            <p:ph sz="quarter" idx="13"/>
          </p:nvPr>
        </p:nvSpPr>
        <p:spPr>
          <a:xfrm>
            <a:off x="642938" y="1752268"/>
            <a:ext cx="10915650" cy="4485020"/>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7" name="Straight Connector 6">
            <a:extLst>
              <a:ext uri="{FF2B5EF4-FFF2-40B4-BE49-F238E27FC236}">
                <a16:creationId xmlns:a16="http://schemas.microsoft.com/office/drawing/2014/main" xmlns="" id="{8025D75B-FB2F-4CD2-93E1-EEC8B6D72617}"/>
              </a:ext>
            </a:extLst>
          </p:cNvPr>
          <p:cNvCxnSpPr>
            <a:cxnSpLocks/>
          </p:cNvCxnSpPr>
          <p:nvPr userDrawn="1"/>
        </p:nvCxnSpPr>
        <p:spPr>
          <a:xfrm>
            <a:off x="642951" y="1648792"/>
            <a:ext cx="950329"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640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 Option 2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7F2A4858-6F8C-45F5-8CCC-11EFF1BB4FA6}"/>
              </a:ext>
            </a:extLst>
          </p:cNvPr>
          <p:cNvSpPr/>
          <p:nvPr/>
        </p:nvSpPr>
        <p:spPr>
          <a:xfrm>
            <a:off x="-5413" y="0"/>
            <a:ext cx="12192000" cy="6858000"/>
          </a:xfrm>
          <a:prstGeom prst="rect">
            <a:avLst/>
          </a:prstGeom>
          <a:gradFill flip="none" rotWithShape="1">
            <a:gsLst>
              <a:gs pos="0">
                <a:schemeClr val="tx2"/>
              </a:gs>
              <a:gs pos="60000">
                <a:srgbClr val="000000">
                  <a:alpha val="50000"/>
                </a:srgbClr>
              </a:gs>
              <a:gs pos="100000">
                <a:schemeClr val="tx1">
                  <a:alpha val="0"/>
                </a:schemeClr>
              </a:gs>
            </a:gsLst>
            <a:lin ang="18600000" scaled="0"/>
            <a:tileRect/>
          </a:gra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5800" b="1" i="0" u="none" strike="noStrike" kern="0" cap="none" spc="0" normalizeH="0" baseline="0" noProof="0">
              <a:ln>
                <a:noFill/>
              </a:ln>
              <a:solidFill>
                <a:srgbClr val="181718"/>
              </a:solidFill>
              <a:effectLst/>
              <a:uLnTx/>
              <a:uFillTx/>
              <a:latin typeface="Corbel" charset="0"/>
              <a:ea typeface="Corbel" charset="0"/>
              <a:cs typeface="Corbel" charset="0"/>
            </a:endParaRPr>
          </a:p>
        </p:txBody>
      </p:sp>
      <p:sp>
        <p:nvSpPr>
          <p:cNvPr id="15" name="Content Placeholder 3">
            <a:extLst>
              <a:ext uri="{FF2B5EF4-FFF2-40B4-BE49-F238E27FC236}">
                <a16:creationId xmlns:a16="http://schemas.microsoft.com/office/drawing/2014/main" xmlns="" id="{CC7A0136-98D5-4859-B6A7-A610B1F5864C}"/>
              </a:ext>
            </a:extLst>
          </p:cNvPr>
          <p:cNvSpPr>
            <a:spLocks noGrp="1"/>
          </p:cNvSpPr>
          <p:nvPr>
            <p:ph sz="quarter" idx="11"/>
          </p:nvPr>
        </p:nvSpPr>
        <p:spPr>
          <a:xfrm>
            <a:off x="636587" y="3713580"/>
            <a:ext cx="5508174" cy="280782"/>
          </a:xfrm>
          <a:prstGeom prst="rect">
            <a:avLst/>
          </a:prstGeom>
        </p:spPr>
        <p:txBody>
          <a:bodyPr wrap="square" lIns="0" rIns="0" anchor="t" anchorCtr="0">
            <a:spAutoFit/>
          </a:bodyPr>
          <a:lstStyle>
            <a:lvl1pPr marL="0" indent="0" algn="l">
              <a:lnSpc>
                <a:spcPct val="110000"/>
              </a:lnSpc>
              <a:buNone/>
              <a:defRPr sz="180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xmlns="" id="{60CCE8F9-94E0-4FF4-9ABF-CFAAE74BF295}"/>
              </a:ext>
            </a:extLst>
          </p:cNvPr>
          <p:cNvSpPr>
            <a:spLocks noGrp="1"/>
          </p:cNvSpPr>
          <p:nvPr>
            <p:ph type="body" sz="quarter" idx="15" hasCustomPrompt="1"/>
          </p:nvPr>
        </p:nvSpPr>
        <p:spPr>
          <a:xfrm>
            <a:off x="643354" y="4874530"/>
            <a:ext cx="2758659" cy="184665"/>
          </a:xfrm>
        </p:spPr>
        <p:txBody>
          <a:bodyPr wrap="square" bIns="0" anchor="b" anchorCtr="0">
            <a:spAutoFit/>
          </a:bodyPr>
          <a:lstStyle>
            <a:lvl1pPr marL="0" indent="0" algn="l">
              <a:lnSpc>
                <a:spcPct val="100000"/>
              </a:lnSpc>
              <a:spcBef>
                <a:spcPts val="0"/>
              </a:spcBef>
              <a:buNone/>
              <a:defRPr sz="1200">
                <a:solidFill>
                  <a:schemeClr val="bg1"/>
                </a:solidFill>
              </a:defRPr>
            </a:lvl1pPr>
          </a:lstStyle>
          <a:p>
            <a:pPr lvl="0"/>
            <a:r>
              <a:rPr lang="en-CA"/>
              <a:t>Month #, 2020</a:t>
            </a:r>
          </a:p>
        </p:txBody>
      </p:sp>
      <p:pic>
        <p:nvPicPr>
          <p:cNvPr id="29" name="Picture 8">
            <a:extLst>
              <a:ext uri="{FF2B5EF4-FFF2-40B4-BE49-F238E27FC236}">
                <a16:creationId xmlns:a16="http://schemas.microsoft.com/office/drawing/2014/main" xmlns="" id="{C7BF8A06-CE8B-45FA-9014-F3A6B8EDC58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9527755" y="5930752"/>
            <a:ext cx="1007012" cy="217064"/>
          </a:xfrm>
          <a:prstGeom prst="rect">
            <a:avLst/>
          </a:prstGeom>
        </p:spPr>
      </p:pic>
      <p:pic>
        <p:nvPicPr>
          <p:cNvPr id="30" name="Picture 11">
            <a:extLst>
              <a:ext uri="{FF2B5EF4-FFF2-40B4-BE49-F238E27FC236}">
                <a16:creationId xmlns:a16="http://schemas.microsoft.com/office/drawing/2014/main" xmlns="" id="{79795E26-E228-45A9-8F97-B847DBDE057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10727399" y="5768846"/>
            <a:ext cx="831187" cy="430905"/>
          </a:xfrm>
          <a:prstGeom prst="rect">
            <a:avLst/>
          </a:prstGeom>
        </p:spPr>
      </p:pic>
      <p:pic>
        <p:nvPicPr>
          <p:cNvPr id="11" name="Picture 10">
            <a:extLst>
              <a:ext uri="{FF2B5EF4-FFF2-40B4-BE49-F238E27FC236}">
                <a16:creationId xmlns:a16="http://schemas.microsoft.com/office/drawing/2014/main" xmlns="" id="{89B3CF7F-B223-41F3-A148-36FCD87ECBA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36587" y="5714680"/>
            <a:ext cx="2938462" cy="550961"/>
          </a:xfrm>
          <a:prstGeom prst="rect">
            <a:avLst/>
          </a:prstGeom>
        </p:spPr>
      </p:pic>
      <p:sp>
        <p:nvSpPr>
          <p:cNvPr id="13" name="Title Placeholder 1">
            <a:extLst>
              <a:ext uri="{FF2B5EF4-FFF2-40B4-BE49-F238E27FC236}">
                <a16:creationId xmlns:a16="http://schemas.microsoft.com/office/drawing/2014/main" xmlns="" id="{1C041840-4467-468C-AAA1-3AAD045F6C88}"/>
              </a:ext>
            </a:extLst>
          </p:cNvPr>
          <p:cNvSpPr>
            <a:spLocks noGrp="1"/>
          </p:cNvSpPr>
          <p:nvPr>
            <p:ph type="title"/>
          </p:nvPr>
        </p:nvSpPr>
        <p:spPr>
          <a:xfrm>
            <a:off x="638173" y="2689998"/>
            <a:ext cx="8154990" cy="553998"/>
          </a:xfrm>
          <a:prstGeom prst="rect">
            <a:avLst/>
          </a:prstGeom>
        </p:spPr>
        <p:txBody>
          <a:bodyPr vert="horz" wrap="square" lIns="0" tIns="0" rIns="0" bIns="0" rtlCol="0" anchor="b" anchorCtr="0">
            <a:spAutoFit/>
          </a:bodyPr>
          <a:lstStyle>
            <a:lvl1pPr algn="l">
              <a:defRPr sz="4000">
                <a:solidFill>
                  <a:schemeClr val="bg1"/>
                </a:solidFill>
              </a:defRPr>
            </a:lvl1pPr>
          </a:lstStyle>
          <a:p>
            <a:r>
              <a:rPr lang="en-US"/>
              <a:t>Click to edit Master title style</a:t>
            </a:r>
          </a:p>
        </p:txBody>
      </p:sp>
      <p:pic>
        <p:nvPicPr>
          <p:cNvPr id="12" name="Picture 15">
            <a:extLst>
              <a:ext uri="{FF2B5EF4-FFF2-40B4-BE49-F238E27FC236}">
                <a16:creationId xmlns:a16="http://schemas.microsoft.com/office/drawing/2014/main" xmlns="" id="{65478011-63A8-4C25-A3D7-6EF4D780F01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p:blipFill>
        <p:spPr>
          <a:xfrm>
            <a:off x="10193559" y="597260"/>
            <a:ext cx="1435091" cy="504043"/>
          </a:xfrm>
          <a:prstGeom prst="rect">
            <a:avLst/>
          </a:prstGeom>
        </p:spPr>
      </p:pic>
      <p:pic>
        <p:nvPicPr>
          <p:cNvPr id="16" name="Picture 8">
            <a:extLst>
              <a:ext uri="{FF2B5EF4-FFF2-40B4-BE49-F238E27FC236}">
                <a16:creationId xmlns:a16="http://schemas.microsoft.com/office/drawing/2014/main" xmlns="" id="{FCDCE013-0C2A-4D5A-A29B-DB22B4F790E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9527755" y="5930752"/>
            <a:ext cx="1007012" cy="217064"/>
          </a:xfrm>
          <a:prstGeom prst="rect">
            <a:avLst/>
          </a:prstGeom>
        </p:spPr>
      </p:pic>
      <p:pic>
        <p:nvPicPr>
          <p:cNvPr id="19" name="Picture 11">
            <a:extLst>
              <a:ext uri="{FF2B5EF4-FFF2-40B4-BE49-F238E27FC236}">
                <a16:creationId xmlns:a16="http://schemas.microsoft.com/office/drawing/2014/main" xmlns="" id="{A8BDF57E-A396-4D37-9CA1-B84D41AFBCB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10727399" y="5768846"/>
            <a:ext cx="831187" cy="430905"/>
          </a:xfrm>
          <a:prstGeom prst="rect">
            <a:avLst/>
          </a:prstGeom>
        </p:spPr>
      </p:pic>
      <p:pic>
        <p:nvPicPr>
          <p:cNvPr id="20" name="Picture 19">
            <a:extLst>
              <a:ext uri="{FF2B5EF4-FFF2-40B4-BE49-F238E27FC236}">
                <a16:creationId xmlns:a16="http://schemas.microsoft.com/office/drawing/2014/main" xmlns="" id="{7EC1CBD9-C093-4285-ABA6-A2E8F57B290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36587" y="5714680"/>
            <a:ext cx="2938462" cy="550961"/>
          </a:xfrm>
          <a:prstGeom prst="rect">
            <a:avLst/>
          </a:prstGeom>
        </p:spPr>
      </p:pic>
      <p:cxnSp>
        <p:nvCxnSpPr>
          <p:cNvPr id="23" name="Straight Connector 22">
            <a:extLst>
              <a:ext uri="{FF2B5EF4-FFF2-40B4-BE49-F238E27FC236}">
                <a16:creationId xmlns:a16="http://schemas.microsoft.com/office/drawing/2014/main" xmlns="" id="{A7E662C3-F87E-4EC4-8BE5-B272B66DF6F7}"/>
              </a:ext>
            </a:extLst>
          </p:cNvPr>
          <p:cNvCxnSpPr>
            <a:cxnSpLocks/>
          </p:cNvCxnSpPr>
          <p:nvPr/>
        </p:nvCxnSpPr>
        <p:spPr>
          <a:xfrm>
            <a:off x="645296"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96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ver - Option 3a">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xmlns="" id="{5B891A90-6049-4A1D-9DB3-EF84F100EFAB}"/>
              </a:ext>
            </a:extLst>
          </p:cNvPr>
          <p:cNvSpPr>
            <a:spLocks noGrp="1"/>
          </p:cNvSpPr>
          <p:nvPr>
            <p:ph type="pic" sz="quarter" idx="13" hasCustomPrompt="1"/>
          </p:nvPr>
        </p:nvSpPr>
        <p:spPr>
          <a:xfrm>
            <a:off x="6946900" y="0"/>
            <a:ext cx="5245100" cy="6864350"/>
          </a:xfrm>
          <a:solidFill>
            <a:schemeClr val="bg2"/>
          </a:solidFill>
        </p:spPr>
        <p:txBody>
          <a:bodyPr anchor="ctr"/>
          <a:lstStyle>
            <a:lvl1pPr marL="0" indent="0" algn="ctr">
              <a:buFont typeface="Arial" panose="020B0604020202020204" pitchFamily="34" charset="0"/>
              <a:buNone/>
              <a:defRPr/>
            </a:lvl1pPr>
          </a:lstStyle>
          <a:p>
            <a:r>
              <a:rPr lang="en-CA"/>
              <a:t>Click icon to upload </a:t>
            </a:r>
            <a:br>
              <a:rPr lang="en-CA"/>
            </a:br>
            <a:r>
              <a:rPr lang="en-CA"/>
              <a:t>a cover image</a:t>
            </a:r>
          </a:p>
          <a:p>
            <a:endParaRPr lang="en-CA"/>
          </a:p>
          <a:p>
            <a:endParaRPr lang="en-CA"/>
          </a:p>
          <a:p>
            <a:endParaRPr lang="en-CA"/>
          </a:p>
          <a:p>
            <a:endParaRPr lang="en-CA"/>
          </a:p>
        </p:txBody>
      </p:sp>
      <p:sp>
        <p:nvSpPr>
          <p:cNvPr id="15" name="Content Placeholder 3">
            <a:extLst>
              <a:ext uri="{FF2B5EF4-FFF2-40B4-BE49-F238E27FC236}">
                <a16:creationId xmlns:a16="http://schemas.microsoft.com/office/drawing/2014/main" xmlns="" id="{CC7A0136-98D5-4859-B6A7-A610B1F5864C}"/>
              </a:ext>
            </a:extLst>
          </p:cNvPr>
          <p:cNvSpPr>
            <a:spLocks noGrp="1"/>
          </p:cNvSpPr>
          <p:nvPr>
            <p:ph sz="quarter" idx="11"/>
          </p:nvPr>
        </p:nvSpPr>
        <p:spPr>
          <a:xfrm>
            <a:off x="636587" y="3713580"/>
            <a:ext cx="5508174" cy="280782"/>
          </a:xfrm>
          <a:prstGeom prst="rect">
            <a:avLst/>
          </a:prstGeom>
        </p:spPr>
        <p:txBody>
          <a:bodyPr wrap="square" lIns="0" rIns="0" anchor="t" anchorCtr="0">
            <a:spAutoFit/>
          </a:bodyPr>
          <a:lstStyle>
            <a:lvl1pPr marL="0" indent="0" algn="l">
              <a:lnSpc>
                <a:spcPct val="110000"/>
              </a:lnSpc>
              <a:buNone/>
              <a:defRPr sz="1800" b="0">
                <a:solidFill>
                  <a:schemeClr val="tx1">
                    <a:lumMod val="90000"/>
                    <a:lumOff val="10000"/>
                  </a:schemeClr>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sp>
        <p:nvSpPr>
          <p:cNvPr id="16" name="Picture Placeholder 15">
            <a:extLst>
              <a:ext uri="{FF2B5EF4-FFF2-40B4-BE49-F238E27FC236}">
                <a16:creationId xmlns:a16="http://schemas.microsoft.com/office/drawing/2014/main" xmlns="" id="{E5D99086-A509-41E8-97AB-AB69B5D41F9F}"/>
              </a:ext>
            </a:extLst>
          </p:cNvPr>
          <p:cNvSpPr>
            <a:spLocks noGrp="1"/>
          </p:cNvSpPr>
          <p:nvPr>
            <p:ph type="pic" sz="quarter" idx="16" hasCustomPrompt="1"/>
          </p:nvPr>
        </p:nvSpPr>
        <p:spPr>
          <a:xfrm>
            <a:off x="636588" y="636588"/>
            <a:ext cx="923925" cy="822325"/>
          </a:xfrm>
        </p:spPr>
        <p:txBody>
          <a:bodyPr>
            <a:normAutofit/>
          </a:bodyPr>
          <a:lstStyle>
            <a:lvl1pPr marL="0" indent="0" algn="ctr">
              <a:buNone/>
              <a:defRPr sz="800"/>
            </a:lvl1pPr>
          </a:lstStyle>
          <a:p>
            <a:r>
              <a:rPr lang="en-CA"/>
              <a:t>Click icon to upload client logo</a:t>
            </a:r>
          </a:p>
        </p:txBody>
      </p:sp>
      <p:pic>
        <p:nvPicPr>
          <p:cNvPr id="18" name="Picture 15">
            <a:extLst>
              <a:ext uri="{FF2B5EF4-FFF2-40B4-BE49-F238E27FC236}">
                <a16:creationId xmlns:a16="http://schemas.microsoft.com/office/drawing/2014/main" xmlns="" id="{B004195B-181F-4A78-83FA-23333EB62FE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4800201" y="595555"/>
            <a:ext cx="1435091" cy="504043"/>
          </a:xfrm>
          <a:prstGeom prst="rect">
            <a:avLst/>
          </a:prstGeom>
        </p:spPr>
      </p:pic>
      <p:pic>
        <p:nvPicPr>
          <p:cNvPr id="14" name="Picture 13" descr="A close up of a logo&#10;&#10;Description automatically generated">
            <a:extLst>
              <a:ext uri="{FF2B5EF4-FFF2-40B4-BE49-F238E27FC236}">
                <a16:creationId xmlns:a16="http://schemas.microsoft.com/office/drawing/2014/main" xmlns="" id="{DF1FDE4F-00B9-42C0-9B90-4477483666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587" y="5714680"/>
            <a:ext cx="2938462" cy="550962"/>
          </a:xfrm>
          <a:prstGeom prst="rect">
            <a:avLst/>
          </a:prstGeom>
        </p:spPr>
      </p:pic>
      <p:sp>
        <p:nvSpPr>
          <p:cNvPr id="17" name="Text Placeholder 9">
            <a:extLst>
              <a:ext uri="{FF2B5EF4-FFF2-40B4-BE49-F238E27FC236}">
                <a16:creationId xmlns:a16="http://schemas.microsoft.com/office/drawing/2014/main" xmlns="" id="{3A128623-FF51-4801-8378-BCF1B7BBD780}"/>
              </a:ext>
            </a:extLst>
          </p:cNvPr>
          <p:cNvSpPr>
            <a:spLocks noGrp="1"/>
          </p:cNvSpPr>
          <p:nvPr>
            <p:ph type="body" sz="quarter" idx="15" hasCustomPrompt="1"/>
          </p:nvPr>
        </p:nvSpPr>
        <p:spPr>
          <a:xfrm>
            <a:off x="643354" y="4874530"/>
            <a:ext cx="2758659" cy="184665"/>
          </a:xfrm>
        </p:spPr>
        <p:txBody>
          <a:bodyPr wrap="square" bIns="0" anchor="b" anchorCtr="0">
            <a:spAutoFit/>
          </a:bodyPr>
          <a:lstStyle>
            <a:lvl1pPr marL="0" indent="0" algn="l">
              <a:lnSpc>
                <a:spcPct val="100000"/>
              </a:lnSpc>
              <a:spcBef>
                <a:spcPts val="0"/>
              </a:spcBef>
              <a:buNone/>
              <a:defRPr sz="1200">
                <a:solidFill>
                  <a:schemeClr val="tx1"/>
                </a:solidFill>
              </a:defRPr>
            </a:lvl1pPr>
          </a:lstStyle>
          <a:p>
            <a:pPr lvl="0"/>
            <a:r>
              <a:rPr lang="en-CA"/>
              <a:t>Month #, 2020</a:t>
            </a:r>
          </a:p>
        </p:txBody>
      </p:sp>
      <p:sp>
        <p:nvSpPr>
          <p:cNvPr id="12" name="Title Placeholder 1">
            <a:extLst>
              <a:ext uri="{FF2B5EF4-FFF2-40B4-BE49-F238E27FC236}">
                <a16:creationId xmlns:a16="http://schemas.microsoft.com/office/drawing/2014/main" xmlns="" id="{5F242C80-D536-4D2A-AACC-AECD9C3A5D7F}"/>
              </a:ext>
            </a:extLst>
          </p:cNvPr>
          <p:cNvSpPr>
            <a:spLocks noGrp="1"/>
          </p:cNvSpPr>
          <p:nvPr>
            <p:ph type="title"/>
          </p:nvPr>
        </p:nvSpPr>
        <p:spPr>
          <a:xfrm>
            <a:off x="638173" y="2136000"/>
            <a:ext cx="5386390" cy="1107996"/>
          </a:xfrm>
          <a:prstGeom prst="rect">
            <a:avLst/>
          </a:prstGeom>
        </p:spPr>
        <p:txBody>
          <a:bodyPr vert="horz" wrap="square" lIns="0" tIns="0" rIns="0" bIns="0" rtlCol="0" anchor="b" anchorCtr="0">
            <a:spAutoFit/>
          </a:bodyPr>
          <a:lstStyle>
            <a:lvl1pPr algn="l">
              <a:defRPr sz="4000">
                <a:solidFill>
                  <a:schemeClr val="tx2"/>
                </a:solidFill>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xmlns="" id="{347C7835-4BE4-4F35-BFE2-8804D8D910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587" y="5714680"/>
            <a:ext cx="2938462" cy="550962"/>
          </a:xfrm>
          <a:prstGeom prst="rect">
            <a:avLst/>
          </a:prstGeom>
        </p:spPr>
      </p:pic>
      <p:cxnSp>
        <p:nvCxnSpPr>
          <p:cNvPr id="20" name="Straight Connector 19">
            <a:extLst>
              <a:ext uri="{FF2B5EF4-FFF2-40B4-BE49-F238E27FC236}">
                <a16:creationId xmlns:a16="http://schemas.microsoft.com/office/drawing/2014/main" xmlns="" id="{5217E122-59EA-4A15-AA53-1A97F5A3C6F6}"/>
              </a:ext>
            </a:extLst>
          </p:cNvPr>
          <p:cNvCxnSpPr>
            <a:cxnSpLocks/>
          </p:cNvCxnSpPr>
          <p:nvPr/>
        </p:nvCxnSpPr>
        <p:spPr>
          <a:xfrm>
            <a:off x="645296"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97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ver - Option 3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A817E7E3-422B-46E6-A17A-CA7B4166567E}"/>
              </a:ext>
            </a:extLst>
          </p:cNvPr>
          <p:cNvSpPr/>
          <p:nvPr/>
        </p:nvSpPr>
        <p:spPr>
          <a:xfrm>
            <a:off x="0" y="0"/>
            <a:ext cx="6946900" cy="6864350"/>
          </a:xfrm>
          <a:prstGeom prst="rect">
            <a:avLst/>
          </a:prstGeom>
          <a:solidFill>
            <a:schemeClr val="tx2"/>
          </a:solidFill>
        </p:spPr>
        <p:txBody>
          <a:bodyPr wrap="square" rtlCol="0" anchor="ctr">
            <a:spAutoFit/>
          </a:bodyPr>
          <a:lstStyle/>
          <a:p>
            <a:pPr algn="ctr"/>
            <a:endParaRPr lang="en-CA" sz="5800" b="1">
              <a:solidFill>
                <a:schemeClr val="bg1"/>
              </a:solidFill>
              <a:latin typeface="Corbel" charset="0"/>
              <a:ea typeface="Corbel" charset="0"/>
              <a:cs typeface="Corbel" charset="0"/>
            </a:endParaRPr>
          </a:p>
        </p:txBody>
      </p:sp>
      <p:sp>
        <p:nvSpPr>
          <p:cNvPr id="3" name="Rectangle 2">
            <a:extLst>
              <a:ext uri="{FF2B5EF4-FFF2-40B4-BE49-F238E27FC236}">
                <a16:creationId xmlns:a16="http://schemas.microsoft.com/office/drawing/2014/main" xmlns="" id="{21271CED-3A4A-4269-9A31-367343F8235C}"/>
              </a:ext>
            </a:extLst>
          </p:cNvPr>
          <p:cNvSpPr/>
          <p:nvPr/>
        </p:nvSpPr>
        <p:spPr>
          <a:xfrm>
            <a:off x="0" y="0"/>
            <a:ext cx="6946900" cy="6864350"/>
          </a:xfrm>
          <a:prstGeom prst="rect">
            <a:avLst/>
          </a:prstGeom>
          <a:solidFill>
            <a:schemeClr val="tx2"/>
          </a:solidFill>
        </p:spPr>
        <p:txBody>
          <a:bodyPr wrap="square" rtlCol="0" anchor="ctr">
            <a:spAutoFit/>
          </a:bodyPr>
          <a:lstStyle/>
          <a:p>
            <a:pPr algn="ctr"/>
            <a:endParaRPr lang="en-CA" sz="5800" b="1">
              <a:solidFill>
                <a:schemeClr val="bg1"/>
              </a:solidFill>
              <a:latin typeface="Corbel" charset="0"/>
              <a:ea typeface="Corbel" charset="0"/>
              <a:cs typeface="Corbel" charset="0"/>
            </a:endParaRPr>
          </a:p>
        </p:txBody>
      </p:sp>
      <p:sp>
        <p:nvSpPr>
          <p:cNvPr id="32" name="Picture Placeholder 31">
            <a:extLst>
              <a:ext uri="{FF2B5EF4-FFF2-40B4-BE49-F238E27FC236}">
                <a16:creationId xmlns:a16="http://schemas.microsoft.com/office/drawing/2014/main" xmlns="" id="{5B891A90-6049-4A1D-9DB3-EF84F100EFAB}"/>
              </a:ext>
            </a:extLst>
          </p:cNvPr>
          <p:cNvSpPr>
            <a:spLocks noGrp="1"/>
          </p:cNvSpPr>
          <p:nvPr>
            <p:ph type="pic" sz="quarter" idx="13" hasCustomPrompt="1"/>
          </p:nvPr>
        </p:nvSpPr>
        <p:spPr>
          <a:xfrm>
            <a:off x="6946900" y="0"/>
            <a:ext cx="5245100" cy="6864350"/>
          </a:xfrm>
          <a:solidFill>
            <a:schemeClr val="bg2"/>
          </a:solidFill>
        </p:spPr>
        <p:txBody>
          <a:bodyPr anchor="ctr"/>
          <a:lstStyle>
            <a:lvl1pPr marL="0" indent="0" algn="ctr">
              <a:buFont typeface="Arial" panose="020B0604020202020204" pitchFamily="34" charset="0"/>
              <a:buNone/>
              <a:defRPr/>
            </a:lvl1pPr>
          </a:lstStyle>
          <a:p>
            <a:r>
              <a:rPr lang="en-CA"/>
              <a:t>Click icon to upload </a:t>
            </a:r>
            <a:br>
              <a:rPr lang="en-CA"/>
            </a:br>
            <a:r>
              <a:rPr lang="en-CA"/>
              <a:t>a cover image</a:t>
            </a:r>
          </a:p>
          <a:p>
            <a:endParaRPr lang="en-CA"/>
          </a:p>
          <a:p>
            <a:endParaRPr lang="en-CA"/>
          </a:p>
          <a:p>
            <a:endParaRPr lang="en-CA"/>
          </a:p>
          <a:p>
            <a:endParaRPr lang="en-CA"/>
          </a:p>
        </p:txBody>
      </p:sp>
      <p:cxnSp>
        <p:nvCxnSpPr>
          <p:cNvPr id="12" name="Straight Connector 11">
            <a:extLst>
              <a:ext uri="{FF2B5EF4-FFF2-40B4-BE49-F238E27FC236}">
                <a16:creationId xmlns:a16="http://schemas.microsoft.com/office/drawing/2014/main" xmlns="" id="{8DA95C13-991A-46C9-A8BF-0BA32FE6315B}"/>
              </a:ext>
            </a:extLst>
          </p:cNvPr>
          <p:cNvCxnSpPr>
            <a:cxnSpLocks/>
          </p:cNvCxnSpPr>
          <p:nvPr/>
        </p:nvCxnSpPr>
        <p:spPr>
          <a:xfrm>
            <a:off x="636587" y="5394693"/>
            <a:ext cx="55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xmlns="" id="{CC7A0136-98D5-4859-B6A7-A610B1F5864C}"/>
              </a:ext>
            </a:extLst>
          </p:cNvPr>
          <p:cNvSpPr>
            <a:spLocks noGrp="1"/>
          </p:cNvSpPr>
          <p:nvPr>
            <p:ph sz="quarter" idx="11"/>
          </p:nvPr>
        </p:nvSpPr>
        <p:spPr>
          <a:xfrm>
            <a:off x="636587" y="3713580"/>
            <a:ext cx="5508174" cy="280782"/>
          </a:xfrm>
          <a:prstGeom prst="rect">
            <a:avLst/>
          </a:prstGeom>
        </p:spPr>
        <p:txBody>
          <a:bodyPr wrap="square" lIns="0" rIns="0" anchor="t" anchorCtr="0">
            <a:spAutoFit/>
          </a:bodyPr>
          <a:lstStyle>
            <a:lvl1pPr marL="0" indent="0" algn="l">
              <a:lnSpc>
                <a:spcPct val="110000"/>
              </a:lnSpc>
              <a:buNone/>
              <a:defRPr sz="1800" b="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Click to edit Master text styles</a:t>
            </a:r>
          </a:p>
        </p:txBody>
      </p:sp>
      <p:sp>
        <p:nvSpPr>
          <p:cNvPr id="16" name="Picture Placeholder 15">
            <a:extLst>
              <a:ext uri="{FF2B5EF4-FFF2-40B4-BE49-F238E27FC236}">
                <a16:creationId xmlns:a16="http://schemas.microsoft.com/office/drawing/2014/main" xmlns="" id="{E5D99086-A509-41E8-97AB-AB69B5D41F9F}"/>
              </a:ext>
            </a:extLst>
          </p:cNvPr>
          <p:cNvSpPr>
            <a:spLocks noGrp="1"/>
          </p:cNvSpPr>
          <p:nvPr>
            <p:ph type="pic" sz="quarter" idx="16" hasCustomPrompt="1"/>
          </p:nvPr>
        </p:nvSpPr>
        <p:spPr>
          <a:xfrm>
            <a:off x="636588" y="636588"/>
            <a:ext cx="923925" cy="822325"/>
          </a:xfrm>
        </p:spPr>
        <p:txBody>
          <a:bodyPr>
            <a:normAutofit/>
          </a:bodyPr>
          <a:lstStyle>
            <a:lvl1pPr marL="0" indent="0" algn="ctr">
              <a:buNone/>
              <a:defRPr sz="800"/>
            </a:lvl1pPr>
          </a:lstStyle>
          <a:p>
            <a:r>
              <a:rPr lang="en-CA"/>
              <a:t>Click icon to upload client logo</a:t>
            </a:r>
          </a:p>
        </p:txBody>
      </p:sp>
      <p:cxnSp>
        <p:nvCxnSpPr>
          <p:cNvPr id="13" name="Straight Connector 12">
            <a:extLst>
              <a:ext uri="{FF2B5EF4-FFF2-40B4-BE49-F238E27FC236}">
                <a16:creationId xmlns:a16="http://schemas.microsoft.com/office/drawing/2014/main" xmlns="" id="{662955A1-49A0-452F-9144-9722EEEB5DC9}"/>
              </a:ext>
            </a:extLst>
          </p:cNvPr>
          <p:cNvCxnSpPr>
            <a:cxnSpLocks/>
          </p:cNvCxnSpPr>
          <p:nvPr/>
        </p:nvCxnSpPr>
        <p:spPr>
          <a:xfrm>
            <a:off x="636587" y="5394693"/>
            <a:ext cx="55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DF1FDE4F-00B9-42C0-9B90-44774836668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36587" y="5714680"/>
            <a:ext cx="2938462" cy="550961"/>
          </a:xfrm>
          <a:prstGeom prst="rect">
            <a:avLst/>
          </a:prstGeom>
        </p:spPr>
      </p:pic>
      <p:sp>
        <p:nvSpPr>
          <p:cNvPr id="20" name="Text Placeholder 9">
            <a:extLst>
              <a:ext uri="{FF2B5EF4-FFF2-40B4-BE49-F238E27FC236}">
                <a16:creationId xmlns:a16="http://schemas.microsoft.com/office/drawing/2014/main" xmlns="" id="{E3CC7989-1C71-4676-853A-759C1038FAF7}"/>
              </a:ext>
            </a:extLst>
          </p:cNvPr>
          <p:cNvSpPr>
            <a:spLocks noGrp="1"/>
          </p:cNvSpPr>
          <p:nvPr>
            <p:ph type="body" sz="quarter" idx="15" hasCustomPrompt="1"/>
          </p:nvPr>
        </p:nvSpPr>
        <p:spPr>
          <a:xfrm>
            <a:off x="643354" y="4874530"/>
            <a:ext cx="2758659" cy="184665"/>
          </a:xfrm>
        </p:spPr>
        <p:txBody>
          <a:bodyPr wrap="square" bIns="0" anchor="b" anchorCtr="0">
            <a:spAutoFit/>
          </a:bodyPr>
          <a:lstStyle>
            <a:lvl1pPr marL="0" indent="0" algn="l">
              <a:lnSpc>
                <a:spcPct val="100000"/>
              </a:lnSpc>
              <a:spcBef>
                <a:spcPts val="0"/>
              </a:spcBef>
              <a:buNone/>
              <a:defRPr sz="1200">
                <a:solidFill>
                  <a:schemeClr val="bg1"/>
                </a:solidFill>
              </a:defRPr>
            </a:lvl1pPr>
          </a:lstStyle>
          <a:p>
            <a:pPr lvl="0"/>
            <a:r>
              <a:rPr lang="en-CA"/>
              <a:t>Month #, 2020</a:t>
            </a:r>
          </a:p>
        </p:txBody>
      </p:sp>
      <p:pic>
        <p:nvPicPr>
          <p:cNvPr id="22" name="Picture 15">
            <a:extLst>
              <a:ext uri="{FF2B5EF4-FFF2-40B4-BE49-F238E27FC236}">
                <a16:creationId xmlns:a16="http://schemas.microsoft.com/office/drawing/2014/main" xmlns="" id="{3044118B-87A9-40D1-B121-41E10B7B11E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4800201" y="594892"/>
            <a:ext cx="1435091" cy="504042"/>
          </a:xfrm>
          <a:prstGeom prst="rect">
            <a:avLst/>
          </a:prstGeom>
        </p:spPr>
      </p:pic>
      <p:sp>
        <p:nvSpPr>
          <p:cNvPr id="17" name="Title Placeholder 1">
            <a:extLst>
              <a:ext uri="{FF2B5EF4-FFF2-40B4-BE49-F238E27FC236}">
                <a16:creationId xmlns:a16="http://schemas.microsoft.com/office/drawing/2014/main" xmlns="" id="{A5D650F6-49AB-41F9-BB92-42B9C612A7DA}"/>
              </a:ext>
            </a:extLst>
          </p:cNvPr>
          <p:cNvSpPr>
            <a:spLocks noGrp="1"/>
          </p:cNvSpPr>
          <p:nvPr>
            <p:ph type="title"/>
          </p:nvPr>
        </p:nvSpPr>
        <p:spPr>
          <a:xfrm>
            <a:off x="638173" y="2136000"/>
            <a:ext cx="5386390" cy="1107996"/>
          </a:xfrm>
          <a:prstGeom prst="rect">
            <a:avLst/>
          </a:prstGeom>
        </p:spPr>
        <p:txBody>
          <a:bodyPr vert="horz" wrap="square" lIns="0" tIns="0" rIns="0" bIns="0" rtlCol="0" anchor="b" anchorCtr="0">
            <a:spAutoFit/>
          </a:bodyPr>
          <a:lstStyle>
            <a:lvl1pPr algn="l">
              <a:defRPr sz="4000">
                <a:solidFill>
                  <a:schemeClr val="bg1"/>
                </a:solidFill>
              </a:defRPr>
            </a:lvl1pPr>
          </a:lstStyle>
          <a:p>
            <a:r>
              <a:rPr lang="en-US"/>
              <a:t>Click to edit Master title style</a:t>
            </a:r>
          </a:p>
        </p:txBody>
      </p:sp>
      <p:pic>
        <p:nvPicPr>
          <p:cNvPr id="19" name="Picture 18">
            <a:extLst>
              <a:ext uri="{FF2B5EF4-FFF2-40B4-BE49-F238E27FC236}">
                <a16:creationId xmlns:a16="http://schemas.microsoft.com/office/drawing/2014/main" xmlns="" id="{B3EBE0D5-06D2-420A-B447-ADAB38FB448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36587" y="5714680"/>
            <a:ext cx="2938462" cy="550961"/>
          </a:xfrm>
          <a:prstGeom prst="rect">
            <a:avLst/>
          </a:prstGeom>
        </p:spPr>
      </p:pic>
      <p:cxnSp>
        <p:nvCxnSpPr>
          <p:cNvPr id="26" name="Straight Connector 25">
            <a:extLst>
              <a:ext uri="{FF2B5EF4-FFF2-40B4-BE49-F238E27FC236}">
                <a16:creationId xmlns:a16="http://schemas.microsoft.com/office/drawing/2014/main" xmlns="" id="{4C57944E-A9EE-46F5-BC08-6C0E65AE4A48}"/>
              </a:ext>
            </a:extLst>
          </p:cNvPr>
          <p:cNvCxnSpPr>
            <a:cxnSpLocks/>
          </p:cNvCxnSpPr>
          <p:nvPr/>
        </p:nvCxnSpPr>
        <p:spPr>
          <a:xfrm>
            <a:off x="645296" y="3371557"/>
            <a:ext cx="950329"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53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BB9E24-7D34-4F2B-818E-854F6F9B4336}"/>
              </a:ext>
            </a:extLst>
          </p:cNvPr>
          <p:cNvSpPr>
            <a:spLocks noGrp="1"/>
          </p:cNvSpPr>
          <p:nvPr>
            <p:ph type="sldNum" sz="quarter" idx="10"/>
          </p:nvPr>
        </p:nvSpPr>
        <p:spPr/>
        <p:txBody>
          <a:bodyPr/>
          <a:lstStyle/>
          <a:p>
            <a:fld id="{F6AA19D5-FDA6-46CE-9F51-421AC27971D0}" type="slidenum">
              <a:rPr lang="en-CA" smtClean="0"/>
              <a:t>‹#›</a:t>
            </a:fld>
            <a:endParaRPr lang="en-CA"/>
          </a:p>
        </p:txBody>
      </p:sp>
    </p:spTree>
    <p:extLst>
      <p:ext uri="{BB962C8B-B14F-4D97-AF65-F5344CB8AC3E}">
        <p14:creationId xmlns:p14="http://schemas.microsoft.com/office/powerpoint/2010/main" val="265740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 Grey BG">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990558B-FE2F-4443-88B7-521D06F35F52}"/>
              </a:ext>
            </a:extLst>
          </p:cNvPr>
          <p:cNvSpPr>
            <a:spLocks noGrp="1"/>
          </p:cNvSpPr>
          <p:nvPr>
            <p:ph type="sldNum" sz="quarter" idx="10"/>
          </p:nvPr>
        </p:nvSpPr>
        <p:spPr/>
        <p:txBody>
          <a:bodyPr/>
          <a:lstStyle/>
          <a:p>
            <a:fld id="{F6AA19D5-FDA6-46CE-9F51-421AC27971D0}" type="slidenum">
              <a:rPr lang="en-CA" smtClean="0"/>
              <a:t>‹#›</a:t>
            </a:fld>
            <a:endParaRPr lang="en-CA"/>
          </a:p>
        </p:txBody>
      </p:sp>
    </p:spTree>
    <p:extLst>
      <p:ext uri="{BB962C8B-B14F-4D97-AF65-F5344CB8AC3E}">
        <p14:creationId xmlns:p14="http://schemas.microsoft.com/office/powerpoint/2010/main" val="173762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76665D0-3EED-477A-839C-93130870DB48}"/>
              </a:ext>
            </a:extLst>
          </p:cNvPr>
          <p:cNvSpPr>
            <a:spLocks noGrp="1"/>
          </p:cNvSpPr>
          <p:nvPr>
            <p:ph type="sldNum" sz="quarter" idx="10"/>
          </p:nvPr>
        </p:nvSpPr>
        <p:spPr/>
        <p:txBody>
          <a:bodyPr/>
          <a:lstStyle/>
          <a:p>
            <a:fld id="{F6AA19D5-FDA6-46CE-9F51-421AC27971D0}" type="slidenum">
              <a:rPr lang="en-CA" smtClean="0"/>
              <a:t>‹#›</a:t>
            </a:fld>
            <a:endParaRPr lang="en-CA"/>
          </a:p>
        </p:txBody>
      </p:sp>
      <p:sp>
        <p:nvSpPr>
          <p:cNvPr id="3" name="Title 2">
            <a:extLst>
              <a:ext uri="{FF2B5EF4-FFF2-40B4-BE49-F238E27FC236}">
                <a16:creationId xmlns:a16="http://schemas.microsoft.com/office/drawing/2014/main" xmlns="" id="{643E4463-B86C-421A-BED9-4E4A478808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CA"/>
          </a:p>
        </p:txBody>
      </p:sp>
    </p:spTree>
    <p:extLst>
      <p:ext uri="{BB962C8B-B14F-4D97-AF65-F5344CB8AC3E}">
        <p14:creationId xmlns:p14="http://schemas.microsoft.com/office/powerpoint/2010/main" val="251257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Title - Gray BG">
    <p:bg>
      <p:bgPr>
        <a:solidFill>
          <a:schemeClr val="bg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xmlns="" id="{E9FF3637-28E5-4909-8584-9C06C0013AD7}"/>
              </a:ext>
            </a:extLst>
          </p:cNvPr>
          <p:cNvSpPr>
            <a:spLocks noGrp="1"/>
          </p:cNvSpPr>
          <p:nvPr>
            <p:ph type="title"/>
          </p:nvPr>
        </p:nvSpPr>
        <p:spPr>
          <a:xfrm>
            <a:off x="642951" y="644272"/>
            <a:ext cx="10913050" cy="553998"/>
          </a:xfrm>
          <a:prstGeom prst="rect">
            <a:avLst/>
          </a:prstGeom>
        </p:spPr>
        <p:txBody>
          <a:bodyPr vert="horz" wrap="square" lIns="0" tIns="0" rIns="0" bIns="0" rtlCol="0" anchor="t" anchorCtr="0">
            <a:spAutoFit/>
          </a:bodyPr>
          <a:lstStyle/>
          <a:p>
            <a:r>
              <a:rPr lang="en-US"/>
              <a:t>Click to edit Master title style</a:t>
            </a:r>
          </a:p>
        </p:txBody>
      </p:sp>
      <p:sp>
        <p:nvSpPr>
          <p:cNvPr id="2" name="Slide Number Placeholder 1">
            <a:extLst>
              <a:ext uri="{FF2B5EF4-FFF2-40B4-BE49-F238E27FC236}">
                <a16:creationId xmlns:a16="http://schemas.microsoft.com/office/drawing/2014/main" xmlns="" id="{29F793EA-9F0A-40C8-B399-DA1710FC34E3}"/>
              </a:ext>
            </a:extLst>
          </p:cNvPr>
          <p:cNvSpPr>
            <a:spLocks noGrp="1"/>
          </p:cNvSpPr>
          <p:nvPr>
            <p:ph type="sldNum" sz="quarter" idx="10"/>
          </p:nvPr>
        </p:nvSpPr>
        <p:spPr/>
        <p:txBody>
          <a:bodyPr/>
          <a:lstStyle/>
          <a:p>
            <a:fld id="{F6AA19D5-FDA6-46CE-9F51-421AC27971D0}" type="slidenum">
              <a:rPr lang="en-CA" smtClean="0"/>
              <a:t>‹#›</a:t>
            </a:fld>
            <a:endParaRPr lang="en-CA"/>
          </a:p>
        </p:txBody>
      </p:sp>
    </p:spTree>
    <p:extLst>
      <p:ext uri="{BB962C8B-B14F-4D97-AF65-F5344CB8AC3E}">
        <p14:creationId xmlns:p14="http://schemas.microsoft.com/office/powerpoint/2010/main" val="166337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xmlns="" id="{0B4E3B14-9154-4F8E-91D8-E24B196C7C0B}"/>
              </a:ext>
            </a:extLst>
          </p:cNvPr>
          <p:cNvSpPr/>
          <p:nvPr/>
        </p:nvSpPr>
        <p:spPr>
          <a:xfrm>
            <a:off x="10932833" y="6367541"/>
            <a:ext cx="623168" cy="244971"/>
          </a:xfrm>
          <a:prstGeom prst="parallelogram">
            <a:avLst/>
          </a:prstGeom>
          <a:solidFill>
            <a:schemeClr val="accent4"/>
          </a:solidFill>
          <a:ln>
            <a:noFill/>
          </a:ln>
        </p:spPr>
        <p:txBody>
          <a:bodyPr wrap="square" rtlCol="0" anchor="ctr">
            <a:spAutoFit/>
          </a:bodyPr>
          <a:lstStyle/>
          <a:p>
            <a:pPr algn="ctr"/>
            <a:endParaRPr lang="en-CA" sz="5800" b="1">
              <a:solidFill>
                <a:schemeClr val="bg1"/>
              </a:solidFill>
              <a:latin typeface="Corbel" charset="0"/>
              <a:ea typeface="Corbel" charset="0"/>
              <a:cs typeface="Corbel" charset="0"/>
            </a:endParaRPr>
          </a:p>
        </p:txBody>
      </p:sp>
      <p:sp>
        <p:nvSpPr>
          <p:cNvPr id="2" name="Title Placeholder 1"/>
          <p:cNvSpPr>
            <a:spLocks noGrp="1"/>
          </p:cNvSpPr>
          <p:nvPr>
            <p:ph type="title"/>
          </p:nvPr>
        </p:nvSpPr>
        <p:spPr>
          <a:xfrm>
            <a:off x="642951" y="644272"/>
            <a:ext cx="10913050" cy="553998"/>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642951" y="1594458"/>
            <a:ext cx="10913050" cy="464282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1" name="Picture 50">
            <a:extLst>
              <a:ext uri="{FF2B5EF4-FFF2-40B4-BE49-F238E27FC236}">
                <a16:creationId xmlns:a16="http://schemas.microsoft.com/office/drawing/2014/main" xmlns="" id="{B1922DC7-1DAD-4605-9CB2-3E73A79A6BCF}"/>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xmlns="" r:embed="rId31"/>
              </a:ext>
            </a:extLst>
          </a:blip>
          <a:srcRect/>
          <a:stretch/>
        </p:blipFill>
        <p:spPr>
          <a:xfrm>
            <a:off x="10568510" y="295462"/>
            <a:ext cx="1039565" cy="365124"/>
          </a:xfrm>
          <a:prstGeom prst="rect">
            <a:avLst/>
          </a:prstGeom>
        </p:spPr>
      </p:pic>
      <p:sp>
        <p:nvSpPr>
          <p:cNvPr id="4" name="Slide Number Placeholder 3">
            <a:extLst>
              <a:ext uri="{FF2B5EF4-FFF2-40B4-BE49-F238E27FC236}">
                <a16:creationId xmlns:a16="http://schemas.microsoft.com/office/drawing/2014/main" xmlns="" id="{43AF2631-E561-4F69-A0BA-C8FC2A97AAE1}"/>
              </a:ext>
            </a:extLst>
          </p:cNvPr>
          <p:cNvSpPr>
            <a:spLocks noGrp="1"/>
          </p:cNvSpPr>
          <p:nvPr>
            <p:ph type="sldNum" sz="quarter" idx="4"/>
          </p:nvPr>
        </p:nvSpPr>
        <p:spPr>
          <a:xfrm>
            <a:off x="11556001" y="6362793"/>
            <a:ext cx="499143" cy="249720"/>
          </a:xfrm>
          <a:prstGeom prst="rect">
            <a:avLst/>
          </a:prstGeom>
        </p:spPr>
        <p:txBody>
          <a:bodyPr vert="horz" lIns="0" tIns="45720" rIns="0" bIns="45720" rtlCol="0" anchor="ctr"/>
          <a:lstStyle>
            <a:lvl1pPr algn="ctr">
              <a:defRPr sz="1000">
                <a:solidFill>
                  <a:schemeClr val="bg2">
                    <a:lumMod val="50000"/>
                  </a:schemeClr>
                </a:solidFill>
              </a:defRPr>
            </a:lvl1pPr>
          </a:lstStyle>
          <a:p>
            <a:fld id="{F6AA19D5-FDA6-46CE-9F51-421AC27971D0}" type="slidenum">
              <a:rPr lang="en-CA" smtClean="0"/>
              <a:t>‹#›</a:t>
            </a:fld>
            <a:endParaRPr lang="en-CA"/>
          </a:p>
        </p:txBody>
      </p:sp>
      <p:sp>
        <p:nvSpPr>
          <p:cNvPr id="52" name="TextBox 51">
            <a:extLst>
              <a:ext uri="{FF2B5EF4-FFF2-40B4-BE49-F238E27FC236}">
                <a16:creationId xmlns:a16="http://schemas.microsoft.com/office/drawing/2014/main" xmlns="" id="{73A11B59-FE37-40A9-BC44-F54307F08957}"/>
              </a:ext>
            </a:extLst>
          </p:cNvPr>
          <p:cNvSpPr txBox="1"/>
          <p:nvPr/>
        </p:nvSpPr>
        <p:spPr>
          <a:xfrm>
            <a:off x="10975867" y="6379438"/>
            <a:ext cx="537100" cy="215444"/>
          </a:xfrm>
          <a:prstGeom prst="rect">
            <a:avLst/>
          </a:prstGeom>
          <a:noFill/>
        </p:spPr>
        <p:txBody>
          <a:bodyPr wrap="square" lIns="0" rIns="0" rtlCol="0">
            <a:spAutoFit/>
          </a:bodyPr>
          <a:lstStyle/>
          <a:p>
            <a:pPr algn="ctr"/>
            <a:r>
              <a:rPr lang="en-CA" sz="800" b="1">
                <a:solidFill>
                  <a:schemeClr val="bg1"/>
                </a:solidFill>
                <a:latin typeface="Segoe UI Semibold" panose="020B0702040204020203" pitchFamily="34" charset="0"/>
                <a:cs typeface="Segoe UI Semibold" panose="020B0702040204020203" pitchFamily="34" charset="0"/>
              </a:rPr>
              <a:t>MNP.ca</a:t>
            </a:r>
          </a:p>
        </p:txBody>
      </p:sp>
      <p:cxnSp>
        <p:nvCxnSpPr>
          <p:cNvPr id="23" name="Straight Connector 22">
            <a:extLst>
              <a:ext uri="{FF2B5EF4-FFF2-40B4-BE49-F238E27FC236}">
                <a16:creationId xmlns:a16="http://schemas.microsoft.com/office/drawing/2014/main" xmlns="" id="{3392FE92-0BA2-49EC-A581-5AA28D9FBFB2}"/>
              </a:ext>
            </a:extLst>
          </p:cNvPr>
          <p:cNvCxnSpPr>
            <a:cxnSpLocks/>
          </p:cNvCxnSpPr>
          <p:nvPr/>
        </p:nvCxnSpPr>
        <p:spPr>
          <a:xfrm>
            <a:off x="8910651" y="6373517"/>
            <a:ext cx="26263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894B507C-5344-4C3E-BD3D-C78D8960ED78}"/>
              </a:ext>
            </a:extLst>
          </p:cNvPr>
          <p:cNvSpPr/>
          <p:nvPr/>
        </p:nvSpPr>
        <p:spPr>
          <a:xfrm>
            <a:off x="0" y="6714000"/>
            <a:ext cx="12192000" cy="144000"/>
          </a:xfrm>
          <a:prstGeom prst="rect">
            <a:avLst/>
          </a:prstGeom>
          <a:solidFill>
            <a:schemeClr val="tx2"/>
          </a:solidFill>
          <a:ln>
            <a:noFill/>
          </a:ln>
        </p:spPr>
        <p:txBody>
          <a:bodyPr wrap="square" rtlCol="0" anchor="ctr">
            <a:spAutoFit/>
          </a:bodyPr>
          <a:lstStyle/>
          <a:p>
            <a:pPr algn="ctr"/>
            <a:endParaRPr lang="en-CA" sz="5800" b="1">
              <a:solidFill>
                <a:schemeClr val="bg1"/>
              </a:solidFill>
              <a:latin typeface="Corbel" charset="0"/>
              <a:ea typeface="Corbel" charset="0"/>
              <a:cs typeface="Corbel" charset="0"/>
            </a:endParaRPr>
          </a:p>
        </p:txBody>
      </p:sp>
      <p:sp>
        <p:nvSpPr>
          <p:cNvPr id="50" name="TextBox 49">
            <a:extLst>
              <a:ext uri="{FF2B5EF4-FFF2-40B4-BE49-F238E27FC236}">
                <a16:creationId xmlns:a16="http://schemas.microsoft.com/office/drawing/2014/main" xmlns="" id="{A6BE97B6-8C6A-43AE-8090-FE8BC285F770}"/>
              </a:ext>
            </a:extLst>
          </p:cNvPr>
          <p:cNvSpPr txBox="1"/>
          <p:nvPr/>
        </p:nvSpPr>
        <p:spPr>
          <a:xfrm>
            <a:off x="8929702" y="6379438"/>
            <a:ext cx="1879778" cy="215444"/>
          </a:xfrm>
          <a:prstGeom prst="rect">
            <a:avLst/>
          </a:prstGeom>
          <a:noFill/>
        </p:spPr>
        <p:txBody>
          <a:bodyPr wrap="square" lIns="0" rIns="0" rtlCol="0">
            <a:spAutoFit/>
          </a:bodyPr>
          <a:lstStyle/>
          <a:p>
            <a:pPr algn="r"/>
            <a:r>
              <a:rPr lang="en-CA" sz="800" b="1">
                <a:solidFill>
                  <a:schemeClr val="tx1"/>
                </a:solidFill>
                <a:latin typeface="Segoe UI Semibold" panose="020B0702040204020203" pitchFamily="34" charset="0"/>
                <a:cs typeface="Segoe UI Semibold" panose="020B0702040204020203" pitchFamily="34" charset="0"/>
              </a:rPr>
              <a:t>Wherever business takes you</a:t>
            </a:r>
          </a:p>
        </p:txBody>
      </p:sp>
      <p:sp>
        <p:nvSpPr>
          <p:cNvPr id="11" name="Parallelogram 10">
            <a:extLst>
              <a:ext uri="{FF2B5EF4-FFF2-40B4-BE49-F238E27FC236}">
                <a16:creationId xmlns:a16="http://schemas.microsoft.com/office/drawing/2014/main" xmlns="" id="{A867D9C5-8A61-4512-95E1-0A32BF96835C}"/>
              </a:ext>
            </a:extLst>
          </p:cNvPr>
          <p:cNvSpPr/>
          <p:nvPr/>
        </p:nvSpPr>
        <p:spPr>
          <a:xfrm>
            <a:off x="10932833" y="6367541"/>
            <a:ext cx="623168" cy="244971"/>
          </a:xfrm>
          <a:prstGeom prst="parallelogram">
            <a:avLst/>
          </a:prstGeom>
          <a:solidFill>
            <a:schemeClr val="accent4"/>
          </a:solidFill>
          <a:ln>
            <a:noFill/>
          </a:ln>
        </p:spPr>
        <p:txBody>
          <a:bodyPr wrap="square" rtlCol="0" anchor="ctr">
            <a:spAutoFit/>
          </a:bodyPr>
          <a:lstStyle/>
          <a:p>
            <a:pPr algn="ctr"/>
            <a:endParaRPr lang="en-CA" sz="5800" b="1">
              <a:solidFill>
                <a:schemeClr val="bg1"/>
              </a:solidFill>
              <a:latin typeface="Corbel" charset="0"/>
              <a:ea typeface="Corbel" charset="0"/>
              <a:cs typeface="Corbel" charset="0"/>
            </a:endParaRPr>
          </a:p>
        </p:txBody>
      </p:sp>
      <p:sp>
        <p:nvSpPr>
          <p:cNvPr id="13" name="TextBox 12">
            <a:extLst>
              <a:ext uri="{FF2B5EF4-FFF2-40B4-BE49-F238E27FC236}">
                <a16:creationId xmlns:a16="http://schemas.microsoft.com/office/drawing/2014/main" xmlns="" id="{0DFD1066-8510-42ED-A31F-550B229D3300}"/>
              </a:ext>
            </a:extLst>
          </p:cNvPr>
          <p:cNvSpPr txBox="1"/>
          <p:nvPr/>
        </p:nvSpPr>
        <p:spPr>
          <a:xfrm>
            <a:off x="10975867" y="6379438"/>
            <a:ext cx="537100" cy="215444"/>
          </a:xfrm>
          <a:prstGeom prst="rect">
            <a:avLst/>
          </a:prstGeom>
          <a:noFill/>
        </p:spPr>
        <p:txBody>
          <a:bodyPr wrap="square" lIns="0" rIns="0" rtlCol="0">
            <a:spAutoFit/>
          </a:bodyPr>
          <a:lstStyle/>
          <a:p>
            <a:pPr algn="ctr"/>
            <a:r>
              <a:rPr lang="en-CA" sz="800" b="1">
                <a:solidFill>
                  <a:schemeClr val="bg1"/>
                </a:solidFill>
                <a:latin typeface="Segoe UI Semibold" panose="020B0702040204020203" pitchFamily="34" charset="0"/>
                <a:cs typeface="Segoe UI Semibold" panose="020B0702040204020203" pitchFamily="34" charset="0"/>
              </a:rPr>
              <a:t>MNP.ca</a:t>
            </a:r>
          </a:p>
        </p:txBody>
      </p:sp>
      <p:cxnSp>
        <p:nvCxnSpPr>
          <p:cNvPr id="14" name="Straight Connector 13">
            <a:extLst>
              <a:ext uri="{FF2B5EF4-FFF2-40B4-BE49-F238E27FC236}">
                <a16:creationId xmlns:a16="http://schemas.microsoft.com/office/drawing/2014/main" xmlns="" id="{6A784413-354B-4852-BD63-377E8DF31A76}"/>
              </a:ext>
            </a:extLst>
          </p:cNvPr>
          <p:cNvCxnSpPr>
            <a:cxnSpLocks/>
          </p:cNvCxnSpPr>
          <p:nvPr/>
        </p:nvCxnSpPr>
        <p:spPr>
          <a:xfrm>
            <a:off x="8910651" y="6373517"/>
            <a:ext cx="26263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8EDCA530-5528-4104-B0FF-038C909DF7BB}"/>
              </a:ext>
            </a:extLst>
          </p:cNvPr>
          <p:cNvSpPr/>
          <p:nvPr/>
        </p:nvSpPr>
        <p:spPr>
          <a:xfrm>
            <a:off x="0" y="6714000"/>
            <a:ext cx="12192000" cy="144000"/>
          </a:xfrm>
          <a:prstGeom prst="rect">
            <a:avLst/>
          </a:prstGeom>
          <a:solidFill>
            <a:schemeClr val="tx2"/>
          </a:solidFill>
          <a:ln>
            <a:noFill/>
          </a:ln>
        </p:spPr>
        <p:txBody>
          <a:bodyPr wrap="square" rtlCol="0" anchor="ctr">
            <a:spAutoFit/>
          </a:bodyPr>
          <a:lstStyle/>
          <a:p>
            <a:pPr algn="ctr"/>
            <a:endParaRPr lang="en-CA" sz="5800" b="1">
              <a:solidFill>
                <a:schemeClr val="bg1"/>
              </a:solidFill>
              <a:latin typeface="Corbel" charset="0"/>
              <a:ea typeface="Corbel" charset="0"/>
              <a:cs typeface="Corbel" charset="0"/>
            </a:endParaRPr>
          </a:p>
        </p:txBody>
      </p:sp>
      <p:sp>
        <p:nvSpPr>
          <p:cNvPr id="16" name="TextBox 15">
            <a:extLst>
              <a:ext uri="{FF2B5EF4-FFF2-40B4-BE49-F238E27FC236}">
                <a16:creationId xmlns:a16="http://schemas.microsoft.com/office/drawing/2014/main" xmlns="" id="{201C3D22-6DF1-43C7-BDE6-44E31446E8EC}"/>
              </a:ext>
            </a:extLst>
          </p:cNvPr>
          <p:cNvSpPr txBox="1"/>
          <p:nvPr/>
        </p:nvSpPr>
        <p:spPr>
          <a:xfrm>
            <a:off x="8929702" y="6379438"/>
            <a:ext cx="1879778" cy="215444"/>
          </a:xfrm>
          <a:prstGeom prst="rect">
            <a:avLst/>
          </a:prstGeom>
          <a:noFill/>
        </p:spPr>
        <p:txBody>
          <a:bodyPr wrap="square" lIns="0" rIns="0" rtlCol="0">
            <a:spAutoFit/>
          </a:bodyPr>
          <a:lstStyle/>
          <a:p>
            <a:pPr algn="r"/>
            <a:r>
              <a:rPr lang="en-CA" sz="800" b="1">
                <a:solidFill>
                  <a:schemeClr val="tx1"/>
                </a:solidFill>
                <a:latin typeface="Segoe UI Semibold" panose="020B0702040204020203" pitchFamily="34" charset="0"/>
                <a:cs typeface="Segoe UI Semibold" panose="020B0702040204020203" pitchFamily="34" charset="0"/>
              </a:rPr>
              <a:t>Wherever business takes you</a:t>
            </a:r>
          </a:p>
        </p:txBody>
      </p:sp>
    </p:spTree>
    <p:extLst>
      <p:ext uri="{BB962C8B-B14F-4D97-AF65-F5344CB8AC3E}">
        <p14:creationId xmlns:p14="http://schemas.microsoft.com/office/powerpoint/2010/main" val="1007421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0" kern="1200">
          <a:solidFill>
            <a:schemeClr val="tx2"/>
          </a:solidFill>
          <a:latin typeface="+mj-lt"/>
          <a:ea typeface="Segoe UI Semibold" panose="020B0702040204020203" pitchFamily="34" charset="0"/>
          <a:cs typeface="Segoe UI Semibold" panose="020B0702040204020203" pitchFamily="34" charset="0"/>
        </a:defRPr>
      </a:lvl1pPr>
    </p:titleStyle>
    <p:bodyStyle>
      <a:lvl1pPr marL="277200" indent="-277200" algn="l" defTabSz="457200" rtl="0" eaLnBrk="1" latinLnBrk="0" hangingPunct="1">
        <a:lnSpc>
          <a:spcPct val="110000"/>
        </a:lnSpc>
        <a:spcBef>
          <a:spcPts val="900"/>
        </a:spcBef>
        <a:buClrTx/>
        <a:buSzPct val="100000"/>
        <a:buFont typeface="Arial" panose="020B0604020202020204" pitchFamily="34" charset="0"/>
        <a:buChar char="•"/>
        <a:defRPr lang="en-CA" sz="2600" b="0" kern="1200" dirty="0">
          <a:solidFill>
            <a:schemeClr val="tx1"/>
          </a:solidFill>
          <a:latin typeface="+mn-lt"/>
          <a:ea typeface="Segoe UI Light" panose="020B0502040204020203" pitchFamily="34" charset="0"/>
          <a:cs typeface="Segoe UI Light" panose="020B0502040204020203" pitchFamily="34" charset="0"/>
          <a:sym typeface="MarkPro-Medium"/>
        </a:defRPr>
      </a:lvl1pPr>
      <a:lvl2pPr marL="685800" indent="-228600" algn="l" defTabSz="914400" rtl="0" eaLnBrk="1" latinLnBrk="0" hangingPunct="1">
        <a:lnSpc>
          <a:spcPct val="110000"/>
        </a:lnSpc>
        <a:spcBef>
          <a:spcPts val="600"/>
        </a:spcBef>
        <a:buClrTx/>
        <a:buSzPct val="90000"/>
        <a:buFont typeface="Arial" panose="020B0604020202020204" pitchFamily="34" charset="0"/>
        <a:buChar char="•"/>
        <a:defRPr sz="2200" kern="1200">
          <a:solidFill>
            <a:schemeClr val="tx1"/>
          </a:solidFill>
          <a:latin typeface="+mn-lt"/>
          <a:ea typeface="Segoe UI Light" panose="020B0502040204020203" pitchFamily="34" charset="0"/>
          <a:cs typeface="Segoe UI Light" panose="020B0502040204020203" pitchFamily="34" charset="0"/>
        </a:defRPr>
      </a:lvl2pPr>
      <a:lvl3pPr marL="1143000" indent="-228600" algn="l" defTabSz="914400" rtl="0" eaLnBrk="1" latinLnBrk="0" hangingPunct="1">
        <a:lnSpc>
          <a:spcPct val="110000"/>
        </a:lnSpc>
        <a:spcBef>
          <a:spcPts val="600"/>
        </a:spcBef>
        <a:buClrTx/>
        <a:buFont typeface="Arial" panose="020B0604020202020204" pitchFamily="34" charset="0"/>
        <a:buChar char="•"/>
        <a:defRPr sz="2000" kern="1200">
          <a:solidFill>
            <a:schemeClr val="tx1"/>
          </a:solidFill>
          <a:latin typeface="+mn-lt"/>
          <a:ea typeface="Segoe UI Light" panose="020B0502040204020203" pitchFamily="34" charset="0"/>
          <a:cs typeface="Segoe UI Light" panose="020B0502040204020203" pitchFamily="34" charset="0"/>
        </a:defRPr>
      </a:lvl3pPr>
      <a:lvl4pPr marL="1600200" indent="-228600" algn="l" defTabSz="914400" rtl="0" eaLnBrk="1" latinLnBrk="0" hangingPunct="1">
        <a:lnSpc>
          <a:spcPct val="110000"/>
        </a:lnSpc>
        <a:spcBef>
          <a:spcPts val="600"/>
        </a:spcBef>
        <a:buClrTx/>
        <a:buFont typeface="Arial" panose="020B0604020202020204" pitchFamily="34" charset="0"/>
        <a:buChar char="•"/>
        <a:defRPr sz="1800" kern="1200">
          <a:solidFill>
            <a:schemeClr val="tx1"/>
          </a:solidFill>
          <a:latin typeface="+mn-lt"/>
          <a:ea typeface="Segoe UI Light" panose="020B0502040204020203" pitchFamily="34" charset="0"/>
          <a:cs typeface="Segoe UI Light" panose="020B0502040204020203" pitchFamily="34" charset="0"/>
        </a:defRPr>
      </a:lvl4pPr>
      <a:lvl5pPr marL="2057400" indent="-228600" algn="l" defTabSz="914400" rtl="0" eaLnBrk="1" latinLnBrk="0" hangingPunct="1">
        <a:lnSpc>
          <a:spcPct val="110000"/>
        </a:lnSpc>
        <a:spcBef>
          <a:spcPts val="600"/>
        </a:spcBef>
        <a:buClrTx/>
        <a:buFont typeface="Arial" panose="020B0604020202020204" pitchFamily="34" charset="0"/>
        <a:buChar char="•"/>
        <a:defRPr sz="1600" kern="1200">
          <a:solidFill>
            <a:schemeClr val="tx1"/>
          </a:solidFill>
          <a:latin typeface="+mn-lt"/>
          <a:ea typeface="Segoe UI Light" panose="020B0502040204020203" pitchFamily="34" charset="0"/>
          <a:cs typeface="Segoe UI Light"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3" pos="7281">
          <p15:clr>
            <a:srgbClr val="F26B43"/>
          </p15:clr>
        </p15:guide>
        <p15:guide id="74" pos="401">
          <p15:clr>
            <a:srgbClr val="F26B43"/>
          </p15:clr>
        </p15:guide>
        <p15:guide id="75" pos="897">
          <p15:clr>
            <a:srgbClr val="5ACBF0"/>
          </p15:clr>
        </p15:guide>
        <p15:guide id="76" pos="983">
          <p15:clr>
            <a:srgbClr val="5ACBF0"/>
          </p15:clr>
        </p15:guide>
        <p15:guide id="77" pos="1480">
          <p15:clr>
            <a:srgbClr val="5ACBF0"/>
          </p15:clr>
        </p15:guide>
        <p15:guide id="78" pos="1561">
          <p15:clr>
            <a:srgbClr val="5ACBF0"/>
          </p15:clr>
        </p15:guide>
        <p15:guide id="79" pos="2058">
          <p15:clr>
            <a:srgbClr val="5ACBF0"/>
          </p15:clr>
        </p15:guide>
        <p15:guide id="80" pos="2143">
          <p15:clr>
            <a:srgbClr val="5ACBF0"/>
          </p15:clr>
        </p15:guide>
        <p15:guide id="81" pos="2640">
          <p15:clr>
            <a:srgbClr val="5ACBF0"/>
          </p15:clr>
        </p15:guide>
        <p15:guide id="82" pos="2722">
          <p15:clr>
            <a:srgbClr val="5ACBF0"/>
          </p15:clr>
        </p15:guide>
        <p15:guide id="83" pos="3219">
          <p15:clr>
            <a:srgbClr val="5ACBF0"/>
          </p15:clr>
        </p15:guide>
        <p15:guide id="84" pos="3303">
          <p15:clr>
            <a:srgbClr val="5ACBF0"/>
          </p15:clr>
        </p15:guide>
        <p15:guide id="85" pos="3795">
          <p15:clr>
            <a:srgbClr val="5ACBF0"/>
          </p15:clr>
        </p15:guide>
        <p15:guide id="86" pos="6781">
          <p15:clr>
            <a:srgbClr val="5ACBF0"/>
          </p15:clr>
        </p15:guide>
        <p15:guide id="87" pos="6699">
          <p15:clr>
            <a:srgbClr val="5ACBF0"/>
          </p15:clr>
        </p15:guide>
        <p15:guide id="88" pos="6202">
          <p15:clr>
            <a:srgbClr val="5ACBF0"/>
          </p15:clr>
        </p15:guide>
        <p15:guide id="89" pos="6120">
          <p15:clr>
            <a:srgbClr val="5ACBF0"/>
          </p15:clr>
        </p15:guide>
        <p15:guide id="90" pos="5624">
          <p15:clr>
            <a:srgbClr val="5ACBF0"/>
          </p15:clr>
        </p15:guide>
        <p15:guide id="91" pos="5539">
          <p15:clr>
            <a:srgbClr val="5ACBF0"/>
          </p15:clr>
        </p15:guide>
        <p15:guide id="92" pos="5042">
          <p15:clr>
            <a:srgbClr val="5ACBF0"/>
          </p15:clr>
        </p15:guide>
        <p15:guide id="93" pos="4960">
          <p15:clr>
            <a:srgbClr val="5ACBF0"/>
          </p15:clr>
        </p15:guide>
        <p15:guide id="94" pos="4463">
          <p15:clr>
            <a:srgbClr val="5ACBF0"/>
          </p15:clr>
        </p15:guide>
        <p15:guide id="95" pos="4376">
          <p15:clr>
            <a:srgbClr val="5ACBF0"/>
          </p15:clr>
        </p15:guide>
        <p15:guide id="96" pos="3882">
          <p15:clr>
            <a:srgbClr val="5ACBF0"/>
          </p15:clr>
        </p15:guide>
        <p15:guide id="97" orient="horz" pos="401">
          <p15:clr>
            <a:srgbClr val="F26B43"/>
          </p15:clr>
        </p15:guide>
        <p15:guide id="98" orient="horz" pos="919">
          <p15:clr>
            <a:srgbClr val="5ACBF0"/>
          </p15:clr>
        </p15:guide>
        <p15:guide id="99" orient="horz" pos="999">
          <p15:clr>
            <a:srgbClr val="5ACBF0"/>
          </p15:clr>
        </p15:guide>
        <p15:guide id="100" orient="horz" pos="1520">
          <p15:clr>
            <a:srgbClr val="5ACBF0"/>
          </p15:clr>
        </p15:guide>
        <p15:guide id="101" orient="horz" pos="1599">
          <p15:clr>
            <a:srgbClr val="5ACBF0"/>
          </p15:clr>
        </p15:guide>
        <p15:guide id="102" orient="horz" pos="2118">
          <p15:clr>
            <a:srgbClr val="5ACBF0"/>
          </p15:clr>
        </p15:guide>
        <p15:guide id="103" orient="horz" pos="2720">
          <p15:clr>
            <a:srgbClr val="5ACBF0"/>
          </p15:clr>
        </p15:guide>
        <p15:guide id="104" orient="horz" pos="2198">
          <p15:clr>
            <a:srgbClr val="5ACBF0"/>
          </p15:clr>
        </p15:guide>
        <p15:guide id="105" orient="horz" pos="2797">
          <p15:clr>
            <a:srgbClr val="5ACBF0"/>
          </p15:clr>
        </p15:guide>
        <p15:guide id="106" orient="horz" pos="3318">
          <p15:clr>
            <a:srgbClr val="5ACBF0"/>
          </p15:clr>
        </p15:guide>
        <p15:guide id="107" orient="horz" pos="3396">
          <p15:clr>
            <a:srgbClr val="5ACBF0"/>
          </p15:clr>
        </p15:guide>
        <p15:guide id="108" orient="horz" pos="39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sv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31.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7/06/relationships/model3d" Target="../media/model3d1.glb"/><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7.svg"/><Relationship Id="rId5" Type="http://schemas.openxmlformats.org/officeDocument/2006/relationships/image" Target="../media/image41.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hyperlink" Target="https://agriculture.canada.ca/en/agricultural-programs-and-services/agristability/resources/agristability-canadian-agricultural-partnership-program-handbook"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hyperlink" Target="http://www.saskcropinsurance.com/" TargetMode="External"/><Relationship Id="rId3" Type="http://schemas.openxmlformats.org/officeDocument/2006/relationships/hyperlink" Target="http://www.afsc.ca/" TargetMode="External"/><Relationship Id="rId7" Type="http://schemas.openxmlformats.org/officeDocument/2006/relationships/hyperlink" Target="https://www.fadq.qc.ca/en/home/" TargetMode="External"/><Relationship Id="rId12" Type="http://schemas.openxmlformats.org/officeDocument/2006/relationships/hyperlink" Target="http://www.fadq.qc.ca/en/home/"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hyperlink" Target="https://www.princeedwardisland.ca/en/information/agriculture-and-fisheries/agristability-program" TargetMode="External"/><Relationship Id="rId11" Type="http://schemas.openxmlformats.org/officeDocument/2006/relationships/hyperlink" Target="http://www.agricorp.com/en-ca/programs/agristability/" TargetMode="External"/><Relationship Id="rId5" Type="http://schemas.openxmlformats.org/officeDocument/2006/relationships/hyperlink" Target="http://www.agricorp.com/en-ca/Programs/AgriStability/Pages/Forms.aspx" TargetMode="External"/><Relationship Id="rId10" Type="http://schemas.openxmlformats.org/officeDocument/2006/relationships/hyperlink" Target="http://www2.gov.bc.ca/gov/topic.page?id=C0BD97C41500455CB160BEB4117D899A" TargetMode="External"/><Relationship Id="rId4" Type="http://schemas.openxmlformats.org/officeDocument/2006/relationships/hyperlink" Target="https://www2.gov.bc.ca/gov/content/industry/agriculture-seafood/programs/agriculture-insurance-and-income-protection-programs/agriculture-income-protection-agristability" TargetMode="External"/><Relationship Id="rId9" Type="http://schemas.openxmlformats.org/officeDocument/2006/relationships/hyperlink" Target="https://agriculture.canada.ca/en/agricultural-programs-and-services/agristability/step-3-how-apply#a1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55.png"/><Relationship Id="rId1" Type="http://schemas.openxmlformats.org/officeDocument/2006/relationships/slideLayout" Target="../slideLayouts/slideLayout28.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sv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0.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8226663C-B62F-42B8-8C67-DFE583F76086}"/>
              </a:ext>
            </a:extLst>
          </p:cNvPr>
          <p:cNvSpPr>
            <a:spLocks noGrp="1"/>
          </p:cNvSpPr>
          <p:nvPr>
            <p:ph sz="quarter" idx="11"/>
          </p:nvPr>
        </p:nvSpPr>
        <p:spPr>
          <a:xfrm>
            <a:off x="636586" y="3713581"/>
            <a:ext cx="9412936" cy="912740"/>
          </a:xfrm>
        </p:spPr>
        <p:txBody>
          <a:bodyPr/>
          <a:lstStyle/>
          <a:p>
            <a:r>
              <a:rPr lang="en-CA"/>
              <a:t>A Presentation for the Canadian Bison Association National Convention</a:t>
            </a:r>
          </a:p>
          <a:p>
            <a:r>
              <a:rPr lang="en-CA"/>
              <a:t>Presenter:  Steve Funk, Director, Ag Risk Management Resources, MNP LLP</a:t>
            </a:r>
          </a:p>
          <a:p>
            <a:r>
              <a:rPr lang="en-CA"/>
              <a:t>                    </a:t>
            </a:r>
          </a:p>
        </p:txBody>
      </p:sp>
      <p:sp>
        <p:nvSpPr>
          <p:cNvPr id="6" name="Text Placeholder 5">
            <a:extLst>
              <a:ext uri="{FF2B5EF4-FFF2-40B4-BE49-F238E27FC236}">
                <a16:creationId xmlns:a16="http://schemas.microsoft.com/office/drawing/2014/main" xmlns="" id="{0B205D09-AFD8-450F-8CCB-33471EA33F81}"/>
              </a:ext>
            </a:extLst>
          </p:cNvPr>
          <p:cNvSpPr>
            <a:spLocks noGrp="1"/>
          </p:cNvSpPr>
          <p:nvPr>
            <p:ph type="body" sz="quarter" idx="15"/>
          </p:nvPr>
        </p:nvSpPr>
        <p:spPr>
          <a:xfrm>
            <a:off x="636586" y="4969260"/>
            <a:ext cx="2758659" cy="276999"/>
          </a:xfrm>
        </p:spPr>
        <p:txBody>
          <a:bodyPr/>
          <a:lstStyle/>
          <a:p>
            <a:r>
              <a:rPr lang="en-CA" sz="1800"/>
              <a:t>November 28, 2022</a:t>
            </a:r>
          </a:p>
        </p:txBody>
      </p:sp>
      <p:sp>
        <p:nvSpPr>
          <p:cNvPr id="4" name="Title 3">
            <a:extLst>
              <a:ext uri="{FF2B5EF4-FFF2-40B4-BE49-F238E27FC236}">
                <a16:creationId xmlns:a16="http://schemas.microsoft.com/office/drawing/2014/main" xmlns="" id="{372EB638-7DF8-4471-AD69-37880FCE03AE}"/>
              </a:ext>
            </a:extLst>
          </p:cNvPr>
          <p:cNvSpPr>
            <a:spLocks noGrp="1"/>
          </p:cNvSpPr>
          <p:nvPr>
            <p:ph type="title"/>
          </p:nvPr>
        </p:nvSpPr>
        <p:spPr>
          <a:xfrm>
            <a:off x="638173" y="2856199"/>
            <a:ext cx="11009330" cy="387798"/>
          </a:xfrm>
        </p:spPr>
        <p:txBody>
          <a:bodyPr/>
          <a:lstStyle/>
          <a:p>
            <a:r>
              <a:rPr lang="en-CA" sz="2800"/>
              <a:t>AgriStability – How Bison Producers Can Get the Most Out of It</a:t>
            </a:r>
            <a:endParaRPr lang="en-CA" sz="2000"/>
          </a:p>
        </p:txBody>
      </p:sp>
      <p:pic>
        <p:nvPicPr>
          <p:cNvPr id="3" name="Picture 2">
            <a:extLst>
              <a:ext uri="{FF2B5EF4-FFF2-40B4-BE49-F238E27FC236}">
                <a16:creationId xmlns:a16="http://schemas.microsoft.com/office/drawing/2014/main" xmlns="" id="{2AA9C435-3C34-498B-B4E2-7D11830A3D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053" y="426564"/>
            <a:ext cx="4241770" cy="1681875"/>
          </a:xfrm>
          <a:prstGeom prst="rect">
            <a:avLst/>
          </a:prstGeom>
        </p:spPr>
      </p:pic>
    </p:spTree>
    <p:extLst>
      <p:ext uri="{BB962C8B-B14F-4D97-AF65-F5344CB8AC3E}">
        <p14:creationId xmlns:p14="http://schemas.microsoft.com/office/powerpoint/2010/main" val="2742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DEB7808-A4AB-46C5-9396-386DBC7B27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7941" y="775855"/>
            <a:ext cx="5175590" cy="5708072"/>
          </a:xfrm>
          <a:prstGeom prst="rect">
            <a:avLst/>
          </a:prstGeom>
          <a:effectLst>
            <a:outerShdw blurRad="50800" dist="38100" dir="8100000" algn="tr" rotWithShape="0">
              <a:prstClr val="black">
                <a:alpha val="40000"/>
              </a:prstClr>
            </a:outerShdw>
          </a:effectLst>
        </p:spPr>
      </p:pic>
      <p:sp>
        <p:nvSpPr>
          <p:cNvPr id="2" name="Title 1">
            <a:extLst>
              <a:ext uri="{FF2B5EF4-FFF2-40B4-BE49-F238E27FC236}">
                <a16:creationId xmlns:a16="http://schemas.microsoft.com/office/drawing/2014/main" xmlns="" id="{DC3FC28E-E316-44C2-8341-6383C0A46559}"/>
              </a:ext>
            </a:extLst>
          </p:cNvPr>
          <p:cNvSpPr>
            <a:spLocks noGrp="1"/>
          </p:cNvSpPr>
          <p:nvPr>
            <p:ph type="title"/>
          </p:nvPr>
        </p:nvSpPr>
        <p:spPr>
          <a:xfrm>
            <a:off x="433632" y="225292"/>
            <a:ext cx="8571417" cy="553998"/>
          </a:xfrm>
        </p:spPr>
        <p:txBody>
          <a:bodyPr/>
          <a:lstStyle/>
          <a:p>
            <a:r>
              <a:rPr lang="en-CA"/>
              <a:t>Income Statement</a:t>
            </a:r>
          </a:p>
        </p:txBody>
      </p:sp>
      <p:pic>
        <p:nvPicPr>
          <p:cNvPr id="59" name="Picture 58">
            <a:extLst>
              <a:ext uri="{FF2B5EF4-FFF2-40B4-BE49-F238E27FC236}">
                <a16:creationId xmlns:a16="http://schemas.microsoft.com/office/drawing/2014/main" xmlns="" id="{C8163EE9-63F6-4F49-A45D-F4F976F767C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6570687" y="2194681"/>
            <a:ext cx="4207751" cy="557007"/>
          </a:xfrm>
          <a:prstGeom prst="rect">
            <a:avLst/>
          </a:prstGeom>
        </p:spPr>
      </p:pic>
      <p:sp>
        <p:nvSpPr>
          <p:cNvPr id="117" name="Equals 116">
            <a:extLst>
              <a:ext uri="{FF2B5EF4-FFF2-40B4-BE49-F238E27FC236}">
                <a16:creationId xmlns:a16="http://schemas.microsoft.com/office/drawing/2014/main" xmlns="" id="{A41F89FD-3235-4DB5-B6C3-EA0C6619E6B6}"/>
              </a:ext>
            </a:extLst>
          </p:cNvPr>
          <p:cNvSpPr/>
          <p:nvPr/>
        </p:nvSpPr>
        <p:spPr>
          <a:xfrm>
            <a:off x="9901944" y="1296974"/>
            <a:ext cx="257133" cy="461653"/>
          </a:xfrm>
          <a:prstGeom prst="mathEqual">
            <a:avLst>
              <a:gd name="adj1" fmla="val 8852"/>
              <a:gd name="adj2" fmla="val 20852"/>
            </a:avLst>
          </a:prstGeom>
          <a:solidFill>
            <a:schemeClr val="accent1"/>
          </a:solidFill>
          <a:ln>
            <a:noFill/>
          </a:ln>
        </p:spPr>
        <p:txBody>
          <a:bodyPr wrap="square" rtlCol="0" anchor="ctr">
            <a:noAutofit/>
          </a:bodyPr>
          <a:lstStyle/>
          <a:p>
            <a:pPr algn="ctr"/>
            <a:endParaRPr lang="en-CA" sz="1200" b="1">
              <a:solidFill>
                <a:schemeClr val="bg1"/>
              </a:solidFill>
              <a:latin typeface="+mj-lt"/>
              <a:ea typeface="Corbel" charset="0"/>
              <a:cs typeface="Corbel" charset="0"/>
            </a:endParaRPr>
          </a:p>
        </p:txBody>
      </p:sp>
      <p:sp>
        <p:nvSpPr>
          <p:cNvPr id="118" name="Minus Sign 117">
            <a:extLst>
              <a:ext uri="{FF2B5EF4-FFF2-40B4-BE49-F238E27FC236}">
                <a16:creationId xmlns:a16="http://schemas.microsoft.com/office/drawing/2014/main" xmlns="" id="{00282213-82A8-420D-9C6E-920EBDD2C7F9}"/>
              </a:ext>
            </a:extLst>
          </p:cNvPr>
          <p:cNvSpPr/>
          <p:nvPr/>
        </p:nvSpPr>
        <p:spPr>
          <a:xfrm>
            <a:off x="7169298" y="1395395"/>
            <a:ext cx="225856" cy="249021"/>
          </a:xfrm>
          <a:prstGeom prst="mathMinus">
            <a:avLst>
              <a:gd name="adj1" fmla="val 15503"/>
            </a:avLst>
          </a:prstGeom>
          <a:solidFill>
            <a:schemeClr val="accent1"/>
          </a:solidFill>
          <a:ln>
            <a:noFill/>
          </a:ln>
        </p:spPr>
        <p:txBody>
          <a:bodyPr wrap="square" rtlCol="0" anchor="ctr">
            <a:noAutofit/>
          </a:bodyPr>
          <a:lstStyle/>
          <a:p>
            <a:pPr algn="ctr"/>
            <a:endParaRPr lang="en-CA" sz="1200" b="1">
              <a:solidFill>
                <a:schemeClr val="bg1"/>
              </a:solidFill>
              <a:latin typeface="+mj-lt"/>
              <a:ea typeface="Corbel" charset="0"/>
              <a:cs typeface="Corbel" charset="0"/>
            </a:endParaRPr>
          </a:p>
        </p:txBody>
      </p:sp>
      <p:sp>
        <p:nvSpPr>
          <p:cNvPr id="119" name="Rectangle 118">
            <a:extLst>
              <a:ext uri="{FF2B5EF4-FFF2-40B4-BE49-F238E27FC236}">
                <a16:creationId xmlns:a16="http://schemas.microsoft.com/office/drawing/2014/main" xmlns="" id="{8D1DC2E5-18F2-4C04-811C-E937A6BB6A0E}"/>
              </a:ext>
            </a:extLst>
          </p:cNvPr>
          <p:cNvSpPr/>
          <p:nvPr/>
        </p:nvSpPr>
        <p:spPr>
          <a:xfrm>
            <a:off x="5197111" y="2718399"/>
            <a:ext cx="1296303" cy="44952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000">
                <a:solidFill>
                  <a:schemeClr val="tx2"/>
                </a:solidFill>
                <a:latin typeface="Biome" panose="020B0503030204020804" pitchFamily="34" charset="0"/>
                <a:cs typeface="Biome" panose="020B0503030204020804" pitchFamily="34" charset="0"/>
              </a:rPr>
              <a:t>213,657</a:t>
            </a:r>
          </a:p>
        </p:txBody>
      </p:sp>
      <p:sp>
        <p:nvSpPr>
          <p:cNvPr id="120" name="Rectangle 119">
            <a:extLst>
              <a:ext uri="{FF2B5EF4-FFF2-40B4-BE49-F238E27FC236}">
                <a16:creationId xmlns:a16="http://schemas.microsoft.com/office/drawing/2014/main" xmlns="" id="{239CD3C7-49E0-4693-A811-1619A0E4AF84}"/>
              </a:ext>
            </a:extLst>
          </p:cNvPr>
          <p:cNvSpPr/>
          <p:nvPr/>
        </p:nvSpPr>
        <p:spPr>
          <a:xfrm>
            <a:off x="5161621" y="2046029"/>
            <a:ext cx="1358024" cy="44952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000">
                <a:solidFill>
                  <a:schemeClr val="tx2"/>
                </a:solidFill>
                <a:latin typeface="Biome" panose="020B0503030204020804" pitchFamily="34" charset="0"/>
                <a:cs typeface="Biome" panose="020B0503030204020804" pitchFamily="34" charset="0"/>
              </a:rPr>
              <a:t>474,872</a:t>
            </a:r>
          </a:p>
        </p:txBody>
      </p:sp>
      <p:sp>
        <p:nvSpPr>
          <p:cNvPr id="122" name="Rectangle 121">
            <a:extLst>
              <a:ext uri="{FF2B5EF4-FFF2-40B4-BE49-F238E27FC236}">
                <a16:creationId xmlns:a16="http://schemas.microsoft.com/office/drawing/2014/main" xmlns="" id="{300A73EB-5A83-46DD-A13E-3F25476FE7C3}"/>
              </a:ext>
            </a:extLst>
          </p:cNvPr>
          <p:cNvSpPr/>
          <p:nvPr/>
        </p:nvSpPr>
        <p:spPr>
          <a:xfrm>
            <a:off x="5197112" y="3723225"/>
            <a:ext cx="1296303" cy="44952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000">
                <a:solidFill>
                  <a:schemeClr val="tx2"/>
                </a:solidFill>
                <a:latin typeface="Biome" panose="020B0503030204020804" pitchFamily="34" charset="0"/>
                <a:cs typeface="Biome" panose="020B0503030204020804" pitchFamily="34" charset="0"/>
              </a:rPr>
              <a:t>35,114</a:t>
            </a:r>
          </a:p>
        </p:txBody>
      </p:sp>
      <p:sp>
        <p:nvSpPr>
          <p:cNvPr id="124" name="Minus Sign 123">
            <a:extLst>
              <a:ext uri="{FF2B5EF4-FFF2-40B4-BE49-F238E27FC236}">
                <a16:creationId xmlns:a16="http://schemas.microsoft.com/office/drawing/2014/main" xmlns="" id="{194A9681-F9E1-4E62-AC15-CCA746668009}"/>
              </a:ext>
            </a:extLst>
          </p:cNvPr>
          <p:cNvSpPr/>
          <p:nvPr/>
        </p:nvSpPr>
        <p:spPr>
          <a:xfrm>
            <a:off x="8624961" y="1395395"/>
            <a:ext cx="225856" cy="249021"/>
          </a:xfrm>
          <a:prstGeom prst="mathMinus">
            <a:avLst>
              <a:gd name="adj1" fmla="val 15503"/>
            </a:avLst>
          </a:prstGeom>
          <a:solidFill>
            <a:schemeClr val="accent1"/>
          </a:solidFill>
          <a:ln>
            <a:noFill/>
          </a:ln>
        </p:spPr>
        <p:txBody>
          <a:bodyPr wrap="square" rtlCol="0" anchor="ctr">
            <a:noAutofit/>
          </a:bodyPr>
          <a:lstStyle/>
          <a:p>
            <a:pPr algn="ctr"/>
            <a:endParaRPr lang="en-CA" sz="1200" b="1">
              <a:solidFill>
                <a:schemeClr val="bg1"/>
              </a:solidFill>
              <a:latin typeface="+mj-lt"/>
              <a:ea typeface="Corbel" charset="0"/>
              <a:cs typeface="Corbel" charset="0"/>
            </a:endParaRPr>
          </a:p>
        </p:txBody>
      </p:sp>
      <p:sp>
        <p:nvSpPr>
          <p:cNvPr id="127" name="TextBox 126">
            <a:extLst>
              <a:ext uri="{FF2B5EF4-FFF2-40B4-BE49-F238E27FC236}">
                <a16:creationId xmlns:a16="http://schemas.microsoft.com/office/drawing/2014/main" xmlns="" id="{CFFC0B56-D908-4B16-B304-D391D6898179}"/>
              </a:ext>
            </a:extLst>
          </p:cNvPr>
          <p:cNvSpPr txBox="1"/>
          <p:nvPr/>
        </p:nvSpPr>
        <p:spPr>
          <a:xfrm>
            <a:off x="6570687" y="3013628"/>
            <a:ext cx="4454015" cy="1631216"/>
          </a:xfrm>
          <a:prstGeom prst="rect">
            <a:avLst/>
          </a:prstGeom>
          <a:solidFill>
            <a:schemeClr val="bg2"/>
          </a:solidFill>
          <a:ln w="28575">
            <a:noFill/>
          </a:ln>
          <a:effectLst>
            <a:outerShdw blurRad="63500" sx="102000" sy="102000" algn="ctr" rotWithShape="0">
              <a:prstClr val="black">
                <a:alpha val="40000"/>
              </a:prstClr>
            </a:outerShdw>
          </a:effectLst>
        </p:spPr>
        <p:txBody>
          <a:bodyPr wrap="square" rtlCol="0">
            <a:spAutoFit/>
          </a:bodyPr>
          <a:lstStyle/>
          <a:p>
            <a:pPr algn="ctr"/>
            <a:r>
              <a:rPr lang="en-CA" sz="2000" u="sng">
                <a:solidFill>
                  <a:schemeClr val="accent2"/>
                </a:solidFill>
                <a:latin typeface="+mj-lt"/>
              </a:rPr>
              <a:t>Question: </a:t>
            </a:r>
          </a:p>
          <a:p>
            <a:pPr algn="ctr"/>
            <a:r>
              <a:rPr lang="en-CA" sz="2000">
                <a:solidFill>
                  <a:schemeClr val="accent2"/>
                </a:solidFill>
                <a:latin typeface="+mj-lt"/>
              </a:rPr>
              <a:t>Within the context of this farm, what types of things would make the </a:t>
            </a:r>
            <a:r>
              <a:rPr lang="en-CA" sz="2000">
                <a:solidFill>
                  <a:schemeClr val="accent4"/>
                </a:solidFill>
                <a:latin typeface="Biome" panose="020B0503030204020804" pitchFamily="34" charset="0"/>
                <a:cs typeface="Biome" panose="020B0503030204020804" pitchFamily="34" charset="0"/>
              </a:rPr>
              <a:t>$474,872 </a:t>
            </a:r>
            <a:r>
              <a:rPr lang="en-CA" sz="2000">
                <a:solidFill>
                  <a:schemeClr val="accent2"/>
                </a:solidFill>
                <a:latin typeface="+mj-lt"/>
              </a:rPr>
              <a:t>go down and/or the </a:t>
            </a:r>
            <a:r>
              <a:rPr lang="en-CA" sz="2000">
                <a:solidFill>
                  <a:schemeClr val="accent4"/>
                </a:solidFill>
                <a:latin typeface="Biome" panose="020B0503030204020804" pitchFamily="34" charset="0"/>
                <a:cs typeface="Biome" panose="020B0503030204020804" pitchFamily="34" charset="0"/>
              </a:rPr>
              <a:t>$248,771 </a:t>
            </a:r>
            <a:r>
              <a:rPr lang="en-CA" sz="2000">
                <a:solidFill>
                  <a:schemeClr val="accent2"/>
                </a:solidFill>
                <a:latin typeface="+mj-lt"/>
              </a:rPr>
              <a:t>go up?</a:t>
            </a:r>
          </a:p>
        </p:txBody>
      </p:sp>
      <p:sp>
        <p:nvSpPr>
          <p:cNvPr id="129" name="Left Brace 128">
            <a:extLst>
              <a:ext uri="{FF2B5EF4-FFF2-40B4-BE49-F238E27FC236}">
                <a16:creationId xmlns:a16="http://schemas.microsoft.com/office/drawing/2014/main" xmlns="" id="{605DD5AF-392E-4185-9380-3BF1854EA021}"/>
              </a:ext>
            </a:extLst>
          </p:cNvPr>
          <p:cNvSpPr/>
          <p:nvPr/>
        </p:nvSpPr>
        <p:spPr>
          <a:xfrm rot="16200000">
            <a:off x="8393061" y="729942"/>
            <a:ext cx="510977" cy="2379213"/>
          </a:xfrm>
          <a:prstGeom prst="leftBrace">
            <a:avLst>
              <a:gd name="adj1" fmla="val 28674"/>
              <a:gd name="adj2" fmla="val 48831"/>
            </a:avLst>
          </a:prstGeom>
          <a:ln w="28575"/>
        </p:spPr>
        <p:style>
          <a:lnRef idx="3">
            <a:schemeClr val="accent4"/>
          </a:lnRef>
          <a:fillRef idx="0">
            <a:schemeClr val="accent4"/>
          </a:fillRef>
          <a:effectRef idx="2">
            <a:schemeClr val="accent4"/>
          </a:effectRef>
          <a:fontRef idx="minor">
            <a:schemeClr val="tx1"/>
          </a:fontRef>
        </p:style>
        <p:txBody>
          <a:bodyPr rtlCol="0" anchor="ctr"/>
          <a:lstStyle/>
          <a:p>
            <a:pPr algn="ctr"/>
            <a:endParaRPr lang="en-CA">
              <a:solidFill>
                <a:schemeClr val="accent4"/>
              </a:solidFill>
            </a:endParaRPr>
          </a:p>
        </p:txBody>
      </p:sp>
      <p:sp>
        <p:nvSpPr>
          <p:cNvPr id="20" name="Rectangle 19">
            <a:extLst>
              <a:ext uri="{FF2B5EF4-FFF2-40B4-BE49-F238E27FC236}">
                <a16:creationId xmlns:a16="http://schemas.microsoft.com/office/drawing/2014/main" xmlns="" id="{FACEA8FB-1F18-4950-AE36-43F673DD6B41}"/>
              </a:ext>
            </a:extLst>
          </p:cNvPr>
          <p:cNvSpPr/>
          <p:nvPr/>
        </p:nvSpPr>
        <p:spPr>
          <a:xfrm>
            <a:off x="10192512" y="1289059"/>
            <a:ext cx="1296303" cy="44952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000">
                <a:solidFill>
                  <a:schemeClr val="tx2"/>
                </a:solidFill>
                <a:latin typeface="Biome" panose="020B0503030204020804" pitchFamily="34" charset="0"/>
                <a:cs typeface="Biome" panose="020B0503030204020804" pitchFamily="34" charset="0"/>
              </a:rPr>
              <a:t>226,101</a:t>
            </a:r>
          </a:p>
        </p:txBody>
      </p:sp>
      <p:grpSp>
        <p:nvGrpSpPr>
          <p:cNvPr id="42" name="Group 41">
            <a:extLst>
              <a:ext uri="{FF2B5EF4-FFF2-40B4-BE49-F238E27FC236}">
                <a16:creationId xmlns:a16="http://schemas.microsoft.com/office/drawing/2014/main" xmlns="" id="{2FAEFFCA-A349-44F2-8647-01EDF60E316D}"/>
              </a:ext>
            </a:extLst>
          </p:cNvPr>
          <p:cNvGrpSpPr/>
          <p:nvPr/>
        </p:nvGrpSpPr>
        <p:grpSpPr>
          <a:xfrm>
            <a:off x="5197111" y="3693565"/>
            <a:ext cx="196420" cy="668885"/>
            <a:chOff x="5197111" y="3693565"/>
            <a:chExt cx="196420" cy="668885"/>
          </a:xfrm>
        </p:grpSpPr>
        <p:cxnSp>
          <p:nvCxnSpPr>
            <p:cNvPr id="15" name="Connector: Elbow 14">
              <a:extLst>
                <a:ext uri="{FF2B5EF4-FFF2-40B4-BE49-F238E27FC236}">
                  <a16:creationId xmlns:a16="http://schemas.microsoft.com/office/drawing/2014/main" xmlns="" id="{403A9CD6-EC6A-4BB0-85DE-477F89899F0B}"/>
                </a:ext>
              </a:extLst>
            </p:cNvPr>
            <p:cNvCxnSpPr>
              <a:cxnSpLocks/>
            </p:cNvCxnSpPr>
            <p:nvPr/>
          </p:nvCxnSpPr>
          <p:spPr>
            <a:xfrm rot="16200000" flipH="1">
              <a:off x="5115421" y="3775255"/>
              <a:ext cx="268734" cy="105354"/>
            </a:xfrm>
            <a:prstGeom prst="bentConnector3">
              <a:avLst>
                <a:gd name="adj1" fmla="val 378"/>
              </a:avLst>
            </a:prstGeom>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xmlns="" id="{15C964A3-C4C4-4642-989C-B048B7C63EEA}"/>
                </a:ext>
              </a:extLst>
            </p:cNvPr>
            <p:cNvCxnSpPr>
              <a:cxnSpLocks/>
            </p:cNvCxnSpPr>
            <p:nvPr/>
          </p:nvCxnSpPr>
          <p:spPr>
            <a:xfrm rot="5400000" flipH="1" flipV="1">
              <a:off x="5104481" y="4054929"/>
              <a:ext cx="290614" cy="105354"/>
            </a:xfrm>
            <a:prstGeom prst="bentConnector3">
              <a:avLst>
                <a:gd name="adj1" fmla="val 837"/>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9196A1B3-0EFF-48D6-9F50-156A0A3DFBB8}"/>
                </a:ext>
              </a:extLst>
            </p:cNvPr>
            <p:cNvCxnSpPr/>
            <p:nvPr/>
          </p:nvCxnSpPr>
          <p:spPr>
            <a:xfrm>
              <a:off x="5197111" y="3810000"/>
              <a:ext cx="10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73A6B51C-8796-4598-94F6-D90B42DD42CB}"/>
                </a:ext>
              </a:extLst>
            </p:cNvPr>
            <p:cNvCxnSpPr/>
            <p:nvPr/>
          </p:nvCxnSpPr>
          <p:spPr>
            <a:xfrm>
              <a:off x="5197111" y="4362450"/>
              <a:ext cx="105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919DC316-8739-4C4B-96CF-E6CC0CF3DDB4}"/>
                </a:ext>
              </a:extLst>
            </p:cNvPr>
            <p:cNvCxnSpPr/>
            <p:nvPr/>
          </p:nvCxnSpPr>
          <p:spPr>
            <a:xfrm>
              <a:off x="5302465" y="4252913"/>
              <a:ext cx="0" cy="109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C583E23F-E0CF-4506-A2AF-9DFC3AD15223}"/>
                </a:ext>
              </a:extLst>
            </p:cNvPr>
            <p:cNvCxnSpPr/>
            <p:nvPr/>
          </p:nvCxnSpPr>
          <p:spPr>
            <a:xfrm>
              <a:off x="5302465" y="3962299"/>
              <a:ext cx="91066"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873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path" presetSubtype="0" accel="50000" decel="50000" fill="hold" grpId="0" nodeType="clickEffect">
                                  <p:stCondLst>
                                    <p:cond delay="0"/>
                                  </p:stCondLst>
                                  <p:childTnLst>
                                    <p:animMotion origin="layout" path="M 3.54167E-6 1.48148E-6 L 0.02799 1.48148E-6 C 0.0401 1.48148E-6 0.05716 -0.03102 0.05716 -0.05556 L 0.05716 -0.10926 " pathEditMode="relative" rAng="0" ptsTypes="AAAA">
                                      <p:cBhvr>
                                        <p:cTn id="6" dur="2000" fill="hold"/>
                                        <p:tgtEl>
                                          <p:spTgt spid="120"/>
                                        </p:tgtEl>
                                        <p:attrNameLst>
                                          <p:attrName>ppt_x</p:attrName>
                                          <p:attrName>ppt_y</p:attrName>
                                        </p:attrNameLst>
                                      </p:cBhvr>
                                      <p:rCtr x="2852" y="-5463"/>
                                    </p:animMotion>
                                  </p:childTnLst>
                                </p:cTn>
                              </p:par>
                              <p:par>
                                <p:cTn id="7" presetID="43" presetClass="path" presetSubtype="0" accel="50000" decel="50000" fill="hold" grpId="0" nodeType="withEffect">
                                  <p:stCondLst>
                                    <p:cond delay="0"/>
                                  </p:stCondLst>
                                  <p:childTnLst>
                                    <p:animMotion origin="layout" path="M 0.00065 0.00069 L 0.08971 0.00069 C 0.12995 0.00069 0.18047 -0.05741 0.18047 -0.10463 L 0.18047 -0.20834 " pathEditMode="relative" rAng="0" ptsTypes="AAAA">
                                      <p:cBhvr>
                                        <p:cTn id="8" dur="2000" fill="hold"/>
                                        <p:tgtEl>
                                          <p:spTgt spid="119"/>
                                        </p:tgtEl>
                                        <p:attrNameLst>
                                          <p:attrName>ppt_x</p:attrName>
                                          <p:attrName>ppt_y</p:attrName>
                                        </p:attrNameLst>
                                      </p:cBhvr>
                                      <p:rCtr x="8984" y="-10463"/>
                                    </p:animMotion>
                                  </p:childTnLst>
                                </p:cTn>
                              </p:par>
                              <p:par>
                                <p:cTn id="9" presetID="43" presetClass="path" presetSubtype="0" accel="50000" decel="50000" fill="hold" grpId="0" nodeType="withEffect">
                                  <p:stCondLst>
                                    <p:cond delay="0"/>
                                  </p:stCondLst>
                                  <p:childTnLst>
                                    <p:animMotion origin="layout" path="M 2.91667E-6 -4.44444E-6 L 0.14492 -4.44444E-6 C 0.20963 -4.44444E-6 0.29023 -0.09861 0.29023 -0.17754 L 0.29023 -0.35347 " pathEditMode="relative" rAng="0" ptsTypes="AAAA">
                                      <p:cBhvr>
                                        <p:cTn id="10" dur="2000" fill="hold"/>
                                        <p:tgtEl>
                                          <p:spTgt spid="122"/>
                                        </p:tgtEl>
                                        <p:attrNameLst>
                                          <p:attrName>ppt_x</p:attrName>
                                          <p:attrName>ppt_y</p:attrName>
                                        </p:attrNameLst>
                                      </p:cBhvr>
                                      <p:rCtr x="14505" y="-17685"/>
                                    </p:animMotion>
                                  </p:childTnLst>
                                </p:cTn>
                              </p:par>
                              <p:par>
                                <p:cTn id="11" presetID="10" presetClass="exit" presetSubtype="0" fill="hold" nodeType="withEffect">
                                  <p:stCondLst>
                                    <p:cond delay="0"/>
                                  </p:stCondLst>
                                  <p:childTnLst>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18"/>
                                        </p:tgtEl>
                                        <p:attrNameLst>
                                          <p:attrName>style.visibility</p:attrName>
                                        </p:attrNameLst>
                                      </p:cBhvr>
                                      <p:to>
                                        <p:strVal val="visible"/>
                                      </p:to>
                                    </p:set>
                                    <p:animEffect transition="in" filter="fade">
                                      <p:cBhvr>
                                        <p:cTn id="16" dur="500"/>
                                        <p:tgtEl>
                                          <p:spTgt spid="1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500"/>
                                        <p:tgtEl>
                                          <p:spTgt spid="1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129"/>
                                        </p:tgtEl>
                                        <p:attrNameLst>
                                          <p:attrName>style.visibility</p:attrName>
                                        </p:attrNameLst>
                                      </p:cBhvr>
                                      <p:to>
                                        <p:strVal val="visible"/>
                                      </p:to>
                                    </p:set>
                                    <p:animEffect transition="in" filter="fade">
                                      <p:cBhvr>
                                        <p:cTn id="29" dur="1000"/>
                                        <p:tgtEl>
                                          <p:spTgt spid="129"/>
                                        </p:tgtEl>
                                      </p:cBhvr>
                                    </p:animEffect>
                                    <p:anim calcmode="lin" valueType="num">
                                      <p:cBhvr>
                                        <p:cTn id="30" dur="1000" fill="hold"/>
                                        <p:tgtEl>
                                          <p:spTgt spid="129"/>
                                        </p:tgtEl>
                                        <p:attrNameLst>
                                          <p:attrName>ppt_x</p:attrName>
                                        </p:attrNameLst>
                                      </p:cBhvr>
                                      <p:tavLst>
                                        <p:tav tm="0">
                                          <p:val>
                                            <p:strVal val="#ppt_x"/>
                                          </p:val>
                                        </p:tav>
                                        <p:tav tm="100000">
                                          <p:val>
                                            <p:strVal val="#ppt_x"/>
                                          </p:val>
                                        </p:tav>
                                      </p:tavLst>
                                    </p:anim>
                                    <p:anim calcmode="lin" valueType="num">
                                      <p:cBhvr>
                                        <p:cTn id="31" dur="1000" fill="hold"/>
                                        <p:tgtEl>
                                          <p:spTgt spid="12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1000"/>
                                        <p:tgtEl>
                                          <p:spTgt spid="59"/>
                                        </p:tgtEl>
                                      </p:cBhvr>
                                    </p:animEffect>
                                    <p:anim calcmode="lin" valueType="num">
                                      <p:cBhvr>
                                        <p:cTn id="35" dur="1000" fill="hold"/>
                                        <p:tgtEl>
                                          <p:spTgt spid="59"/>
                                        </p:tgtEl>
                                        <p:attrNameLst>
                                          <p:attrName>ppt_x</p:attrName>
                                        </p:attrNameLst>
                                      </p:cBhvr>
                                      <p:tavLst>
                                        <p:tav tm="0">
                                          <p:val>
                                            <p:strVal val="#ppt_x"/>
                                          </p:val>
                                        </p:tav>
                                        <p:tav tm="100000">
                                          <p:val>
                                            <p:strVal val="#ppt_x"/>
                                          </p:val>
                                        </p:tav>
                                      </p:tavLst>
                                    </p:anim>
                                    <p:anim calcmode="lin" valueType="num">
                                      <p:cBhvr>
                                        <p:cTn id="3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7"/>
                                        </p:tgtEl>
                                        <p:attrNameLst>
                                          <p:attrName>style.visibility</p:attrName>
                                        </p:attrNameLst>
                                      </p:cBhvr>
                                      <p:to>
                                        <p:strVal val="visible"/>
                                      </p:to>
                                    </p:set>
                                    <p:animEffect transition="in" filter="fade">
                                      <p:cBhvr>
                                        <p:cTn id="41"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animBg="1"/>
      <p:bldP spid="119" grpId="0"/>
      <p:bldP spid="120" grpId="0"/>
      <p:bldP spid="122" grpId="0"/>
      <p:bldP spid="124" grpId="0" animBg="1"/>
      <p:bldP spid="127" grpId="0" animBg="1"/>
      <p:bldP spid="12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BEE04D67-CDCB-4F98-A5E1-75750B3BB0B5}"/>
              </a:ext>
            </a:extLst>
          </p:cNvPr>
          <p:cNvGrpSpPr/>
          <p:nvPr/>
        </p:nvGrpSpPr>
        <p:grpSpPr>
          <a:xfrm>
            <a:off x="6042892" y="2452885"/>
            <a:ext cx="6098745" cy="1200329"/>
            <a:chOff x="6042892" y="2452885"/>
            <a:chExt cx="6098745" cy="1200329"/>
          </a:xfrm>
        </p:grpSpPr>
        <p:grpSp>
          <p:nvGrpSpPr>
            <p:cNvPr id="61" name="Group 60">
              <a:extLst>
                <a:ext uri="{FF2B5EF4-FFF2-40B4-BE49-F238E27FC236}">
                  <a16:creationId xmlns:a16="http://schemas.microsoft.com/office/drawing/2014/main" xmlns="" id="{44F2F2AD-5101-419D-9558-275613075962}"/>
                </a:ext>
              </a:extLst>
            </p:cNvPr>
            <p:cNvGrpSpPr/>
            <p:nvPr/>
          </p:nvGrpSpPr>
          <p:grpSpPr>
            <a:xfrm>
              <a:off x="6042892" y="2452885"/>
              <a:ext cx="6098745" cy="1200329"/>
              <a:chOff x="6070996" y="2741307"/>
              <a:chExt cx="6098745" cy="1200329"/>
            </a:xfrm>
          </p:grpSpPr>
          <p:grpSp>
            <p:nvGrpSpPr>
              <p:cNvPr id="46" name="Group 45">
                <a:extLst>
                  <a:ext uri="{FF2B5EF4-FFF2-40B4-BE49-F238E27FC236}">
                    <a16:creationId xmlns:a16="http://schemas.microsoft.com/office/drawing/2014/main" xmlns="" id="{6288E4B1-82DA-42D1-B668-4E26464D2E9D}"/>
                  </a:ext>
                </a:extLst>
              </p:cNvPr>
              <p:cNvGrpSpPr/>
              <p:nvPr/>
            </p:nvGrpSpPr>
            <p:grpSpPr>
              <a:xfrm>
                <a:off x="6070996" y="2741307"/>
                <a:ext cx="1056438" cy="1200329"/>
                <a:chOff x="6261690" y="4076757"/>
                <a:chExt cx="1056438" cy="1200329"/>
              </a:xfrm>
            </p:grpSpPr>
            <p:sp>
              <p:nvSpPr>
                <p:cNvPr id="36" name="Freeform 111">
                  <a:extLst>
                    <a:ext uri="{FF2B5EF4-FFF2-40B4-BE49-F238E27FC236}">
                      <a16:creationId xmlns:a16="http://schemas.microsoft.com/office/drawing/2014/main" xmlns="" id="{6030CC41-A7EF-4A55-A272-5E6BFE8EC1F1}"/>
                    </a:ext>
                  </a:extLst>
                </p:cNvPr>
                <p:cNvSpPr>
                  <a:spLocks/>
                </p:cNvSpPr>
                <p:nvPr/>
              </p:nvSpPr>
              <p:spPr bwMode="auto">
                <a:xfrm>
                  <a:off x="6261690" y="4076757"/>
                  <a:ext cx="1056438" cy="1200329"/>
                </a:xfrm>
                <a:custGeom>
                  <a:avLst/>
                  <a:gdLst>
                    <a:gd name="T0" fmla="*/ 245 w 245"/>
                    <a:gd name="T1" fmla="*/ 200 h 278"/>
                    <a:gd name="T2" fmla="*/ 245 w 245"/>
                    <a:gd name="T3" fmla="*/ 78 h 278"/>
                    <a:gd name="T4" fmla="*/ 236 w 245"/>
                    <a:gd name="T5" fmla="*/ 63 h 278"/>
                    <a:gd name="T6" fmla="*/ 131 w 245"/>
                    <a:gd name="T7" fmla="*/ 3 h 278"/>
                    <a:gd name="T8" fmla="*/ 114 w 245"/>
                    <a:gd name="T9" fmla="*/ 3 h 278"/>
                    <a:gd name="T10" fmla="*/ 9 w 245"/>
                    <a:gd name="T11" fmla="*/ 63 h 278"/>
                    <a:gd name="T12" fmla="*/ 0 w 245"/>
                    <a:gd name="T13" fmla="*/ 78 h 278"/>
                    <a:gd name="T14" fmla="*/ 0 w 245"/>
                    <a:gd name="T15" fmla="*/ 200 h 278"/>
                    <a:gd name="T16" fmla="*/ 9 w 245"/>
                    <a:gd name="T17" fmla="*/ 215 h 278"/>
                    <a:gd name="T18" fmla="*/ 114 w 245"/>
                    <a:gd name="T19" fmla="*/ 275 h 278"/>
                    <a:gd name="T20" fmla="*/ 131 w 245"/>
                    <a:gd name="T21" fmla="*/ 275 h 278"/>
                    <a:gd name="T22" fmla="*/ 236 w 245"/>
                    <a:gd name="T23" fmla="*/ 215 h 278"/>
                    <a:gd name="T24" fmla="*/ 245 w 245"/>
                    <a:gd name="T25" fmla="*/ 20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78">
                      <a:moveTo>
                        <a:pt x="245" y="200"/>
                      </a:moveTo>
                      <a:cubicBezTo>
                        <a:pt x="245" y="78"/>
                        <a:pt x="245" y="78"/>
                        <a:pt x="245" y="78"/>
                      </a:cubicBezTo>
                      <a:cubicBezTo>
                        <a:pt x="245" y="72"/>
                        <a:pt x="241" y="66"/>
                        <a:pt x="236" y="63"/>
                      </a:cubicBezTo>
                      <a:cubicBezTo>
                        <a:pt x="131" y="3"/>
                        <a:pt x="131" y="3"/>
                        <a:pt x="131" y="3"/>
                      </a:cubicBezTo>
                      <a:cubicBezTo>
                        <a:pt x="126" y="0"/>
                        <a:pt x="119" y="0"/>
                        <a:pt x="114" y="3"/>
                      </a:cubicBezTo>
                      <a:cubicBezTo>
                        <a:pt x="9" y="63"/>
                        <a:pt x="9" y="63"/>
                        <a:pt x="9" y="63"/>
                      </a:cubicBezTo>
                      <a:cubicBezTo>
                        <a:pt x="3" y="66"/>
                        <a:pt x="0" y="72"/>
                        <a:pt x="0" y="78"/>
                      </a:cubicBezTo>
                      <a:cubicBezTo>
                        <a:pt x="0" y="200"/>
                        <a:pt x="0" y="200"/>
                        <a:pt x="0" y="200"/>
                      </a:cubicBezTo>
                      <a:cubicBezTo>
                        <a:pt x="0" y="206"/>
                        <a:pt x="3" y="212"/>
                        <a:pt x="9" y="215"/>
                      </a:cubicBezTo>
                      <a:cubicBezTo>
                        <a:pt x="114" y="275"/>
                        <a:pt x="114" y="275"/>
                        <a:pt x="114" y="275"/>
                      </a:cubicBezTo>
                      <a:cubicBezTo>
                        <a:pt x="119" y="278"/>
                        <a:pt x="126" y="278"/>
                        <a:pt x="131" y="275"/>
                      </a:cubicBezTo>
                      <a:cubicBezTo>
                        <a:pt x="236" y="215"/>
                        <a:pt x="236" y="215"/>
                        <a:pt x="236" y="215"/>
                      </a:cubicBezTo>
                      <a:cubicBezTo>
                        <a:pt x="241" y="212"/>
                        <a:pt x="245" y="206"/>
                        <a:pt x="245" y="200"/>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7" name="Freeform 113">
                  <a:extLst>
                    <a:ext uri="{FF2B5EF4-FFF2-40B4-BE49-F238E27FC236}">
                      <a16:creationId xmlns:a16="http://schemas.microsoft.com/office/drawing/2014/main" xmlns="" id="{10932E63-7498-4B8A-8A5C-411913B4261C}"/>
                    </a:ext>
                  </a:extLst>
                </p:cNvPr>
                <p:cNvSpPr>
                  <a:spLocks/>
                </p:cNvSpPr>
                <p:nvPr/>
              </p:nvSpPr>
              <p:spPr bwMode="auto">
                <a:xfrm>
                  <a:off x="6313254" y="4138435"/>
                  <a:ext cx="948848" cy="1071640"/>
                </a:xfrm>
                <a:custGeom>
                  <a:avLst/>
                  <a:gdLst>
                    <a:gd name="T0" fmla="*/ 178 w 178"/>
                    <a:gd name="T1" fmla="*/ 145 h 202"/>
                    <a:gd name="T2" fmla="*/ 178 w 178"/>
                    <a:gd name="T3" fmla="*/ 57 h 202"/>
                    <a:gd name="T4" fmla="*/ 172 w 178"/>
                    <a:gd name="T5" fmla="*/ 46 h 202"/>
                    <a:gd name="T6" fmla="*/ 96 w 178"/>
                    <a:gd name="T7" fmla="*/ 2 h 202"/>
                    <a:gd name="T8" fmla="*/ 83 w 178"/>
                    <a:gd name="T9" fmla="*/ 2 h 202"/>
                    <a:gd name="T10" fmla="*/ 7 w 178"/>
                    <a:gd name="T11" fmla="*/ 46 h 202"/>
                    <a:gd name="T12" fmla="*/ 0 w 178"/>
                    <a:gd name="T13" fmla="*/ 57 h 202"/>
                    <a:gd name="T14" fmla="*/ 0 w 178"/>
                    <a:gd name="T15" fmla="*/ 145 h 202"/>
                    <a:gd name="T16" fmla="*/ 7 w 178"/>
                    <a:gd name="T17" fmla="*/ 156 h 202"/>
                    <a:gd name="T18" fmla="*/ 83 w 178"/>
                    <a:gd name="T19" fmla="*/ 200 h 202"/>
                    <a:gd name="T20" fmla="*/ 96 w 178"/>
                    <a:gd name="T21" fmla="*/ 200 h 202"/>
                    <a:gd name="T22" fmla="*/ 172 w 178"/>
                    <a:gd name="T23" fmla="*/ 156 h 202"/>
                    <a:gd name="T24" fmla="*/ 178 w 178"/>
                    <a:gd name="T25" fmla="*/ 14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2">
                      <a:moveTo>
                        <a:pt x="178" y="145"/>
                      </a:moveTo>
                      <a:cubicBezTo>
                        <a:pt x="178" y="57"/>
                        <a:pt x="178" y="57"/>
                        <a:pt x="178" y="57"/>
                      </a:cubicBezTo>
                      <a:cubicBezTo>
                        <a:pt x="178" y="52"/>
                        <a:pt x="176" y="48"/>
                        <a:pt x="172" y="46"/>
                      </a:cubicBezTo>
                      <a:cubicBezTo>
                        <a:pt x="96" y="2"/>
                        <a:pt x="96" y="2"/>
                        <a:pt x="96" y="2"/>
                      </a:cubicBezTo>
                      <a:cubicBezTo>
                        <a:pt x="92" y="0"/>
                        <a:pt x="87" y="0"/>
                        <a:pt x="83" y="2"/>
                      </a:cubicBezTo>
                      <a:cubicBezTo>
                        <a:pt x="7" y="46"/>
                        <a:pt x="7" y="46"/>
                        <a:pt x="7" y="46"/>
                      </a:cubicBezTo>
                      <a:cubicBezTo>
                        <a:pt x="3" y="48"/>
                        <a:pt x="0" y="52"/>
                        <a:pt x="0" y="57"/>
                      </a:cubicBezTo>
                      <a:cubicBezTo>
                        <a:pt x="0" y="145"/>
                        <a:pt x="0" y="145"/>
                        <a:pt x="0" y="145"/>
                      </a:cubicBezTo>
                      <a:cubicBezTo>
                        <a:pt x="0" y="150"/>
                        <a:pt x="3" y="154"/>
                        <a:pt x="7" y="156"/>
                      </a:cubicBezTo>
                      <a:cubicBezTo>
                        <a:pt x="83" y="200"/>
                        <a:pt x="83" y="200"/>
                        <a:pt x="83" y="200"/>
                      </a:cubicBezTo>
                      <a:cubicBezTo>
                        <a:pt x="87" y="202"/>
                        <a:pt x="92" y="202"/>
                        <a:pt x="96" y="200"/>
                      </a:cubicBezTo>
                      <a:cubicBezTo>
                        <a:pt x="172" y="156"/>
                        <a:pt x="172" y="156"/>
                        <a:pt x="172" y="156"/>
                      </a:cubicBezTo>
                      <a:cubicBezTo>
                        <a:pt x="176" y="154"/>
                        <a:pt x="178" y="150"/>
                        <a:pt x="178" y="145"/>
                      </a:cubicBez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49" name="Content Placeholder 2">
                <a:extLst>
                  <a:ext uri="{FF2B5EF4-FFF2-40B4-BE49-F238E27FC236}">
                    <a16:creationId xmlns:a16="http://schemas.microsoft.com/office/drawing/2014/main" xmlns="" id="{6A0C472A-B7C2-4885-9D43-D2E8A8953A57}"/>
                  </a:ext>
                </a:extLst>
              </p:cNvPr>
              <p:cNvSpPr txBox="1">
                <a:spLocks/>
              </p:cNvSpPr>
              <p:nvPr/>
            </p:nvSpPr>
            <p:spPr>
              <a:xfrm>
                <a:off x="7265302" y="3045889"/>
                <a:ext cx="4904439" cy="672761"/>
              </a:xfrm>
              <a:prstGeom prst="rect">
                <a:avLst/>
              </a:prstGeom>
            </p:spPr>
            <p:txBody>
              <a:bodyPr vert="horz" lIns="0" tIns="0" rIns="0" bIns="0" rtlCol="0" anchor="t">
                <a:noAutofit/>
              </a:bodyPr>
              <a:lstStyle>
                <a:lvl1pPr marL="277200" indent="-277200" algn="l" defTabSz="457200" rtl="0" eaLnBrk="1" latinLnBrk="0" hangingPunct="1">
                  <a:lnSpc>
                    <a:spcPct val="110000"/>
                  </a:lnSpc>
                  <a:spcBef>
                    <a:spcPts val="900"/>
                  </a:spcBef>
                  <a:buClr>
                    <a:schemeClr val="accent1"/>
                  </a:buClr>
                  <a:buSzPct val="100000"/>
                  <a:buFont typeface="Arial" panose="020B0604020202020204" pitchFamily="34" charset="0"/>
                  <a:buChar char="•"/>
                  <a:defRPr lang="en-CA" sz="2600" b="0" kern="1200" dirty="0">
                    <a:solidFill>
                      <a:schemeClr val="tx1"/>
                    </a:solidFill>
                    <a:latin typeface="+mn-lt"/>
                    <a:ea typeface="Segoe UI Light" panose="020B0502040204020203" pitchFamily="34" charset="0"/>
                    <a:cs typeface="Segoe UI Light" panose="020B0502040204020203" pitchFamily="34" charset="0"/>
                    <a:sym typeface="MarkPro-Medium"/>
                  </a:defRPr>
                </a:lvl1pPr>
                <a:lvl2pPr marL="685800" indent="-228600" algn="l" defTabSz="914400" rtl="0" eaLnBrk="1" latinLnBrk="0" hangingPunct="1">
                  <a:lnSpc>
                    <a:spcPct val="110000"/>
                  </a:lnSpc>
                  <a:spcBef>
                    <a:spcPts val="600"/>
                  </a:spcBef>
                  <a:buClr>
                    <a:schemeClr val="accent1"/>
                  </a:buClr>
                  <a:buSzPct val="90000"/>
                  <a:buFont typeface="Arial" panose="020B0604020202020204" pitchFamily="34" charset="0"/>
                  <a:buChar char="•"/>
                  <a:defRPr sz="2200" kern="1200">
                    <a:solidFill>
                      <a:schemeClr val="tx1"/>
                    </a:solidFill>
                    <a:latin typeface="+mn-lt"/>
                    <a:ea typeface="Segoe UI Light" panose="020B0502040204020203" pitchFamily="34" charset="0"/>
                    <a:cs typeface="Segoe UI Light" panose="020B0502040204020203" pitchFamily="34" charset="0"/>
                  </a:defRPr>
                </a:lvl2pPr>
                <a:lvl3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2000" kern="1200">
                    <a:solidFill>
                      <a:schemeClr val="tx1"/>
                    </a:solidFill>
                    <a:latin typeface="+mn-lt"/>
                    <a:ea typeface="Segoe UI Light" panose="020B0502040204020203" pitchFamily="34" charset="0"/>
                    <a:cs typeface="Segoe UI Light" panose="020B0502040204020203" pitchFamily="34" charset="0"/>
                  </a:defRPr>
                </a:lvl3pPr>
                <a:lvl4pPr marL="1600200" indent="-228600" algn="l" defTabSz="914400" rtl="0" eaLnBrk="1" latinLnBrk="0" hangingPunct="1">
                  <a:lnSpc>
                    <a:spcPct val="110000"/>
                  </a:lnSpc>
                  <a:spcBef>
                    <a:spcPts val="600"/>
                  </a:spcBef>
                  <a:buClr>
                    <a:schemeClr val="accent1"/>
                  </a:buClr>
                  <a:buFont typeface="Arial" panose="020B0604020202020204" pitchFamily="34" charset="0"/>
                  <a:buChar char="•"/>
                  <a:defRPr sz="1800" kern="1200">
                    <a:solidFill>
                      <a:schemeClr val="tx1"/>
                    </a:solidFill>
                    <a:latin typeface="+mn-lt"/>
                    <a:ea typeface="Segoe UI Light" panose="020B0502040204020203" pitchFamily="34" charset="0"/>
                    <a:cs typeface="Segoe UI Light" panose="020B0502040204020203" pitchFamily="34" charset="0"/>
                  </a:defRPr>
                </a:lvl4pPr>
                <a:lvl5pPr marL="2057400" indent="-228600" algn="l" defTabSz="914400" rtl="0" eaLnBrk="1" latinLnBrk="0" hangingPunct="1">
                  <a:lnSpc>
                    <a:spcPct val="110000"/>
                  </a:lnSpc>
                  <a:spcBef>
                    <a:spcPts val="600"/>
                  </a:spcBef>
                  <a:buClr>
                    <a:schemeClr val="accent1"/>
                  </a:buClr>
                  <a:buFont typeface="Arial" panose="020B0604020202020204" pitchFamily="34" charset="0"/>
                  <a:buChar char="•"/>
                  <a:defRPr sz="1600" kern="1200">
                    <a:solidFill>
                      <a:schemeClr val="tx1"/>
                    </a:solidFill>
                    <a:latin typeface="+mn-lt"/>
                    <a:ea typeface="Segoe UI Light" panose="020B0502040204020203" pitchFamily="34" charset="0"/>
                    <a:cs typeface="Segoe UI Light"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CA" sz="1600">
                    <a:cs typeface="Segoe UI Light"/>
                  </a:rPr>
                  <a:t>This is a quick way to determine your AgriStability margin based on an accrued Income Statement.</a:t>
                </a:r>
                <a:endParaRPr lang="en-US" sz="1600">
                  <a:cs typeface="Segoe UI Light"/>
                </a:endParaRPr>
              </a:p>
            </p:txBody>
          </p:sp>
        </p:grpSp>
        <p:pic>
          <p:nvPicPr>
            <p:cNvPr id="39" name="Picture 21">
              <a:extLst>
                <a:ext uri="{FF2B5EF4-FFF2-40B4-BE49-F238E27FC236}">
                  <a16:creationId xmlns:a16="http://schemas.microsoft.com/office/drawing/2014/main" xmlns="" id="{9139B010-5740-499D-A4D8-1503C1F2410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6331815" y="2805347"/>
              <a:ext cx="530352" cy="530352"/>
            </a:xfrm>
            <a:prstGeom prst="rect">
              <a:avLst/>
            </a:prstGeom>
          </p:spPr>
        </p:pic>
      </p:grpSp>
      <p:grpSp>
        <p:nvGrpSpPr>
          <p:cNvPr id="16" name="Group 15">
            <a:extLst>
              <a:ext uri="{FF2B5EF4-FFF2-40B4-BE49-F238E27FC236}">
                <a16:creationId xmlns:a16="http://schemas.microsoft.com/office/drawing/2014/main" xmlns="" id="{A7D08007-D28A-4C3D-B9FC-118459F31288}"/>
              </a:ext>
            </a:extLst>
          </p:cNvPr>
          <p:cNvGrpSpPr/>
          <p:nvPr/>
        </p:nvGrpSpPr>
        <p:grpSpPr>
          <a:xfrm>
            <a:off x="6088387" y="4365548"/>
            <a:ext cx="5466965" cy="1222196"/>
            <a:chOff x="6088387" y="4365548"/>
            <a:chExt cx="5466965" cy="1222196"/>
          </a:xfrm>
        </p:grpSpPr>
        <p:grpSp>
          <p:nvGrpSpPr>
            <p:cNvPr id="63" name="Group 62">
              <a:extLst>
                <a:ext uri="{FF2B5EF4-FFF2-40B4-BE49-F238E27FC236}">
                  <a16:creationId xmlns:a16="http://schemas.microsoft.com/office/drawing/2014/main" xmlns="" id="{192A78E1-5B2B-46F6-BE20-AABE75A3DD91}"/>
                </a:ext>
              </a:extLst>
            </p:cNvPr>
            <p:cNvGrpSpPr/>
            <p:nvPr/>
          </p:nvGrpSpPr>
          <p:grpSpPr>
            <a:xfrm>
              <a:off x="6088387" y="4365548"/>
              <a:ext cx="5466965" cy="1222196"/>
              <a:chOff x="6116491" y="4653970"/>
              <a:chExt cx="5466965" cy="1222196"/>
            </a:xfrm>
          </p:grpSpPr>
          <p:grpSp>
            <p:nvGrpSpPr>
              <p:cNvPr id="8" name="Group 7">
                <a:extLst>
                  <a:ext uri="{FF2B5EF4-FFF2-40B4-BE49-F238E27FC236}">
                    <a16:creationId xmlns:a16="http://schemas.microsoft.com/office/drawing/2014/main" xmlns="" id="{EDFD47EE-F05D-4342-AAC0-ADCA927A463A}"/>
                  </a:ext>
                </a:extLst>
              </p:cNvPr>
              <p:cNvGrpSpPr/>
              <p:nvPr/>
            </p:nvGrpSpPr>
            <p:grpSpPr>
              <a:xfrm>
                <a:off x="6116491" y="4653970"/>
                <a:ext cx="1056438" cy="1200329"/>
                <a:chOff x="8985793" y="2496074"/>
                <a:chExt cx="1056438" cy="1200329"/>
              </a:xfrm>
            </p:grpSpPr>
            <p:sp>
              <p:nvSpPr>
                <p:cNvPr id="30" name="Freeform 111">
                  <a:extLst>
                    <a:ext uri="{FF2B5EF4-FFF2-40B4-BE49-F238E27FC236}">
                      <a16:creationId xmlns:a16="http://schemas.microsoft.com/office/drawing/2014/main" xmlns="" id="{096855F8-36F4-4312-8C0F-3F13378C70ED}"/>
                    </a:ext>
                  </a:extLst>
                </p:cNvPr>
                <p:cNvSpPr>
                  <a:spLocks/>
                </p:cNvSpPr>
                <p:nvPr/>
              </p:nvSpPr>
              <p:spPr bwMode="auto">
                <a:xfrm>
                  <a:off x="8985793" y="2496074"/>
                  <a:ext cx="1056438" cy="1200329"/>
                </a:xfrm>
                <a:custGeom>
                  <a:avLst/>
                  <a:gdLst>
                    <a:gd name="T0" fmla="*/ 245 w 245"/>
                    <a:gd name="T1" fmla="*/ 200 h 278"/>
                    <a:gd name="T2" fmla="*/ 245 w 245"/>
                    <a:gd name="T3" fmla="*/ 78 h 278"/>
                    <a:gd name="T4" fmla="*/ 236 w 245"/>
                    <a:gd name="T5" fmla="*/ 63 h 278"/>
                    <a:gd name="T6" fmla="*/ 131 w 245"/>
                    <a:gd name="T7" fmla="*/ 3 h 278"/>
                    <a:gd name="T8" fmla="*/ 114 w 245"/>
                    <a:gd name="T9" fmla="*/ 3 h 278"/>
                    <a:gd name="T10" fmla="*/ 9 w 245"/>
                    <a:gd name="T11" fmla="*/ 63 h 278"/>
                    <a:gd name="T12" fmla="*/ 0 w 245"/>
                    <a:gd name="T13" fmla="*/ 78 h 278"/>
                    <a:gd name="T14" fmla="*/ 0 w 245"/>
                    <a:gd name="T15" fmla="*/ 200 h 278"/>
                    <a:gd name="T16" fmla="*/ 9 w 245"/>
                    <a:gd name="T17" fmla="*/ 215 h 278"/>
                    <a:gd name="T18" fmla="*/ 114 w 245"/>
                    <a:gd name="T19" fmla="*/ 275 h 278"/>
                    <a:gd name="T20" fmla="*/ 131 w 245"/>
                    <a:gd name="T21" fmla="*/ 275 h 278"/>
                    <a:gd name="T22" fmla="*/ 236 w 245"/>
                    <a:gd name="T23" fmla="*/ 215 h 278"/>
                    <a:gd name="T24" fmla="*/ 245 w 245"/>
                    <a:gd name="T25" fmla="*/ 20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78">
                      <a:moveTo>
                        <a:pt x="245" y="200"/>
                      </a:moveTo>
                      <a:cubicBezTo>
                        <a:pt x="245" y="78"/>
                        <a:pt x="245" y="78"/>
                        <a:pt x="245" y="78"/>
                      </a:cubicBezTo>
                      <a:cubicBezTo>
                        <a:pt x="245" y="72"/>
                        <a:pt x="241" y="66"/>
                        <a:pt x="236" y="63"/>
                      </a:cubicBezTo>
                      <a:cubicBezTo>
                        <a:pt x="131" y="3"/>
                        <a:pt x="131" y="3"/>
                        <a:pt x="131" y="3"/>
                      </a:cubicBezTo>
                      <a:cubicBezTo>
                        <a:pt x="126" y="0"/>
                        <a:pt x="119" y="0"/>
                        <a:pt x="114" y="3"/>
                      </a:cubicBezTo>
                      <a:cubicBezTo>
                        <a:pt x="9" y="63"/>
                        <a:pt x="9" y="63"/>
                        <a:pt x="9" y="63"/>
                      </a:cubicBezTo>
                      <a:cubicBezTo>
                        <a:pt x="3" y="66"/>
                        <a:pt x="0" y="72"/>
                        <a:pt x="0" y="78"/>
                      </a:cubicBezTo>
                      <a:cubicBezTo>
                        <a:pt x="0" y="200"/>
                        <a:pt x="0" y="200"/>
                        <a:pt x="0" y="200"/>
                      </a:cubicBezTo>
                      <a:cubicBezTo>
                        <a:pt x="0" y="206"/>
                        <a:pt x="3" y="212"/>
                        <a:pt x="9" y="215"/>
                      </a:cubicBezTo>
                      <a:cubicBezTo>
                        <a:pt x="114" y="275"/>
                        <a:pt x="114" y="275"/>
                        <a:pt x="114" y="275"/>
                      </a:cubicBezTo>
                      <a:cubicBezTo>
                        <a:pt x="119" y="278"/>
                        <a:pt x="126" y="278"/>
                        <a:pt x="131" y="275"/>
                      </a:cubicBezTo>
                      <a:cubicBezTo>
                        <a:pt x="236" y="215"/>
                        <a:pt x="236" y="215"/>
                        <a:pt x="236" y="215"/>
                      </a:cubicBezTo>
                      <a:cubicBezTo>
                        <a:pt x="241" y="212"/>
                        <a:pt x="245" y="206"/>
                        <a:pt x="245" y="200"/>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1" name="Freeform 113">
                  <a:extLst>
                    <a:ext uri="{FF2B5EF4-FFF2-40B4-BE49-F238E27FC236}">
                      <a16:creationId xmlns:a16="http://schemas.microsoft.com/office/drawing/2014/main" xmlns="" id="{EE1C85A0-0BD3-477C-8C5D-89FD7A007558}"/>
                    </a:ext>
                  </a:extLst>
                </p:cNvPr>
                <p:cNvSpPr>
                  <a:spLocks/>
                </p:cNvSpPr>
                <p:nvPr/>
              </p:nvSpPr>
              <p:spPr bwMode="auto">
                <a:xfrm>
                  <a:off x="9037357" y="2557752"/>
                  <a:ext cx="948848" cy="1071640"/>
                </a:xfrm>
                <a:custGeom>
                  <a:avLst/>
                  <a:gdLst>
                    <a:gd name="T0" fmla="*/ 178 w 178"/>
                    <a:gd name="T1" fmla="*/ 145 h 202"/>
                    <a:gd name="T2" fmla="*/ 178 w 178"/>
                    <a:gd name="T3" fmla="*/ 57 h 202"/>
                    <a:gd name="T4" fmla="*/ 172 w 178"/>
                    <a:gd name="T5" fmla="*/ 46 h 202"/>
                    <a:gd name="T6" fmla="*/ 96 w 178"/>
                    <a:gd name="T7" fmla="*/ 2 h 202"/>
                    <a:gd name="T8" fmla="*/ 83 w 178"/>
                    <a:gd name="T9" fmla="*/ 2 h 202"/>
                    <a:gd name="T10" fmla="*/ 7 w 178"/>
                    <a:gd name="T11" fmla="*/ 46 h 202"/>
                    <a:gd name="T12" fmla="*/ 0 w 178"/>
                    <a:gd name="T13" fmla="*/ 57 h 202"/>
                    <a:gd name="T14" fmla="*/ 0 w 178"/>
                    <a:gd name="T15" fmla="*/ 145 h 202"/>
                    <a:gd name="T16" fmla="*/ 7 w 178"/>
                    <a:gd name="T17" fmla="*/ 156 h 202"/>
                    <a:gd name="T18" fmla="*/ 83 w 178"/>
                    <a:gd name="T19" fmla="*/ 200 h 202"/>
                    <a:gd name="T20" fmla="*/ 96 w 178"/>
                    <a:gd name="T21" fmla="*/ 200 h 202"/>
                    <a:gd name="T22" fmla="*/ 172 w 178"/>
                    <a:gd name="T23" fmla="*/ 156 h 202"/>
                    <a:gd name="T24" fmla="*/ 178 w 178"/>
                    <a:gd name="T25" fmla="*/ 14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2">
                      <a:moveTo>
                        <a:pt x="178" y="145"/>
                      </a:moveTo>
                      <a:cubicBezTo>
                        <a:pt x="178" y="57"/>
                        <a:pt x="178" y="57"/>
                        <a:pt x="178" y="57"/>
                      </a:cubicBezTo>
                      <a:cubicBezTo>
                        <a:pt x="178" y="52"/>
                        <a:pt x="176" y="48"/>
                        <a:pt x="172" y="46"/>
                      </a:cubicBezTo>
                      <a:cubicBezTo>
                        <a:pt x="96" y="2"/>
                        <a:pt x="96" y="2"/>
                        <a:pt x="96" y="2"/>
                      </a:cubicBezTo>
                      <a:cubicBezTo>
                        <a:pt x="92" y="0"/>
                        <a:pt x="87" y="0"/>
                        <a:pt x="83" y="2"/>
                      </a:cubicBezTo>
                      <a:cubicBezTo>
                        <a:pt x="7" y="46"/>
                        <a:pt x="7" y="46"/>
                        <a:pt x="7" y="46"/>
                      </a:cubicBezTo>
                      <a:cubicBezTo>
                        <a:pt x="3" y="48"/>
                        <a:pt x="0" y="52"/>
                        <a:pt x="0" y="57"/>
                      </a:cubicBezTo>
                      <a:cubicBezTo>
                        <a:pt x="0" y="145"/>
                        <a:pt x="0" y="145"/>
                        <a:pt x="0" y="145"/>
                      </a:cubicBezTo>
                      <a:cubicBezTo>
                        <a:pt x="0" y="150"/>
                        <a:pt x="3" y="154"/>
                        <a:pt x="7" y="156"/>
                      </a:cubicBezTo>
                      <a:cubicBezTo>
                        <a:pt x="83" y="200"/>
                        <a:pt x="83" y="200"/>
                        <a:pt x="83" y="200"/>
                      </a:cubicBezTo>
                      <a:cubicBezTo>
                        <a:pt x="87" y="202"/>
                        <a:pt x="92" y="202"/>
                        <a:pt x="96" y="200"/>
                      </a:cubicBezTo>
                      <a:cubicBezTo>
                        <a:pt x="172" y="156"/>
                        <a:pt x="172" y="156"/>
                        <a:pt x="172" y="156"/>
                      </a:cubicBezTo>
                      <a:cubicBezTo>
                        <a:pt x="176" y="154"/>
                        <a:pt x="178" y="150"/>
                        <a:pt x="178" y="145"/>
                      </a:cubicBez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51" name="Content Placeholder 2">
                <a:extLst>
                  <a:ext uri="{FF2B5EF4-FFF2-40B4-BE49-F238E27FC236}">
                    <a16:creationId xmlns:a16="http://schemas.microsoft.com/office/drawing/2014/main" xmlns="" id="{CEBCCA7A-08D6-4773-BA13-21D89943D69B}"/>
                  </a:ext>
                </a:extLst>
              </p:cNvPr>
              <p:cNvSpPr txBox="1">
                <a:spLocks/>
              </p:cNvSpPr>
              <p:nvPr/>
            </p:nvSpPr>
            <p:spPr>
              <a:xfrm>
                <a:off x="7265302" y="4996076"/>
                <a:ext cx="4318154" cy="880090"/>
              </a:xfrm>
              <a:prstGeom prst="rect">
                <a:avLst/>
              </a:prstGeom>
            </p:spPr>
            <p:txBody>
              <a:bodyPr vert="horz" lIns="0" tIns="0" rIns="0" bIns="0" rtlCol="0" anchor="t">
                <a:noAutofit/>
              </a:bodyPr>
              <a:lstStyle>
                <a:lvl1pPr marL="277200" indent="-277200" algn="l" defTabSz="457200" rtl="0" eaLnBrk="1" latinLnBrk="0" hangingPunct="1">
                  <a:lnSpc>
                    <a:spcPct val="110000"/>
                  </a:lnSpc>
                  <a:spcBef>
                    <a:spcPts val="900"/>
                  </a:spcBef>
                  <a:buClr>
                    <a:schemeClr val="accent1"/>
                  </a:buClr>
                  <a:buSzPct val="100000"/>
                  <a:buFont typeface="Arial" panose="020B0604020202020204" pitchFamily="34" charset="0"/>
                  <a:buChar char="•"/>
                  <a:defRPr lang="en-CA" sz="2600" b="0" kern="1200" dirty="0">
                    <a:solidFill>
                      <a:schemeClr val="tx1"/>
                    </a:solidFill>
                    <a:latin typeface="+mn-lt"/>
                    <a:ea typeface="Segoe UI Light" panose="020B0502040204020203" pitchFamily="34" charset="0"/>
                    <a:cs typeface="Segoe UI Light" panose="020B0502040204020203" pitchFamily="34" charset="0"/>
                    <a:sym typeface="MarkPro-Medium"/>
                  </a:defRPr>
                </a:lvl1pPr>
                <a:lvl2pPr marL="685800" indent="-228600" algn="l" defTabSz="914400" rtl="0" eaLnBrk="1" latinLnBrk="0" hangingPunct="1">
                  <a:lnSpc>
                    <a:spcPct val="110000"/>
                  </a:lnSpc>
                  <a:spcBef>
                    <a:spcPts val="600"/>
                  </a:spcBef>
                  <a:buClr>
                    <a:schemeClr val="accent1"/>
                  </a:buClr>
                  <a:buSzPct val="90000"/>
                  <a:buFont typeface="Arial" panose="020B0604020202020204" pitchFamily="34" charset="0"/>
                  <a:buChar char="•"/>
                  <a:defRPr sz="2200" kern="1200">
                    <a:solidFill>
                      <a:schemeClr val="tx1"/>
                    </a:solidFill>
                    <a:latin typeface="+mn-lt"/>
                    <a:ea typeface="Segoe UI Light" panose="020B0502040204020203" pitchFamily="34" charset="0"/>
                    <a:cs typeface="Segoe UI Light" panose="020B0502040204020203" pitchFamily="34" charset="0"/>
                  </a:defRPr>
                </a:lvl2pPr>
                <a:lvl3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2000" kern="1200">
                    <a:solidFill>
                      <a:schemeClr val="tx1"/>
                    </a:solidFill>
                    <a:latin typeface="+mn-lt"/>
                    <a:ea typeface="Segoe UI Light" panose="020B0502040204020203" pitchFamily="34" charset="0"/>
                    <a:cs typeface="Segoe UI Light" panose="020B0502040204020203" pitchFamily="34" charset="0"/>
                  </a:defRPr>
                </a:lvl3pPr>
                <a:lvl4pPr marL="1600200" indent="-228600" algn="l" defTabSz="914400" rtl="0" eaLnBrk="1" latinLnBrk="0" hangingPunct="1">
                  <a:lnSpc>
                    <a:spcPct val="110000"/>
                  </a:lnSpc>
                  <a:spcBef>
                    <a:spcPts val="600"/>
                  </a:spcBef>
                  <a:buClr>
                    <a:schemeClr val="accent1"/>
                  </a:buClr>
                  <a:buFont typeface="Arial" panose="020B0604020202020204" pitchFamily="34" charset="0"/>
                  <a:buChar char="•"/>
                  <a:defRPr sz="1800" kern="1200">
                    <a:solidFill>
                      <a:schemeClr val="tx1"/>
                    </a:solidFill>
                    <a:latin typeface="+mn-lt"/>
                    <a:ea typeface="Segoe UI Light" panose="020B0502040204020203" pitchFamily="34" charset="0"/>
                    <a:cs typeface="Segoe UI Light" panose="020B0502040204020203" pitchFamily="34" charset="0"/>
                  </a:defRPr>
                </a:lvl4pPr>
                <a:lvl5pPr marL="2057400" indent="-228600" algn="l" defTabSz="914400" rtl="0" eaLnBrk="1" latinLnBrk="0" hangingPunct="1">
                  <a:lnSpc>
                    <a:spcPct val="110000"/>
                  </a:lnSpc>
                  <a:spcBef>
                    <a:spcPts val="600"/>
                  </a:spcBef>
                  <a:buClr>
                    <a:schemeClr val="accent1"/>
                  </a:buClr>
                  <a:buFont typeface="Arial" panose="020B0604020202020204" pitchFamily="34" charset="0"/>
                  <a:buChar char="•"/>
                  <a:defRPr sz="1600" kern="1200">
                    <a:solidFill>
                      <a:schemeClr val="tx1"/>
                    </a:solidFill>
                    <a:latin typeface="+mn-lt"/>
                    <a:ea typeface="Segoe UI Light" panose="020B0502040204020203" pitchFamily="34" charset="0"/>
                    <a:cs typeface="Segoe UI Light"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CA" sz="1600" dirty="0">
                    <a:cs typeface="Segoe UI Light"/>
                  </a:rPr>
                  <a:t>Some items on the Income Statement are allowable for AgriStability, others are not.</a:t>
                </a:r>
                <a:endParaRPr lang="en-US" sz="1600" dirty="0">
                  <a:cs typeface="Segoe UI Light"/>
                </a:endParaRPr>
              </a:p>
            </p:txBody>
          </p:sp>
        </p:grpSp>
        <p:grpSp>
          <p:nvGrpSpPr>
            <p:cNvPr id="11" name="Group 10">
              <a:extLst>
                <a:ext uri="{FF2B5EF4-FFF2-40B4-BE49-F238E27FC236}">
                  <a16:creationId xmlns:a16="http://schemas.microsoft.com/office/drawing/2014/main" xmlns="" id="{7E874570-8321-4C0A-8E5E-985BB70F5952}"/>
                </a:ext>
              </a:extLst>
            </p:cNvPr>
            <p:cNvGrpSpPr/>
            <p:nvPr/>
          </p:nvGrpSpPr>
          <p:grpSpPr>
            <a:xfrm>
              <a:off x="6318519" y="4645482"/>
              <a:ext cx="610942" cy="609654"/>
              <a:chOff x="6318519" y="4645482"/>
              <a:chExt cx="610942" cy="609654"/>
            </a:xfrm>
          </p:grpSpPr>
          <p:pic>
            <p:nvPicPr>
              <p:cNvPr id="7" name="Graphic 6" descr="Checkmark with solid fill">
                <a:extLst>
                  <a:ext uri="{FF2B5EF4-FFF2-40B4-BE49-F238E27FC236}">
                    <a16:creationId xmlns:a16="http://schemas.microsoft.com/office/drawing/2014/main" xmlns="" id="{4F9803EB-86EA-4E5B-8706-CD019DEC53F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318519" y="4645482"/>
                <a:ext cx="396454" cy="396454"/>
              </a:xfrm>
              <a:prstGeom prst="rect">
                <a:avLst/>
              </a:prstGeom>
            </p:spPr>
          </p:pic>
          <p:pic>
            <p:nvPicPr>
              <p:cNvPr id="10" name="Graphic 9" descr="Close with solid fill">
                <a:extLst>
                  <a:ext uri="{FF2B5EF4-FFF2-40B4-BE49-F238E27FC236}">
                    <a16:creationId xmlns:a16="http://schemas.microsoft.com/office/drawing/2014/main" xmlns="" id="{6EDC01CF-102F-4934-8D6B-1014626EA73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533007" y="4858682"/>
                <a:ext cx="396454" cy="396454"/>
              </a:xfrm>
              <a:prstGeom prst="rect">
                <a:avLst/>
              </a:prstGeom>
            </p:spPr>
          </p:pic>
        </p:grpSp>
      </p:grpSp>
      <p:pic>
        <p:nvPicPr>
          <p:cNvPr id="55" name="Picture 54">
            <a:extLst>
              <a:ext uri="{FF2B5EF4-FFF2-40B4-BE49-F238E27FC236}">
                <a16:creationId xmlns:a16="http://schemas.microsoft.com/office/drawing/2014/main" xmlns="" id="{7BE43964-ABD8-49C4-87BA-8B40BBC4E590}"/>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39789" y="164594"/>
            <a:ext cx="6035804" cy="622958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20399999" lon="0" rev="300000"/>
            </a:camera>
            <a:lightRig rig="twoPt" dir="t">
              <a:rot lat="0" lon="0" rev="7200000"/>
            </a:lightRig>
          </a:scene3d>
          <a:sp3d prstMaterial="matte">
            <a:bevelT w="22860" h="12700"/>
            <a:contourClr>
              <a:srgbClr val="FFFFFF"/>
            </a:contourClr>
          </a:sp3d>
        </p:spPr>
      </p:pic>
      <p:sp>
        <p:nvSpPr>
          <p:cNvPr id="14" name="TextBox 13">
            <a:extLst>
              <a:ext uri="{FF2B5EF4-FFF2-40B4-BE49-F238E27FC236}">
                <a16:creationId xmlns:a16="http://schemas.microsoft.com/office/drawing/2014/main" xmlns="" id="{12E1E60D-CC54-4C44-858C-B640F306B669}"/>
              </a:ext>
            </a:extLst>
          </p:cNvPr>
          <p:cNvSpPr txBox="1"/>
          <p:nvPr/>
        </p:nvSpPr>
        <p:spPr>
          <a:xfrm>
            <a:off x="5792388" y="463825"/>
            <a:ext cx="6362700" cy="923330"/>
          </a:xfrm>
          <a:prstGeom prst="rect">
            <a:avLst/>
          </a:prstGeom>
          <a:noFill/>
          <a:ln w="28575">
            <a:noFill/>
          </a:ln>
          <a:effectLst/>
        </p:spPr>
        <p:txBody>
          <a:bodyPr wrap="square" rtlCol="0">
            <a:spAutoFit/>
          </a:bodyPr>
          <a:lstStyle/>
          <a:p>
            <a:r>
              <a:rPr lang="en-CA" u="sng">
                <a:solidFill>
                  <a:schemeClr val="accent5"/>
                </a:solidFill>
                <a:latin typeface="+mj-lt"/>
              </a:rPr>
              <a:t>Question: </a:t>
            </a:r>
          </a:p>
          <a:p>
            <a:r>
              <a:rPr lang="en-CA">
                <a:solidFill>
                  <a:schemeClr val="accent5"/>
                </a:solidFill>
                <a:latin typeface="+mj-lt"/>
              </a:rPr>
              <a:t>Within the context of this farm, what types of things would make the</a:t>
            </a:r>
            <a:r>
              <a:rPr lang="en-CA">
                <a:solidFill>
                  <a:schemeClr val="accent4"/>
                </a:solidFill>
                <a:latin typeface="+mj-lt"/>
              </a:rPr>
              <a:t> $474,872 </a:t>
            </a:r>
            <a:r>
              <a:rPr lang="en-CA">
                <a:solidFill>
                  <a:schemeClr val="accent5"/>
                </a:solidFill>
                <a:latin typeface="+mj-lt"/>
              </a:rPr>
              <a:t>go down and/or the </a:t>
            </a:r>
            <a:r>
              <a:rPr lang="en-CA">
                <a:solidFill>
                  <a:schemeClr val="accent4"/>
                </a:solidFill>
                <a:latin typeface="+mj-lt"/>
              </a:rPr>
              <a:t>$248,771 </a:t>
            </a:r>
            <a:r>
              <a:rPr lang="en-CA">
                <a:solidFill>
                  <a:schemeClr val="accent5"/>
                </a:solidFill>
                <a:latin typeface="+mj-lt"/>
              </a:rPr>
              <a:t>go up?</a:t>
            </a:r>
          </a:p>
        </p:txBody>
      </p:sp>
      <p:sp>
        <p:nvSpPr>
          <p:cNvPr id="29" name="TextBox 28">
            <a:extLst>
              <a:ext uri="{FF2B5EF4-FFF2-40B4-BE49-F238E27FC236}">
                <a16:creationId xmlns:a16="http://schemas.microsoft.com/office/drawing/2014/main" xmlns="" id="{82F78A70-AC8E-4E1A-A846-6D97247AEEC8}"/>
              </a:ext>
            </a:extLst>
          </p:cNvPr>
          <p:cNvSpPr txBox="1"/>
          <p:nvPr/>
        </p:nvSpPr>
        <p:spPr>
          <a:xfrm>
            <a:off x="6764694" y="5417174"/>
            <a:ext cx="5294493" cy="923330"/>
          </a:xfrm>
          <a:prstGeom prst="rect">
            <a:avLst/>
          </a:prstGeom>
          <a:noFill/>
        </p:spPr>
        <p:txBody>
          <a:bodyPr wrap="square" lIns="91440" tIns="45720" rIns="91440" bIns="45720" anchor="t">
            <a:spAutoFit/>
          </a:bodyPr>
          <a:lstStyle/>
          <a:p>
            <a:pPr algn="ctr"/>
            <a:r>
              <a:rPr lang="en-CA">
                <a:solidFill>
                  <a:schemeClr val="accent2">
                    <a:lumMod val="75000"/>
                    <a:lumOff val="25000"/>
                  </a:schemeClr>
                </a:solidFill>
                <a:latin typeface="+mj-lt"/>
              </a:rPr>
              <a:t>The AgriStability margin doesn't fall out of this Income Statement without some significant dialogue between you and your accountant.</a:t>
            </a:r>
          </a:p>
        </p:txBody>
      </p:sp>
      <p:grpSp>
        <p:nvGrpSpPr>
          <p:cNvPr id="12" name="Group 11">
            <a:extLst>
              <a:ext uri="{FF2B5EF4-FFF2-40B4-BE49-F238E27FC236}">
                <a16:creationId xmlns:a16="http://schemas.microsoft.com/office/drawing/2014/main" xmlns="" id="{C0CF95E0-94A8-4FF4-A836-A90FD8264E47}"/>
              </a:ext>
            </a:extLst>
          </p:cNvPr>
          <p:cNvGrpSpPr/>
          <p:nvPr/>
        </p:nvGrpSpPr>
        <p:grpSpPr>
          <a:xfrm>
            <a:off x="6575573" y="1429468"/>
            <a:ext cx="5435951" cy="1200329"/>
            <a:chOff x="6575573" y="1429468"/>
            <a:chExt cx="5435951" cy="1200329"/>
          </a:xfrm>
        </p:grpSpPr>
        <p:grpSp>
          <p:nvGrpSpPr>
            <p:cNvPr id="60" name="Group 59">
              <a:extLst>
                <a:ext uri="{FF2B5EF4-FFF2-40B4-BE49-F238E27FC236}">
                  <a16:creationId xmlns:a16="http://schemas.microsoft.com/office/drawing/2014/main" xmlns="" id="{F5168EA1-B829-4002-A9C4-88A935617A7D}"/>
                </a:ext>
              </a:extLst>
            </p:cNvPr>
            <p:cNvGrpSpPr/>
            <p:nvPr/>
          </p:nvGrpSpPr>
          <p:grpSpPr>
            <a:xfrm>
              <a:off x="6575573" y="1429468"/>
              <a:ext cx="5435951" cy="1200329"/>
              <a:chOff x="6603677" y="1717890"/>
              <a:chExt cx="5435951" cy="1200329"/>
            </a:xfrm>
          </p:grpSpPr>
          <p:grpSp>
            <p:nvGrpSpPr>
              <p:cNvPr id="4" name="Group 3">
                <a:extLst>
                  <a:ext uri="{FF2B5EF4-FFF2-40B4-BE49-F238E27FC236}">
                    <a16:creationId xmlns:a16="http://schemas.microsoft.com/office/drawing/2014/main" xmlns="" id="{135D587C-75D5-4126-9CB0-00FFF3C65E8C}"/>
                  </a:ext>
                </a:extLst>
              </p:cNvPr>
              <p:cNvGrpSpPr/>
              <p:nvPr/>
            </p:nvGrpSpPr>
            <p:grpSpPr>
              <a:xfrm>
                <a:off x="6603677" y="1717890"/>
                <a:ext cx="1056438" cy="1200329"/>
                <a:chOff x="7151889" y="2496074"/>
                <a:chExt cx="1056438" cy="1200329"/>
              </a:xfrm>
            </p:grpSpPr>
            <p:sp>
              <p:nvSpPr>
                <p:cNvPr id="32" name="Freeform 111">
                  <a:extLst>
                    <a:ext uri="{FF2B5EF4-FFF2-40B4-BE49-F238E27FC236}">
                      <a16:creationId xmlns:a16="http://schemas.microsoft.com/office/drawing/2014/main" xmlns="" id="{9C86AE4A-C50C-46D8-A2FD-7D456B5836FF}"/>
                    </a:ext>
                  </a:extLst>
                </p:cNvPr>
                <p:cNvSpPr>
                  <a:spLocks/>
                </p:cNvSpPr>
                <p:nvPr/>
              </p:nvSpPr>
              <p:spPr bwMode="auto">
                <a:xfrm>
                  <a:off x="7151889" y="2496074"/>
                  <a:ext cx="1056438" cy="1200329"/>
                </a:xfrm>
                <a:custGeom>
                  <a:avLst/>
                  <a:gdLst>
                    <a:gd name="T0" fmla="*/ 245 w 245"/>
                    <a:gd name="T1" fmla="*/ 200 h 278"/>
                    <a:gd name="T2" fmla="*/ 245 w 245"/>
                    <a:gd name="T3" fmla="*/ 78 h 278"/>
                    <a:gd name="T4" fmla="*/ 236 w 245"/>
                    <a:gd name="T5" fmla="*/ 63 h 278"/>
                    <a:gd name="T6" fmla="*/ 131 w 245"/>
                    <a:gd name="T7" fmla="*/ 3 h 278"/>
                    <a:gd name="T8" fmla="*/ 114 w 245"/>
                    <a:gd name="T9" fmla="*/ 3 h 278"/>
                    <a:gd name="T10" fmla="*/ 9 w 245"/>
                    <a:gd name="T11" fmla="*/ 63 h 278"/>
                    <a:gd name="T12" fmla="*/ 0 w 245"/>
                    <a:gd name="T13" fmla="*/ 78 h 278"/>
                    <a:gd name="T14" fmla="*/ 0 w 245"/>
                    <a:gd name="T15" fmla="*/ 200 h 278"/>
                    <a:gd name="T16" fmla="*/ 9 w 245"/>
                    <a:gd name="T17" fmla="*/ 215 h 278"/>
                    <a:gd name="T18" fmla="*/ 114 w 245"/>
                    <a:gd name="T19" fmla="*/ 275 h 278"/>
                    <a:gd name="T20" fmla="*/ 131 w 245"/>
                    <a:gd name="T21" fmla="*/ 275 h 278"/>
                    <a:gd name="T22" fmla="*/ 236 w 245"/>
                    <a:gd name="T23" fmla="*/ 215 h 278"/>
                    <a:gd name="T24" fmla="*/ 245 w 245"/>
                    <a:gd name="T25" fmla="*/ 20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78">
                      <a:moveTo>
                        <a:pt x="245" y="200"/>
                      </a:moveTo>
                      <a:cubicBezTo>
                        <a:pt x="245" y="78"/>
                        <a:pt x="245" y="78"/>
                        <a:pt x="245" y="78"/>
                      </a:cubicBezTo>
                      <a:cubicBezTo>
                        <a:pt x="245" y="72"/>
                        <a:pt x="241" y="66"/>
                        <a:pt x="236" y="63"/>
                      </a:cubicBezTo>
                      <a:cubicBezTo>
                        <a:pt x="131" y="3"/>
                        <a:pt x="131" y="3"/>
                        <a:pt x="131" y="3"/>
                      </a:cubicBezTo>
                      <a:cubicBezTo>
                        <a:pt x="126" y="0"/>
                        <a:pt x="119" y="0"/>
                        <a:pt x="114" y="3"/>
                      </a:cubicBezTo>
                      <a:cubicBezTo>
                        <a:pt x="9" y="63"/>
                        <a:pt x="9" y="63"/>
                        <a:pt x="9" y="63"/>
                      </a:cubicBezTo>
                      <a:cubicBezTo>
                        <a:pt x="3" y="66"/>
                        <a:pt x="0" y="72"/>
                        <a:pt x="0" y="78"/>
                      </a:cubicBezTo>
                      <a:cubicBezTo>
                        <a:pt x="0" y="200"/>
                        <a:pt x="0" y="200"/>
                        <a:pt x="0" y="200"/>
                      </a:cubicBezTo>
                      <a:cubicBezTo>
                        <a:pt x="0" y="206"/>
                        <a:pt x="3" y="212"/>
                        <a:pt x="9" y="215"/>
                      </a:cubicBezTo>
                      <a:cubicBezTo>
                        <a:pt x="114" y="275"/>
                        <a:pt x="114" y="275"/>
                        <a:pt x="114" y="275"/>
                      </a:cubicBezTo>
                      <a:cubicBezTo>
                        <a:pt x="119" y="278"/>
                        <a:pt x="126" y="278"/>
                        <a:pt x="131" y="275"/>
                      </a:cubicBezTo>
                      <a:cubicBezTo>
                        <a:pt x="236" y="215"/>
                        <a:pt x="236" y="215"/>
                        <a:pt x="236" y="215"/>
                      </a:cubicBezTo>
                      <a:cubicBezTo>
                        <a:pt x="241" y="212"/>
                        <a:pt x="245" y="206"/>
                        <a:pt x="245" y="200"/>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solidFill>
                      <a:schemeClr val="accent4"/>
                    </a:solidFill>
                  </a:endParaRPr>
                </a:p>
              </p:txBody>
            </p:sp>
            <p:sp>
              <p:nvSpPr>
                <p:cNvPr id="33" name="Freeform 113">
                  <a:extLst>
                    <a:ext uri="{FF2B5EF4-FFF2-40B4-BE49-F238E27FC236}">
                      <a16:creationId xmlns:a16="http://schemas.microsoft.com/office/drawing/2014/main" xmlns="" id="{73E435A0-1648-42C3-9EE2-72D0220B4CFF}"/>
                    </a:ext>
                  </a:extLst>
                </p:cNvPr>
                <p:cNvSpPr>
                  <a:spLocks/>
                </p:cNvSpPr>
                <p:nvPr/>
              </p:nvSpPr>
              <p:spPr bwMode="auto">
                <a:xfrm>
                  <a:off x="7203453" y="2557752"/>
                  <a:ext cx="948848" cy="1071640"/>
                </a:xfrm>
                <a:custGeom>
                  <a:avLst/>
                  <a:gdLst>
                    <a:gd name="T0" fmla="*/ 178 w 178"/>
                    <a:gd name="T1" fmla="*/ 145 h 202"/>
                    <a:gd name="T2" fmla="*/ 178 w 178"/>
                    <a:gd name="T3" fmla="*/ 57 h 202"/>
                    <a:gd name="T4" fmla="*/ 172 w 178"/>
                    <a:gd name="T5" fmla="*/ 46 h 202"/>
                    <a:gd name="T6" fmla="*/ 96 w 178"/>
                    <a:gd name="T7" fmla="*/ 2 h 202"/>
                    <a:gd name="T8" fmla="*/ 83 w 178"/>
                    <a:gd name="T9" fmla="*/ 2 h 202"/>
                    <a:gd name="T10" fmla="*/ 7 w 178"/>
                    <a:gd name="T11" fmla="*/ 46 h 202"/>
                    <a:gd name="T12" fmla="*/ 0 w 178"/>
                    <a:gd name="T13" fmla="*/ 57 h 202"/>
                    <a:gd name="T14" fmla="*/ 0 w 178"/>
                    <a:gd name="T15" fmla="*/ 145 h 202"/>
                    <a:gd name="T16" fmla="*/ 7 w 178"/>
                    <a:gd name="T17" fmla="*/ 156 h 202"/>
                    <a:gd name="T18" fmla="*/ 83 w 178"/>
                    <a:gd name="T19" fmla="*/ 200 h 202"/>
                    <a:gd name="T20" fmla="*/ 96 w 178"/>
                    <a:gd name="T21" fmla="*/ 200 h 202"/>
                    <a:gd name="T22" fmla="*/ 172 w 178"/>
                    <a:gd name="T23" fmla="*/ 156 h 202"/>
                    <a:gd name="T24" fmla="*/ 178 w 178"/>
                    <a:gd name="T25" fmla="*/ 14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2">
                      <a:moveTo>
                        <a:pt x="178" y="145"/>
                      </a:moveTo>
                      <a:cubicBezTo>
                        <a:pt x="178" y="57"/>
                        <a:pt x="178" y="57"/>
                        <a:pt x="178" y="57"/>
                      </a:cubicBezTo>
                      <a:cubicBezTo>
                        <a:pt x="178" y="52"/>
                        <a:pt x="176" y="48"/>
                        <a:pt x="172" y="46"/>
                      </a:cubicBezTo>
                      <a:cubicBezTo>
                        <a:pt x="96" y="2"/>
                        <a:pt x="96" y="2"/>
                        <a:pt x="96" y="2"/>
                      </a:cubicBezTo>
                      <a:cubicBezTo>
                        <a:pt x="92" y="0"/>
                        <a:pt x="87" y="0"/>
                        <a:pt x="83" y="2"/>
                      </a:cubicBezTo>
                      <a:cubicBezTo>
                        <a:pt x="7" y="46"/>
                        <a:pt x="7" y="46"/>
                        <a:pt x="7" y="46"/>
                      </a:cubicBezTo>
                      <a:cubicBezTo>
                        <a:pt x="3" y="48"/>
                        <a:pt x="0" y="52"/>
                        <a:pt x="0" y="57"/>
                      </a:cubicBezTo>
                      <a:cubicBezTo>
                        <a:pt x="0" y="145"/>
                        <a:pt x="0" y="145"/>
                        <a:pt x="0" y="145"/>
                      </a:cubicBezTo>
                      <a:cubicBezTo>
                        <a:pt x="0" y="150"/>
                        <a:pt x="3" y="154"/>
                        <a:pt x="7" y="156"/>
                      </a:cubicBezTo>
                      <a:cubicBezTo>
                        <a:pt x="83" y="200"/>
                        <a:pt x="83" y="200"/>
                        <a:pt x="83" y="200"/>
                      </a:cubicBezTo>
                      <a:cubicBezTo>
                        <a:pt x="87" y="202"/>
                        <a:pt x="92" y="202"/>
                        <a:pt x="96" y="200"/>
                      </a:cubicBezTo>
                      <a:cubicBezTo>
                        <a:pt x="172" y="156"/>
                        <a:pt x="172" y="156"/>
                        <a:pt x="172" y="156"/>
                      </a:cubicBezTo>
                      <a:cubicBezTo>
                        <a:pt x="176" y="154"/>
                        <a:pt x="178" y="150"/>
                        <a:pt x="178" y="145"/>
                      </a:cubicBez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48" name="Content Placeholder 2">
                <a:extLst>
                  <a:ext uri="{FF2B5EF4-FFF2-40B4-BE49-F238E27FC236}">
                    <a16:creationId xmlns:a16="http://schemas.microsoft.com/office/drawing/2014/main" xmlns="" id="{BF1365D2-5BB1-447D-BE56-683FF92AB5EC}"/>
                  </a:ext>
                </a:extLst>
              </p:cNvPr>
              <p:cNvSpPr txBox="1">
                <a:spLocks/>
              </p:cNvSpPr>
              <p:nvPr/>
            </p:nvSpPr>
            <p:spPr>
              <a:xfrm>
                <a:off x="7721475" y="1902548"/>
                <a:ext cx="4318153" cy="916370"/>
              </a:xfrm>
              <a:prstGeom prst="rect">
                <a:avLst/>
              </a:prstGeom>
            </p:spPr>
            <p:txBody>
              <a:bodyPr vert="horz" lIns="0" tIns="0" rIns="0" bIns="0" rtlCol="0" anchor="t">
                <a:noAutofit/>
              </a:bodyPr>
              <a:lstStyle>
                <a:lvl1pPr marL="277200" indent="-277200" algn="l" defTabSz="457200" rtl="0" eaLnBrk="1" latinLnBrk="0" hangingPunct="1">
                  <a:lnSpc>
                    <a:spcPct val="110000"/>
                  </a:lnSpc>
                  <a:spcBef>
                    <a:spcPts val="900"/>
                  </a:spcBef>
                  <a:buClr>
                    <a:schemeClr val="accent1"/>
                  </a:buClr>
                  <a:buSzPct val="100000"/>
                  <a:buFont typeface="Arial" panose="020B0604020202020204" pitchFamily="34" charset="0"/>
                  <a:buChar char="•"/>
                  <a:defRPr lang="en-CA" sz="2600" b="0" kern="1200" dirty="0">
                    <a:solidFill>
                      <a:schemeClr val="tx1"/>
                    </a:solidFill>
                    <a:latin typeface="+mn-lt"/>
                    <a:ea typeface="Segoe UI Light" panose="020B0502040204020203" pitchFamily="34" charset="0"/>
                    <a:cs typeface="Segoe UI Light" panose="020B0502040204020203" pitchFamily="34" charset="0"/>
                    <a:sym typeface="MarkPro-Medium"/>
                  </a:defRPr>
                </a:lvl1pPr>
                <a:lvl2pPr marL="685800" indent="-228600" algn="l" defTabSz="914400" rtl="0" eaLnBrk="1" latinLnBrk="0" hangingPunct="1">
                  <a:lnSpc>
                    <a:spcPct val="110000"/>
                  </a:lnSpc>
                  <a:spcBef>
                    <a:spcPts val="600"/>
                  </a:spcBef>
                  <a:buClr>
                    <a:schemeClr val="accent1"/>
                  </a:buClr>
                  <a:buSzPct val="90000"/>
                  <a:buFont typeface="Arial" panose="020B0604020202020204" pitchFamily="34" charset="0"/>
                  <a:buChar char="•"/>
                  <a:defRPr sz="2200" kern="1200">
                    <a:solidFill>
                      <a:schemeClr val="tx1"/>
                    </a:solidFill>
                    <a:latin typeface="+mn-lt"/>
                    <a:ea typeface="Segoe UI Light" panose="020B0502040204020203" pitchFamily="34" charset="0"/>
                    <a:cs typeface="Segoe UI Light" panose="020B0502040204020203" pitchFamily="34" charset="0"/>
                  </a:defRPr>
                </a:lvl2pPr>
                <a:lvl3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2000" kern="1200">
                    <a:solidFill>
                      <a:schemeClr val="tx1"/>
                    </a:solidFill>
                    <a:latin typeface="+mn-lt"/>
                    <a:ea typeface="Segoe UI Light" panose="020B0502040204020203" pitchFamily="34" charset="0"/>
                    <a:cs typeface="Segoe UI Light" panose="020B0502040204020203" pitchFamily="34" charset="0"/>
                  </a:defRPr>
                </a:lvl3pPr>
                <a:lvl4pPr marL="1600200" indent="-228600" algn="l" defTabSz="914400" rtl="0" eaLnBrk="1" latinLnBrk="0" hangingPunct="1">
                  <a:lnSpc>
                    <a:spcPct val="110000"/>
                  </a:lnSpc>
                  <a:spcBef>
                    <a:spcPts val="600"/>
                  </a:spcBef>
                  <a:buClr>
                    <a:schemeClr val="accent1"/>
                  </a:buClr>
                  <a:buFont typeface="Arial" panose="020B0604020202020204" pitchFamily="34" charset="0"/>
                  <a:buChar char="•"/>
                  <a:defRPr sz="1800" kern="1200">
                    <a:solidFill>
                      <a:schemeClr val="tx1"/>
                    </a:solidFill>
                    <a:latin typeface="+mn-lt"/>
                    <a:ea typeface="Segoe UI Light" panose="020B0502040204020203" pitchFamily="34" charset="0"/>
                    <a:cs typeface="Segoe UI Light" panose="020B0502040204020203" pitchFamily="34" charset="0"/>
                  </a:defRPr>
                </a:lvl4pPr>
                <a:lvl5pPr marL="2057400" indent="-228600" algn="l" defTabSz="914400" rtl="0" eaLnBrk="1" latinLnBrk="0" hangingPunct="1">
                  <a:lnSpc>
                    <a:spcPct val="110000"/>
                  </a:lnSpc>
                  <a:spcBef>
                    <a:spcPts val="600"/>
                  </a:spcBef>
                  <a:buClr>
                    <a:schemeClr val="accent1"/>
                  </a:buClr>
                  <a:buFont typeface="Arial" panose="020B0604020202020204" pitchFamily="34" charset="0"/>
                  <a:buChar char="•"/>
                  <a:defRPr sz="1600" kern="1200">
                    <a:solidFill>
                      <a:schemeClr val="tx1"/>
                    </a:solidFill>
                    <a:latin typeface="+mn-lt"/>
                    <a:ea typeface="Segoe UI Light" panose="020B0502040204020203" pitchFamily="34" charset="0"/>
                    <a:cs typeface="Segoe UI Light"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US" sz="1600">
                    <a:cs typeface="Segoe UI Light"/>
                  </a:rPr>
                  <a:t>F</a:t>
                </a:r>
                <a:r>
                  <a:rPr lang="en-CA" sz="1600">
                    <a:cs typeface="Segoe UI Light"/>
                  </a:rPr>
                  <a:t>actors that make production and/or price (revenue) drop or specific expenses increase.</a:t>
                </a:r>
              </a:p>
              <a:p>
                <a:pPr marL="0" indent="0">
                  <a:spcBef>
                    <a:spcPts val="600"/>
                  </a:spcBef>
                  <a:buNone/>
                </a:pPr>
                <a:endParaRPr lang="en-US" sz="1600"/>
              </a:p>
            </p:txBody>
          </p:sp>
        </p:grpSp>
        <p:pic>
          <p:nvPicPr>
            <p:cNvPr id="5" name="Graphic 4" descr="Transfer with solid fill">
              <a:extLst>
                <a:ext uri="{FF2B5EF4-FFF2-40B4-BE49-F238E27FC236}">
                  <a16:creationId xmlns:a16="http://schemas.microsoft.com/office/drawing/2014/main" xmlns="" id="{14DAAF1E-CE13-451C-901A-D0CC5641C69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rot="16200000">
              <a:off x="6877481" y="1686707"/>
              <a:ext cx="464399" cy="689972"/>
            </a:xfrm>
            <a:prstGeom prst="rect">
              <a:avLst/>
            </a:prstGeom>
          </p:spPr>
        </p:pic>
      </p:grpSp>
      <p:grpSp>
        <p:nvGrpSpPr>
          <p:cNvPr id="15" name="Group 14">
            <a:extLst>
              <a:ext uri="{FF2B5EF4-FFF2-40B4-BE49-F238E27FC236}">
                <a16:creationId xmlns:a16="http://schemas.microsoft.com/office/drawing/2014/main" xmlns="" id="{10CF1710-68E3-49EB-BFDC-E5EE4A330CD8}"/>
              </a:ext>
            </a:extLst>
          </p:cNvPr>
          <p:cNvGrpSpPr/>
          <p:nvPr/>
        </p:nvGrpSpPr>
        <p:grpSpPr>
          <a:xfrm>
            <a:off x="6636933" y="3414624"/>
            <a:ext cx="5422255" cy="1200329"/>
            <a:chOff x="6636933" y="3414624"/>
            <a:chExt cx="5422255" cy="1200329"/>
          </a:xfrm>
        </p:grpSpPr>
        <p:grpSp>
          <p:nvGrpSpPr>
            <p:cNvPr id="62" name="Group 61">
              <a:extLst>
                <a:ext uri="{FF2B5EF4-FFF2-40B4-BE49-F238E27FC236}">
                  <a16:creationId xmlns:a16="http://schemas.microsoft.com/office/drawing/2014/main" xmlns="" id="{82B8DC0A-5A68-4081-AD03-82B4FF83ABCF}"/>
                </a:ext>
              </a:extLst>
            </p:cNvPr>
            <p:cNvGrpSpPr/>
            <p:nvPr/>
          </p:nvGrpSpPr>
          <p:grpSpPr>
            <a:xfrm>
              <a:off x="6636933" y="3414624"/>
              <a:ext cx="5422255" cy="1200329"/>
              <a:chOff x="6665037" y="3703046"/>
              <a:chExt cx="5422255" cy="1200329"/>
            </a:xfrm>
          </p:grpSpPr>
          <p:grpSp>
            <p:nvGrpSpPr>
              <p:cNvPr id="47" name="Group 46">
                <a:extLst>
                  <a:ext uri="{FF2B5EF4-FFF2-40B4-BE49-F238E27FC236}">
                    <a16:creationId xmlns:a16="http://schemas.microsoft.com/office/drawing/2014/main" xmlns="" id="{697282E1-FB86-48B9-97D5-5314F916A391}"/>
                  </a:ext>
                </a:extLst>
              </p:cNvPr>
              <p:cNvGrpSpPr/>
              <p:nvPr/>
            </p:nvGrpSpPr>
            <p:grpSpPr>
              <a:xfrm>
                <a:off x="6665037" y="3703046"/>
                <a:ext cx="1056438" cy="1200329"/>
                <a:chOff x="9875990" y="4076757"/>
                <a:chExt cx="1056438" cy="1200329"/>
              </a:xfrm>
            </p:grpSpPr>
            <p:sp>
              <p:nvSpPr>
                <p:cNvPr id="34" name="Freeform 111">
                  <a:extLst>
                    <a:ext uri="{FF2B5EF4-FFF2-40B4-BE49-F238E27FC236}">
                      <a16:creationId xmlns:a16="http://schemas.microsoft.com/office/drawing/2014/main" xmlns="" id="{1C8A3392-8B7D-406A-944F-D7E2F1460C1A}"/>
                    </a:ext>
                  </a:extLst>
                </p:cNvPr>
                <p:cNvSpPr>
                  <a:spLocks/>
                </p:cNvSpPr>
                <p:nvPr/>
              </p:nvSpPr>
              <p:spPr bwMode="auto">
                <a:xfrm>
                  <a:off x="9875990" y="4076757"/>
                  <a:ext cx="1056438" cy="1200329"/>
                </a:xfrm>
                <a:custGeom>
                  <a:avLst/>
                  <a:gdLst>
                    <a:gd name="T0" fmla="*/ 245 w 245"/>
                    <a:gd name="T1" fmla="*/ 200 h 278"/>
                    <a:gd name="T2" fmla="*/ 245 w 245"/>
                    <a:gd name="T3" fmla="*/ 78 h 278"/>
                    <a:gd name="T4" fmla="*/ 236 w 245"/>
                    <a:gd name="T5" fmla="*/ 63 h 278"/>
                    <a:gd name="T6" fmla="*/ 131 w 245"/>
                    <a:gd name="T7" fmla="*/ 3 h 278"/>
                    <a:gd name="T8" fmla="*/ 114 w 245"/>
                    <a:gd name="T9" fmla="*/ 3 h 278"/>
                    <a:gd name="T10" fmla="*/ 9 w 245"/>
                    <a:gd name="T11" fmla="*/ 63 h 278"/>
                    <a:gd name="T12" fmla="*/ 0 w 245"/>
                    <a:gd name="T13" fmla="*/ 78 h 278"/>
                    <a:gd name="T14" fmla="*/ 0 w 245"/>
                    <a:gd name="T15" fmla="*/ 200 h 278"/>
                    <a:gd name="T16" fmla="*/ 9 w 245"/>
                    <a:gd name="T17" fmla="*/ 215 h 278"/>
                    <a:gd name="T18" fmla="*/ 114 w 245"/>
                    <a:gd name="T19" fmla="*/ 275 h 278"/>
                    <a:gd name="T20" fmla="*/ 131 w 245"/>
                    <a:gd name="T21" fmla="*/ 275 h 278"/>
                    <a:gd name="T22" fmla="*/ 236 w 245"/>
                    <a:gd name="T23" fmla="*/ 215 h 278"/>
                    <a:gd name="T24" fmla="*/ 245 w 245"/>
                    <a:gd name="T25" fmla="*/ 20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78">
                      <a:moveTo>
                        <a:pt x="245" y="200"/>
                      </a:moveTo>
                      <a:cubicBezTo>
                        <a:pt x="245" y="78"/>
                        <a:pt x="245" y="78"/>
                        <a:pt x="245" y="78"/>
                      </a:cubicBezTo>
                      <a:cubicBezTo>
                        <a:pt x="245" y="72"/>
                        <a:pt x="241" y="66"/>
                        <a:pt x="236" y="63"/>
                      </a:cubicBezTo>
                      <a:cubicBezTo>
                        <a:pt x="131" y="3"/>
                        <a:pt x="131" y="3"/>
                        <a:pt x="131" y="3"/>
                      </a:cubicBezTo>
                      <a:cubicBezTo>
                        <a:pt x="126" y="0"/>
                        <a:pt x="119" y="0"/>
                        <a:pt x="114" y="3"/>
                      </a:cubicBezTo>
                      <a:cubicBezTo>
                        <a:pt x="9" y="63"/>
                        <a:pt x="9" y="63"/>
                        <a:pt x="9" y="63"/>
                      </a:cubicBezTo>
                      <a:cubicBezTo>
                        <a:pt x="3" y="66"/>
                        <a:pt x="0" y="72"/>
                        <a:pt x="0" y="78"/>
                      </a:cubicBezTo>
                      <a:cubicBezTo>
                        <a:pt x="0" y="200"/>
                        <a:pt x="0" y="200"/>
                        <a:pt x="0" y="200"/>
                      </a:cubicBezTo>
                      <a:cubicBezTo>
                        <a:pt x="0" y="206"/>
                        <a:pt x="3" y="212"/>
                        <a:pt x="9" y="215"/>
                      </a:cubicBezTo>
                      <a:cubicBezTo>
                        <a:pt x="114" y="275"/>
                        <a:pt x="114" y="275"/>
                        <a:pt x="114" y="275"/>
                      </a:cubicBezTo>
                      <a:cubicBezTo>
                        <a:pt x="119" y="278"/>
                        <a:pt x="126" y="278"/>
                        <a:pt x="131" y="275"/>
                      </a:cubicBezTo>
                      <a:cubicBezTo>
                        <a:pt x="236" y="215"/>
                        <a:pt x="236" y="215"/>
                        <a:pt x="236" y="215"/>
                      </a:cubicBezTo>
                      <a:cubicBezTo>
                        <a:pt x="241" y="212"/>
                        <a:pt x="245" y="206"/>
                        <a:pt x="245" y="200"/>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5" name="Freeform 113">
                  <a:extLst>
                    <a:ext uri="{FF2B5EF4-FFF2-40B4-BE49-F238E27FC236}">
                      <a16:creationId xmlns:a16="http://schemas.microsoft.com/office/drawing/2014/main" xmlns="" id="{18114204-66C7-4B5D-9CBE-CBCD433CBEF5}"/>
                    </a:ext>
                  </a:extLst>
                </p:cNvPr>
                <p:cNvSpPr>
                  <a:spLocks/>
                </p:cNvSpPr>
                <p:nvPr/>
              </p:nvSpPr>
              <p:spPr bwMode="auto">
                <a:xfrm>
                  <a:off x="9927554" y="4138435"/>
                  <a:ext cx="948848" cy="1071640"/>
                </a:xfrm>
                <a:custGeom>
                  <a:avLst/>
                  <a:gdLst>
                    <a:gd name="T0" fmla="*/ 178 w 178"/>
                    <a:gd name="T1" fmla="*/ 145 h 202"/>
                    <a:gd name="T2" fmla="*/ 178 w 178"/>
                    <a:gd name="T3" fmla="*/ 57 h 202"/>
                    <a:gd name="T4" fmla="*/ 172 w 178"/>
                    <a:gd name="T5" fmla="*/ 46 h 202"/>
                    <a:gd name="T6" fmla="*/ 96 w 178"/>
                    <a:gd name="T7" fmla="*/ 2 h 202"/>
                    <a:gd name="T8" fmla="*/ 83 w 178"/>
                    <a:gd name="T9" fmla="*/ 2 h 202"/>
                    <a:gd name="T10" fmla="*/ 7 w 178"/>
                    <a:gd name="T11" fmla="*/ 46 h 202"/>
                    <a:gd name="T12" fmla="*/ 0 w 178"/>
                    <a:gd name="T13" fmla="*/ 57 h 202"/>
                    <a:gd name="T14" fmla="*/ 0 w 178"/>
                    <a:gd name="T15" fmla="*/ 145 h 202"/>
                    <a:gd name="T16" fmla="*/ 7 w 178"/>
                    <a:gd name="T17" fmla="*/ 156 h 202"/>
                    <a:gd name="T18" fmla="*/ 83 w 178"/>
                    <a:gd name="T19" fmla="*/ 200 h 202"/>
                    <a:gd name="T20" fmla="*/ 96 w 178"/>
                    <a:gd name="T21" fmla="*/ 200 h 202"/>
                    <a:gd name="T22" fmla="*/ 172 w 178"/>
                    <a:gd name="T23" fmla="*/ 156 h 202"/>
                    <a:gd name="T24" fmla="*/ 178 w 178"/>
                    <a:gd name="T25" fmla="*/ 14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2">
                      <a:moveTo>
                        <a:pt x="178" y="145"/>
                      </a:moveTo>
                      <a:cubicBezTo>
                        <a:pt x="178" y="57"/>
                        <a:pt x="178" y="57"/>
                        <a:pt x="178" y="57"/>
                      </a:cubicBezTo>
                      <a:cubicBezTo>
                        <a:pt x="178" y="52"/>
                        <a:pt x="176" y="48"/>
                        <a:pt x="172" y="46"/>
                      </a:cubicBezTo>
                      <a:cubicBezTo>
                        <a:pt x="96" y="2"/>
                        <a:pt x="96" y="2"/>
                        <a:pt x="96" y="2"/>
                      </a:cubicBezTo>
                      <a:cubicBezTo>
                        <a:pt x="92" y="0"/>
                        <a:pt x="87" y="0"/>
                        <a:pt x="83" y="2"/>
                      </a:cubicBezTo>
                      <a:cubicBezTo>
                        <a:pt x="7" y="46"/>
                        <a:pt x="7" y="46"/>
                        <a:pt x="7" y="46"/>
                      </a:cubicBezTo>
                      <a:cubicBezTo>
                        <a:pt x="3" y="48"/>
                        <a:pt x="0" y="52"/>
                        <a:pt x="0" y="57"/>
                      </a:cubicBezTo>
                      <a:cubicBezTo>
                        <a:pt x="0" y="145"/>
                        <a:pt x="0" y="145"/>
                        <a:pt x="0" y="145"/>
                      </a:cubicBezTo>
                      <a:cubicBezTo>
                        <a:pt x="0" y="150"/>
                        <a:pt x="3" y="154"/>
                        <a:pt x="7" y="156"/>
                      </a:cubicBezTo>
                      <a:cubicBezTo>
                        <a:pt x="83" y="200"/>
                        <a:pt x="83" y="200"/>
                        <a:pt x="83" y="200"/>
                      </a:cubicBezTo>
                      <a:cubicBezTo>
                        <a:pt x="87" y="202"/>
                        <a:pt x="92" y="202"/>
                        <a:pt x="96" y="200"/>
                      </a:cubicBezTo>
                      <a:cubicBezTo>
                        <a:pt x="172" y="156"/>
                        <a:pt x="172" y="156"/>
                        <a:pt x="172" y="156"/>
                      </a:cubicBezTo>
                      <a:cubicBezTo>
                        <a:pt x="176" y="154"/>
                        <a:pt x="178" y="150"/>
                        <a:pt x="178" y="145"/>
                      </a:cubicBez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50" name="Content Placeholder 2">
                <a:extLst>
                  <a:ext uri="{FF2B5EF4-FFF2-40B4-BE49-F238E27FC236}">
                    <a16:creationId xmlns:a16="http://schemas.microsoft.com/office/drawing/2014/main" xmlns="" id="{827B8725-8A76-4869-95BE-94B3A009A56A}"/>
                  </a:ext>
                </a:extLst>
              </p:cNvPr>
              <p:cNvSpPr txBox="1">
                <a:spLocks/>
              </p:cNvSpPr>
              <p:nvPr/>
            </p:nvSpPr>
            <p:spPr>
              <a:xfrm>
                <a:off x="7804702" y="3883576"/>
                <a:ext cx="4282590" cy="832072"/>
              </a:xfrm>
              <a:prstGeom prst="rect">
                <a:avLst/>
              </a:prstGeom>
            </p:spPr>
            <p:txBody>
              <a:bodyPr vert="horz" lIns="0" tIns="0" rIns="0" bIns="0" rtlCol="0">
                <a:noAutofit/>
              </a:bodyPr>
              <a:lstStyle>
                <a:lvl1pPr marL="277200" indent="-277200" algn="l" defTabSz="457200" rtl="0" eaLnBrk="1" latinLnBrk="0" hangingPunct="1">
                  <a:lnSpc>
                    <a:spcPct val="110000"/>
                  </a:lnSpc>
                  <a:spcBef>
                    <a:spcPts val="900"/>
                  </a:spcBef>
                  <a:buClr>
                    <a:schemeClr val="accent1"/>
                  </a:buClr>
                  <a:buSzPct val="100000"/>
                  <a:buFont typeface="Arial" panose="020B0604020202020204" pitchFamily="34" charset="0"/>
                  <a:buChar char="•"/>
                  <a:defRPr lang="en-CA" sz="2600" b="0" kern="1200" dirty="0">
                    <a:solidFill>
                      <a:schemeClr val="tx1"/>
                    </a:solidFill>
                    <a:latin typeface="+mn-lt"/>
                    <a:ea typeface="Segoe UI Light" panose="020B0502040204020203" pitchFamily="34" charset="0"/>
                    <a:cs typeface="Segoe UI Light" panose="020B0502040204020203" pitchFamily="34" charset="0"/>
                    <a:sym typeface="MarkPro-Medium"/>
                  </a:defRPr>
                </a:lvl1pPr>
                <a:lvl2pPr marL="685800" indent="-228600" algn="l" defTabSz="914400" rtl="0" eaLnBrk="1" latinLnBrk="0" hangingPunct="1">
                  <a:lnSpc>
                    <a:spcPct val="110000"/>
                  </a:lnSpc>
                  <a:spcBef>
                    <a:spcPts val="600"/>
                  </a:spcBef>
                  <a:buClr>
                    <a:schemeClr val="accent1"/>
                  </a:buClr>
                  <a:buSzPct val="90000"/>
                  <a:buFont typeface="Arial" panose="020B0604020202020204" pitchFamily="34" charset="0"/>
                  <a:buChar char="•"/>
                  <a:defRPr sz="2200" kern="1200">
                    <a:solidFill>
                      <a:schemeClr val="tx1"/>
                    </a:solidFill>
                    <a:latin typeface="+mn-lt"/>
                    <a:ea typeface="Segoe UI Light" panose="020B0502040204020203" pitchFamily="34" charset="0"/>
                    <a:cs typeface="Segoe UI Light" panose="020B0502040204020203" pitchFamily="34" charset="0"/>
                  </a:defRPr>
                </a:lvl2pPr>
                <a:lvl3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2000" kern="1200">
                    <a:solidFill>
                      <a:schemeClr val="tx1"/>
                    </a:solidFill>
                    <a:latin typeface="+mn-lt"/>
                    <a:ea typeface="Segoe UI Light" panose="020B0502040204020203" pitchFamily="34" charset="0"/>
                    <a:cs typeface="Segoe UI Light" panose="020B0502040204020203" pitchFamily="34" charset="0"/>
                  </a:defRPr>
                </a:lvl3pPr>
                <a:lvl4pPr marL="1600200" indent="-228600" algn="l" defTabSz="914400" rtl="0" eaLnBrk="1" latinLnBrk="0" hangingPunct="1">
                  <a:lnSpc>
                    <a:spcPct val="110000"/>
                  </a:lnSpc>
                  <a:spcBef>
                    <a:spcPts val="600"/>
                  </a:spcBef>
                  <a:buClr>
                    <a:schemeClr val="accent1"/>
                  </a:buClr>
                  <a:buFont typeface="Arial" panose="020B0604020202020204" pitchFamily="34" charset="0"/>
                  <a:buChar char="•"/>
                  <a:defRPr sz="1800" kern="1200">
                    <a:solidFill>
                      <a:schemeClr val="tx1"/>
                    </a:solidFill>
                    <a:latin typeface="+mn-lt"/>
                    <a:ea typeface="Segoe UI Light" panose="020B0502040204020203" pitchFamily="34" charset="0"/>
                    <a:cs typeface="Segoe UI Light" panose="020B0502040204020203" pitchFamily="34" charset="0"/>
                  </a:defRPr>
                </a:lvl4pPr>
                <a:lvl5pPr marL="2057400" indent="-228600" algn="l" defTabSz="914400" rtl="0" eaLnBrk="1" latinLnBrk="0" hangingPunct="1">
                  <a:lnSpc>
                    <a:spcPct val="110000"/>
                  </a:lnSpc>
                  <a:spcBef>
                    <a:spcPts val="600"/>
                  </a:spcBef>
                  <a:buClr>
                    <a:schemeClr val="accent1"/>
                  </a:buClr>
                  <a:buFont typeface="Arial" panose="020B0604020202020204" pitchFamily="34" charset="0"/>
                  <a:buChar char="•"/>
                  <a:defRPr sz="1600" kern="1200">
                    <a:solidFill>
                      <a:schemeClr val="tx1"/>
                    </a:solidFill>
                    <a:latin typeface="+mn-lt"/>
                    <a:ea typeface="Segoe UI Light" panose="020B0502040204020203" pitchFamily="34" charset="0"/>
                    <a:cs typeface="Segoe UI Light"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CA" sz="1600"/>
                  <a:t>There might be some inventory pricing differential between this and the actual AgriStability margin, especially for breeding herd.</a:t>
                </a:r>
                <a:endParaRPr lang="en-US" sz="1600"/>
              </a:p>
            </p:txBody>
          </p:sp>
        </p:grpSp>
        <p:pic>
          <p:nvPicPr>
            <p:cNvPr id="38" name="Picture 21">
              <a:extLst>
                <a:ext uri="{FF2B5EF4-FFF2-40B4-BE49-F238E27FC236}">
                  <a16:creationId xmlns:a16="http://schemas.microsoft.com/office/drawing/2014/main" xmlns="" id="{F78012B5-A145-4568-AA9E-BCF0D32A3969}"/>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p:blipFill>
          <p:spPr>
            <a:xfrm>
              <a:off x="6865741" y="3709514"/>
              <a:ext cx="594360" cy="594360"/>
            </a:xfrm>
            <a:prstGeom prst="rect">
              <a:avLst/>
            </a:prstGeom>
          </p:spPr>
        </p:pic>
      </p:grpSp>
      <p:sp>
        <p:nvSpPr>
          <p:cNvPr id="40" name="Title 1">
            <a:extLst>
              <a:ext uri="{FF2B5EF4-FFF2-40B4-BE49-F238E27FC236}">
                <a16:creationId xmlns:a16="http://schemas.microsoft.com/office/drawing/2014/main" xmlns="" id="{2899C811-C3A2-460C-BA8D-5CA7FD26057C}"/>
              </a:ext>
            </a:extLst>
          </p:cNvPr>
          <p:cNvSpPr>
            <a:spLocks noGrp="1"/>
          </p:cNvSpPr>
          <p:nvPr>
            <p:ph type="title"/>
          </p:nvPr>
        </p:nvSpPr>
        <p:spPr>
          <a:xfrm>
            <a:off x="113122" y="0"/>
            <a:ext cx="4232636" cy="553998"/>
          </a:xfrm>
        </p:spPr>
        <p:txBody>
          <a:bodyPr/>
          <a:lstStyle/>
          <a:p>
            <a:pPr algn="r"/>
            <a:r>
              <a:rPr lang="en-CA"/>
              <a:t>Income Statement</a:t>
            </a:r>
          </a:p>
        </p:txBody>
      </p:sp>
    </p:spTree>
    <p:extLst>
      <p:ext uri="{BB962C8B-B14F-4D97-AF65-F5344CB8AC3E}">
        <p14:creationId xmlns:p14="http://schemas.microsoft.com/office/powerpoint/2010/main" val="163602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28154" y="1611176"/>
            <a:ext cx="6735691" cy="4714908"/>
          </a:xfrm>
          <a:prstGeom prst="rect">
            <a:avLst/>
          </a:prstGeom>
          <a:noFill/>
          <a:ln w="9525">
            <a:solidFill>
              <a:schemeClr val="accent1"/>
            </a:solidFill>
            <a:miter lim="800000"/>
            <a:headEnd/>
            <a:tailEnd/>
          </a:ln>
        </p:spPr>
      </p:pic>
      <p:sp>
        <p:nvSpPr>
          <p:cNvPr id="4" name="Title 3">
            <a:extLst>
              <a:ext uri="{FF2B5EF4-FFF2-40B4-BE49-F238E27FC236}">
                <a16:creationId xmlns:a16="http://schemas.microsoft.com/office/drawing/2014/main" xmlns="" id="{893D7E88-0738-4DF4-A6F5-889DC24F43FC}"/>
              </a:ext>
            </a:extLst>
          </p:cNvPr>
          <p:cNvSpPr>
            <a:spLocks noGrp="1"/>
          </p:cNvSpPr>
          <p:nvPr>
            <p:ph type="title"/>
          </p:nvPr>
        </p:nvSpPr>
        <p:spPr/>
        <p:txBody>
          <a:bodyPr>
            <a:normAutofit/>
          </a:bodyPr>
          <a:lstStyle/>
          <a:p>
            <a:r>
              <a:rPr lang="en-US"/>
              <a:t>AgriStability – How It Works</a:t>
            </a:r>
            <a:endParaRPr lang="en-CA"/>
          </a:p>
        </p:txBody>
      </p:sp>
      <p:sp>
        <p:nvSpPr>
          <p:cNvPr id="5" name="Text Placeholder 4">
            <a:extLst>
              <a:ext uri="{FF2B5EF4-FFF2-40B4-BE49-F238E27FC236}">
                <a16:creationId xmlns:a16="http://schemas.microsoft.com/office/drawing/2014/main" xmlns="" id="{721794C4-8F28-4459-8F43-7FD0FF021227}"/>
              </a:ext>
            </a:extLst>
          </p:cNvPr>
          <p:cNvSpPr>
            <a:spLocks noGrp="1"/>
          </p:cNvSpPr>
          <p:nvPr>
            <p:ph type="body" idx="1"/>
          </p:nvPr>
        </p:nvSpPr>
        <p:spPr/>
        <p:txBody>
          <a:bodyPr/>
          <a:lstStyle/>
          <a:p>
            <a:r>
              <a:rPr lang="en-CA">
                <a:cs typeface="Segoe UI Semibold"/>
              </a:rPr>
              <a:t>Margins are accrual adjusted.</a:t>
            </a:r>
          </a:p>
        </p:txBody>
      </p:sp>
      <p:cxnSp>
        <p:nvCxnSpPr>
          <p:cNvPr id="9" name="Straight Connector 8">
            <a:extLst>
              <a:ext uri="{FF2B5EF4-FFF2-40B4-BE49-F238E27FC236}">
                <a16:creationId xmlns:a16="http://schemas.microsoft.com/office/drawing/2014/main" xmlns="" id="{712ACE44-F478-4969-A6D5-F7A29D33A907}"/>
              </a:ext>
            </a:extLst>
          </p:cNvPr>
          <p:cNvCxnSpPr/>
          <p:nvPr/>
        </p:nvCxnSpPr>
        <p:spPr>
          <a:xfrm>
            <a:off x="2728154" y="3552696"/>
            <a:ext cx="2880320"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xmlns="" id="{343E7813-BEFE-4D4A-8293-6880BDEDAB4B}"/>
              </a:ext>
            </a:extLst>
          </p:cNvPr>
          <p:cNvSpPr txBox="1"/>
          <p:nvPr/>
        </p:nvSpPr>
        <p:spPr>
          <a:xfrm>
            <a:off x="57791" y="1865118"/>
            <a:ext cx="1900218"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CA"/>
              <a:t>Animal Sales</a:t>
            </a:r>
          </a:p>
          <a:p>
            <a:r>
              <a:rPr lang="en-CA"/>
              <a:t>Animal Growth</a:t>
            </a:r>
          </a:p>
          <a:p>
            <a:r>
              <a:rPr lang="en-CA"/>
              <a:t>Meat Sales</a:t>
            </a:r>
          </a:p>
          <a:p>
            <a:r>
              <a:rPr lang="en-CA"/>
              <a:t>Meat Production</a:t>
            </a:r>
          </a:p>
        </p:txBody>
      </p:sp>
      <p:cxnSp>
        <p:nvCxnSpPr>
          <p:cNvPr id="7" name="Straight Arrow Connector 6">
            <a:extLst>
              <a:ext uri="{FF2B5EF4-FFF2-40B4-BE49-F238E27FC236}">
                <a16:creationId xmlns:a16="http://schemas.microsoft.com/office/drawing/2014/main" xmlns="" id="{96E40B9C-C9ED-4558-B4EA-30059CF7470F}"/>
              </a:ext>
            </a:extLst>
          </p:cNvPr>
          <p:cNvCxnSpPr>
            <a:cxnSpLocks/>
          </p:cNvCxnSpPr>
          <p:nvPr/>
        </p:nvCxnSpPr>
        <p:spPr>
          <a:xfrm flipV="1">
            <a:off x="1987924" y="1999869"/>
            <a:ext cx="740229" cy="2322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A4EF9705-D675-4DA9-B2E9-798454CADDB4}"/>
              </a:ext>
            </a:extLst>
          </p:cNvPr>
          <p:cNvSpPr txBox="1"/>
          <p:nvPr/>
        </p:nvSpPr>
        <p:spPr>
          <a:xfrm>
            <a:off x="10087429" y="1879665"/>
            <a:ext cx="1799771" cy="92333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CA"/>
              <a:t>Feed  </a:t>
            </a:r>
          </a:p>
          <a:p>
            <a:r>
              <a:rPr lang="en-CA"/>
              <a:t>Breeding Stock</a:t>
            </a:r>
          </a:p>
          <a:p>
            <a:r>
              <a:rPr lang="en-CA"/>
              <a:t>Feeders</a:t>
            </a:r>
          </a:p>
        </p:txBody>
      </p:sp>
      <p:cxnSp>
        <p:nvCxnSpPr>
          <p:cNvPr id="11" name="Straight Arrow Connector 10">
            <a:extLst>
              <a:ext uri="{FF2B5EF4-FFF2-40B4-BE49-F238E27FC236}">
                <a16:creationId xmlns:a16="http://schemas.microsoft.com/office/drawing/2014/main" xmlns="" id="{19457EA9-7BC7-4C3C-ABDA-C2A984CD90BC}"/>
              </a:ext>
            </a:extLst>
          </p:cNvPr>
          <p:cNvCxnSpPr>
            <a:cxnSpLocks/>
          </p:cNvCxnSpPr>
          <p:nvPr/>
        </p:nvCxnSpPr>
        <p:spPr>
          <a:xfrm flipH="1" flipV="1">
            <a:off x="9463846" y="2029136"/>
            <a:ext cx="623583" cy="17369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17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500E88-0A96-49D3-BBE2-58B32833A549}"/>
              </a:ext>
            </a:extLst>
          </p:cNvPr>
          <p:cNvSpPr>
            <a:spLocks noGrp="1"/>
          </p:cNvSpPr>
          <p:nvPr>
            <p:ph type="title"/>
          </p:nvPr>
        </p:nvSpPr>
        <p:spPr/>
        <p:txBody>
          <a:bodyPr wrap="square" anchor="t">
            <a:normAutofit/>
          </a:bodyPr>
          <a:lstStyle/>
          <a:p>
            <a:r>
              <a:rPr lang="en-CA"/>
              <a:t>AgriStability – Margin Sensitivity</a:t>
            </a:r>
          </a:p>
        </p:txBody>
      </p:sp>
      <p:pic>
        <p:nvPicPr>
          <p:cNvPr id="5" name="Content Placeholder 4">
            <a:extLst>
              <a:ext uri="{FF2B5EF4-FFF2-40B4-BE49-F238E27FC236}">
                <a16:creationId xmlns:a16="http://schemas.microsoft.com/office/drawing/2014/main" xmlns="" id="{1F021B33-4CF3-4DA7-BECA-5964C150AC91}"/>
              </a:ext>
            </a:extLst>
          </p:cNvPr>
          <p:cNvPicPr>
            <a:picLocks noGrp="1" noChangeAspect="1"/>
          </p:cNvPicPr>
          <p:nvPr>
            <p:ph sz="quarter" idx="4294967295"/>
          </p:nvPr>
        </p:nvPicPr>
        <p:blipFill rotWithShape="1">
          <a:blip r:embed="rId2" cstate="email">
            <a:extLst>
              <a:ext uri="{28A0092B-C50C-407E-A947-70E740481C1C}">
                <a14:useLocalDpi xmlns:a14="http://schemas.microsoft.com/office/drawing/2010/main"/>
              </a:ext>
            </a:extLst>
          </a:blip>
          <a:srcRect/>
          <a:stretch/>
        </p:blipFill>
        <p:spPr>
          <a:xfrm>
            <a:off x="75225" y="1261644"/>
            <a:ext cx="6495257" cy="5071544"/>
          </a:xfrm>
          <a:prstGeom prst="rect">
            <a:avLst/>
          </a:prstGeom>
          <a:noFill/>
          <a:effectLst>
            <a:outerShdw blurRad="50800" dist="38100" dir="8100000" algn="tr" rotWithShape="0">
              <a:prstClr val="black">
                <a:alpha val="40000"/>
              </a:prstClr>
            </a:outerShdw>
          </a:effectLst>
        </p:spPr>
      </p:pic>
      <mc:AlternateContent xmlns:mc="http://schemas.openxmlformats.org/markup-compatibility/2006" xmlns:a14="http://schemas.microsoft.com/office/drawing/2010/main">
        <mc:Choice Requires="a14">
          <p:sp>
            <p:nvSpPr>
              <p:cNvPr id="10" name="Content Placeholder 3">
                <a:extLst>
                  <a:ext uri="{FF2B5EF4-FFF2-40B4-BE49-F238E27FC236}">
                    <a16:creationId xmlns:a16="http://schemas.microsoft.com/office/drawing/2014/main" xmlns="" id="{92295C9D-44B5-E010-D77D-5E0CE703987A}"/>
                  </a:ext>
                </a:extLst>
              </p:cNvPr>
              <p:cNvSpPr>
                <a:spLocks noGrp="1"/>
              </p:cNvSpPr>
              <p:nvPr>
                <p:ph sz="quarter" idx="4294967295"/>
              </p:nvPr>
            </p:nvSpPr>
            <p:spPr>
              <a:xfrm>
                <a:off x="6570482" y="1415691"/>
                <a:ext cx="5436379" cy="4943475"/>
              </a:xfrm>
            </p:spPr>
            <p:txBody>
              <a:bodyPr>
                <a:normAutofit fontScale="62500" lnSpcReduction="20000"/>
              </a:bodyPr>
              <a:lstStyle/>
              <a:p>
                <a:r>
                  <a:rPr lang="en-US"/>
                  <a:t>Recall, a small % decrease to revenue will always yield a larger % decrease to Net Income… </a:t>
                </a:r>
              </a:p>
              <a:p>
                <a:r>
                  <a:rPr lang="en-US"/>
                  <a:t>Will a small % decrease to revenue also yield a larger % decrease to the AgriStability margin?</a:t>
                </a:r>
              </a:p>
              <a:p>
                <a:r>
                  <a:rPr lang="en-CA"/>
                  <a:t>AgriStability requires a 30% margin drop to trigger payments</a:t>
                </a:r>
              </a:p>
              <a:p>
                <a:pPr lvl="1"/>
                <a:r>
                  <a:rPr lang="en-US"/>
                  <a:t>30% x $226,101 = $67,830</a:t>
                </a:r>
              </a:p>
              <a:p>
                <a:pPr>
                  <a:lnSpc>
                    <a:spcPct val="120000"/>
                  </a:lnSpc>
                </a:pPr>
                <a:r>
                  <a:rPr lang="en-CA"/>
                  <a:t>What is the 30% margin drop in relation to the other numbers?</a:t>
                </a:r>
              </a:p>
              <a:p>
                <a:pPr lvl="1">
                  <a:lnSpc>
                    <a:spcPct val="120000"/>
                  </a:lnSpc>
                </a:pPr>
                <a14:m>
                  <m:oMath xmlns:m="http://schemas.openxmlformats.org/officeDocument/2006/math">
                    <m:f>
                      <m:fPr>
                        <m:ctrlPr>
                          <a:rPr lang="en-CA" sz="2600" i="1" dirty="0" smtClean="0">
                            <a:solidFill>
                              <a:srgbClr val="836967"/>
                            </a:solidFill>
                            <a:latin typeface="Cambria Math" panose="02040503050406030204" pitchFamily="18" charset="0"/>
                          </a:rPr>
                        </m:ctrlPr>
                      </m:fPr>
                      <m:num>
                        <m:r>
                          <a:rPr lang="en-CA" sz="2600" dirty="0" smtClean="0">
                            <a:latin typeface="Cambria Math" panose="02040503050406030204" pitchFamily="18" charset="0"/>
                          </a:rPr>
                          <m:t>67,830</m:t>
                        </m:r>
                      </m:num>
                      <m:den>
                        <m:r>
                          <a:rPr lang="en-CA" sz="2600" i="0" dirty="0" smtClean="0">
                            <a:latin typeface="Cambria Math" panose="02040503050406030204" pitchFamily="18" charset="0"/>
                          </a:rPr>
                          <m:t>474,872</m:t>
                        </m:r>
                      </m:den>
                    </m:f>
                    <m:r>
                      <a:rPr lang="en-CA" sz="2600" i="0" dirty="0" smtClean="0">
                        <a:latin typeface="Cambria Math" panose="02040503050406030204" pitchFamily="18" charset="0"/>
                      </a:rPr>
                      <m:t>=</m:t>
                    </m:r>
                    <m:r>
                      <a:rPr lang="en-CA" sz="2600" b="0" i="0" dirty="0" smtClean="0">
                        <a:latin typeface="Cambria Math" panose="02040503050406030204" pitchFamily="18" charset="0"/>
                      </a:rPr>
                      <m:t>14.3%</m:t>
                    </m:r>
                  </m:oMath>
                </a14:m>
                <a:r>
                  <a:rPr lang="en-CA" sz="2600"/>
                  <a:t> of revenue</a:t>
                </a:r>
              </a:p>
              <a:p>
                <a:pPr lvl="1">
                  <a:lnSpc>
                    <a:spcPct val="170000"/>
                  </a:lnSpc>
                </a:pPr>
                <a14:m>
                  <m:oMath xmlns:m="http://schemas.openxmlformats.org/officeDocument/2006/math">
                    <m:f>
                      <m:fPr>
                        <m:ctrlPr>
                          <a:rPr lang="en-CA" sz="2600" i="1" dirty="0" smtClean="0">
                            <a:solidFill>
                              <a:srgbClr val="836967"/>
                            </a:solidFill>
                            <a:latin typeface="Cambria Math" panose="02040503050406030204" pitchFamily="18" charset="0"/>
                          </a:rPr>
                        </m:ctrlPr>
                      </m:fPr>
                      <m:num>
                        <m:r>
                          <a:rPr lang="en-CA" sz="2600" dirty="0" smtClean="0">
                            <a:latin typeface="Cambria Math" panose="02040503050406030204" pitchFamily="18" charset="0"/>
                          </a:rPr>
                          <m:t>67,830</m:t>
                        </m:r>
                      </m:num>
                      <m:den>
                        <m:r>
                          <a:rPr lang="en-CA" sz="2600" b="0" i="0" dirty="0" smtClean="0">
                            <a:latin typeface="Cambria Math" panose="02040503050406030204" pitchFamily="18" charset="0"/>
                          </a:rPr>
                          <m:t>248</m:t>
                        </m:r>
                        <m:r>
                          <a:rPr lang="en-CA" sz="2600" i="0" dirty="0" smtClean="0">
                            <a:latin typeface="Cambria Math" panose="02040503050406030204" pitchFamily="18" charset="0"/>
                          </a:rPr>
                          <m:t>,</m:t>
                        </m:r>
                        <m:r>
                          <a:rPr lang="en-CA" sz="2600" b="0" i="1" dirty="0" smtClean="0">
                            <a:latin typeface="Cambria Math" panose="02040503050406030204" pitchFamily="18" charset="0"/>
                          </a:rPr>
                          <m:t>771</m:t>
                        </m:r>
                      </m:den>
                    </m:f>
                    <m:r>
                      <a:rPr lang="en-CA" sz="2600" i="0" dirty="0" smtClean="0">
                        <a:latin typeface="Cambria Math" panose="02040503050406030204" pitchFamily="18" charset="0"/>
                      </a:rPr>
                      <m:t>=</m:t>
                    </m:r>
                    <m:r>
                      <a:rPr lang="en-CA" sz="2600" b="0" i="0" dirty="0" smtClean="0">
                        <a:latin typeface="Cambria Math" panose="02040503050406030204" pitchFamily="18" charset="0"/>
                      </a:rPr>
                      <m:t>27.3%</m:t>
                    </m:r>
                    <m:r>
                      <a:rPr lang="en-CA" sz="2600" b="0" i="1" dirty="0" smtClean="0">
                        <a:latin typeface="Cambria Math" panose="02040503050406030204" pitchFamily="18" charset="0"/>
                      </a:rPr>
                      <m:t> </m:t>
                    </m:r>
                  </m:oMath>
                </a14:m>
                <a:r>
                  <a:rPr lang="en-US" sz="2600"/>
                  <a:t>of expenses</a:t>
                </a:r>
              </a:p>
              <a:p>
                <a:pPr marL="0" indent="0">
                  <a:buNone/>
                </a:pPr>
                <a:endParaRPr lang="en-US"/>
              </a:p>
              <a:p>
                <a:pPr marL="0" indent="0">
                  <a:buNone/>
                </a:pPr>
                <a:r>
                  <a:rPr lang="en-CA"/>
                  <a:t>Another very useful comparison:</a:t>
                </a:r>
                <a:endParaRPr lang="en-US"/>
              </a:p>
              <a:p>
                <a:r>
                  <a:rPr lang="en-CA"/>
                  <a:t>Allowable expenses as a % of allowable revenue</a:t>
                </a:r>
              </a:p>
              <a:p>
                <a:pPr lvl="1"/>
                <a14:m>
                  <m:oMath xmlns:m="http://schemas.openxmlformats.org/officeDocument/2006/math">
                    <m:f>
                      <m:fPr>
                        <m:ctrlPr>
                          <a:rPr lang="en-CA" sz="2400" i="1" dirty="0" smtClean="0">
                            <a:solidFill>
                              <a:schemeClr val="accent1"/>
                            </a:solidFill>
                            <a:latin typeface="Cambria Math" panose="02040503050406030204" pitchFamily="18" charset="0"/>
                          </a:rPr>
                        </m:ctrlPr>
                      </m:fPr>
                      <m:num>
                        <m:r>
                          <a:rPr lang="en-CA" sz="2400" b="0" i="0" dirty="0" smtClean="0">
                            <a:solidFill>
                              <a:schemeClr val="accent1"/>
                            </a:solidFill>
                            <a:latin typeface="Cambria Math" panose="02040503050406030204" pitchFamily="18" charset="0"/>
                          </a:rPr>
                          <m:t>248,771</m:t>
                        </m:r>
                      </m:num>
                      <m:den>
                        <m:r>
                          <a:rPr lang="en-CA" sz="2400" b="0" i="0" dirty="0" smtClean="0">
                            <a:solidFill>
                              <a:schemeClr val="accent1"/>
                            </a:solidFill>
                            <a:latin typeface="Cambria Math" panose="02040503050406030204" pitchFamily="18" charset="0"/>
                          </a:rPr>
                          <m:t>474,872</m:t>
                        </m:r>
                      </m:den>
                    </m:f>
                    <m:r>
                      <a:rPr lang="en-CA" sz="2400" i="1" dirty="0">
                        <a:solidFill>
                          <a:schemeClr val="accent1"/>
                        </a:solidFill>
                        <a:latin typeface="Cambria Math" panose="02040503050406030204" pitchFamily="18" charset="0"/>
                      </a:rPr>
                      <m:t> </m:t>
                    </m:r>
                  </m:oMath>
                </a14:m>
                <a:r>
                  <a:rPr lang="en-US"/>
                  <a:t>= 52.4%</a:t>
                </a:r>
              </a:p>
            </p:txBody>
          </p:sp>
        </mc:Choice>
        <mc:Fallback xmlns="">
          <p:sp>
            <p:nvSpPr>
              <p:cNvPr id="10" name="Content Placeholder 3">
                <a:extLst>
                  <a:ext uri="{FF2B5EF4-FFF2-40B4-BE49-F238E27FC236}">
                    <a16:creationId xmlns:a16="http://schemas.microsoft.com/office/drawing/2014/main" id="{92295C9D-44B5-E010-D77D-5E0CE703987A}"/>
                  </a:ext>
                </a:extLst>
              </p:cNvPr>
              <p:cNvSpPr>
                <a:spLocks noGrp="1" noRot="1" noChangeAspect="1" noMove="1" noResize="1" noEditPoints="1" noAdjustHandles="1" noChangeArrowheads="1" noChangeShapeType="1" noTextEdit="1"/>
              </p:cNvSpPr>
              <p:nvPr>
                <p:ph sz="quarter" idx="4294967295"/>
              </p:nvPr>
            </p:nvSpPr>
            <p:spPr>
              <a:xfrm>
                <a:off x="6570482" y="1415691"/>
                <a:ext cx="5436379" cy="4943475"/>
              </a:xfrm>
              <a:blipFill>
                <a:blip r:embed="rId3"/>
                <a:stretch>
                  <a:fillRect l="-2354" t="-1850"/>
                </a:stretch>
              </a:blipFill>
            </p:spPr>
            <p:txBody>
              <a:bodyPr/>
              <a:lstStyle/>
              <a:p>
                <a:r>
                  <a:rPr lang="en-US">
                    <a:noFill/>
                  </a:rPr>
                  <a:t> </a:t>
                </a:r>
              </a:p>
            </p:txBody>
          </p:sp>
        </mc:Fallback>
      </mc:AlternateContent>
    </p:spTree>
    <p:extLst>
      <p:ext uri="{BB962C8B-B14F-4D97-AF65-F5344CB8AC3E}">
        <p14:creationId xmlns:p14="http://schemas.microsoft.com/office/powerpoint/2010/main" val="4389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fade">
                                      <p:cBhvr>
                                        <p:cTn id="42" dur="500"/>
                                        <p:tgtEl>
                                          <p:spTgt spid="10">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9" end="9"/>
                                            </p:txEl>
                                          </p:spTgt>
                                        </p:tgtEl>
                                        <p:attrNameLst>
                                          <p:attrName>style.visibility</p:attrName>
                                        </p:attrNameLst>
                                      </p:cBhvr>
                                      <p:to>
                                        <p:strVal val="visible"/>
                                      </p:to>
                                    </p:set>
                                    <p:animEffect transition="in" filter="fade">
                                      <p:cBhvr>
                                        <p:cTn id="47" dur="500"/>
                                        <p:tgtEl>
                                          <p:spTgt spid="10">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10" end="10"/>
                                            </p:txEl>
                                          </p:spTgt>
                                        </p:tgtEl>
                                        <p:attrNameLst>
                                          <p:attrName>style.visibility</p:attrName>
                                        </p:attrNameLst>
                                      </p:cBhvr>
                                      <p:to>
                                        <p:strVal val="visible"/>
                                      </p:to>
                                    </p:set>
                                    <p:animEffect transition="in" filter="fade">
                                      <p:cBhvr>
                                        <p:cTn id="52"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B14BB0D-CA4A-4C0F-96B0-FE8BB13E5424}"/>
              </a:ext>
            </a:extLst>
          </p:cNvPr>
          <p:cNvGrpSpPr/>
          <p:nvPr/>
        </p:nvGrpSpPr>
        <p:grpSpPr>
          <a:xfrm>
            <a:off x="273371" y="267221"/>
            <a:ext cx="11358741" cy="6323557"/>
            <a:chOff x="0" y="0"/>
            <a:chExt cx="11209731" cy="7459869"/>
          </a:xfrm>
        </p:grpSpPr>
        <p:graphicFrame>
          <p:nvGraphicFramePr>
            <p:cNvPr id="7" name="Chart 6">
              <a:extLst>
                <a:ext uri="{FF2B5EF4-FFF2-40B4-BE49-F238E27FC236}">
                  <a16:creationId xmlns:a16="http://schemas.microsoft.com/office/drawing/2014/main" xmlns="" id="{36490F83-E515-42E4-9338-6B7BB9368247}"/>
                </a:ext>
              </a:extLst>
            </p:cNvPr>
            <p:cNvGraphicFramePr/>
            <p:nvPr>
              <p:extLst>
                <p:ext uri="{D42A27DB-BD31-4B8C-83A1-F6EECF244321}">
                  <p14:modId xmlns:p14="http://schemas.microsoft.com/office/powerpoint/2010/main" val="2129628764"/>
                </p:ext>
              </p:extLst>
            </p:nvPr>
          </p:nvGraphicFramePr>
          <p:xfrm>
            <a:off x="0" y="0"/>
            <a:ext cx="8885767" cy="62293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9">
              <a:extLst>
                <a:ext uri="{FF2B5EF4-FFF2-40B4-BE49-F238E27FC236}">
                  <a16:creationId xmlns:a16="http://schemas.microsoft.com/office/drawing/2014/main" xmlns="" id="{248C583E-28A0-4413-965A-846013FD7BFB}"/>
                </a:ext>
              </a:extLst>
            </p:cNvPr>
            <p:cNvSpPr txBox="1"/>
            <p:nvPr/>
          </p:nvSpPr>
          <p:spPr>
            <a:xfrm>
              <a:off x="9145981" y="1086454"/>
              <a:ext cx="2063750" cy="4760954"/>
            </a:xfrm>
            <a:prstGeom prst="rect">
              <a:avLst/>
            </a:prstGeom>
            <a:solidFill>
              <a:srgbClr val="0F1313">
                <a:lumMod val="10000"/>
                <a:lumOff val="90000"/>
              </a:srgbClr>
            </a:solidFill>
            <a:ln w="12700" cmpd="sng">
              <a:solidFill>
                <a:srgbClr val="FF0000"/>
              </a:solidFill>
            </a:ln>
            <a:effectLst>
              <a:outerShdw blurRad="50800" dist="38100" dir="2700000" algn="tl" rotWithShape="0">
                <a:prstClr val="black">
                  <a:alpha val="40000"/>
                </a:prstClr>
              </a:outerShdw>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100" b="0" i="0" u="none" strike="noStrike" kern="0" cap="none" spc="0" normalizeH="0" baseline="0" noProof="0">
                  <a:ln>
                    <a:noFill/>
                  </a:ln>
                  <a:solidFill>
                    <a:srgbClr val="0F1313"/>
                  </a:solidFill>
                  <a:effectLst/>
                  <a:uLnTx/>
                  <a:uFillTx/>
                  <a:latin typeface="Segoe UI Semibold"/>
                  <a:ea typeface="+mn-ea"/>
                  <a:cs typeface="+mn-cs"/>
                </a:rPr>
                <a:t>Industry Sectors: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100" b="0" i="0" u="none" strike="noStrike" kern="0" cap="none" spc="0" normalizeH="0" baseline="0" noProof="0">
                <a:ln>
                  <a:noFill/>
                </a:ln>
                <a:solidFill>
                  <a:srgbClr val="0F1313"/>
                </a:solidFill>
                <a:effectLst/>
                <a:uLnTx/>
                <a:uFillTx/>
                <a:latin typeface="Segoe UI Semiligh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CA" sz="1100" b="0" i="1" u="sng" strike="noStrike" kern="0" cap="none" spc="0" normalizeH="0" baseline="0" noProof="0">
                  <a:ln>
                    <a:noFill/>
                  </a:ln>
                  <a:solidFill>
                    <a:srgbClr val="0F1313"/>
                  </a:solidFill>
                  <a:effectLst/>
                  <a:uLnTx/>
                  <a:uFillTx/>
                  <a:latin typeface="Segoe UI Semilight"/>
                  <a:ea typeface="+mn-ea"/>
                  <a:cs typeface="+mn-cs"/>
                </a:rPr>
                <a:t>Group 1</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highlight>
                    <a:srgbClr val="FFFF00"/>
                  </a:highlight>
                  <a:uLnTx/>
                  <a:uFillTx/>
                  <a:latin typeface="Segoe UI Semilight"/>
                  <a:ea typeface="+mn-ea"/>
                  <a:cs typeface="+mn-cs"/>
                </a:rPr>
                <a:t>Beef/Bison - Feedlot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uLnTx/>
                  <a:uFillTx/>
                  <a:latin typeface="Segoe UI Semilight"/>
                  <a:ea typeface="+mn-ea"/>
                  <a:cs typeface="+mn-cs"/>
                </a:rPr>
                <a:t>Greenhouse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uLnTx/>
                  <a:uFillTx/>
                  <a:latin typeface="Segoe UI Semilight"/>
                  <a:ea typeface="+mn-ea"/>
                  <a:cs typeface="+mn-cs"/>
                </a:rPr>
                <a:t>Hog - Farrow to Finish</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uLnTx/>
                  <a:uFillTx/>
                  <a:latin typeface="Segoe UI Semilight"/>
                  <a:ea typeface="+mn-ea"/>
                  <a:cs typeface="+mn-cs"/>
                </a:rPr>
                <a:t>Nursery</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1" kern="0">
                  <a:solidFill>
                    <a:srgbClr val="0F1313"/>
                  </a:solidFill>
                  <a:latin typeface="Segoe UI Semilight"/>
                </a:rPr>
                <a:t>Tree Fruits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uLnTx/>
                  <a:uFillTx/>
                  <a:latin typeface="Segoe UI Semilight"/>
                  <a:ea typeface="+mn-ea"/>
                  <a:cs typeface="+mn-cs"/>
                </a:rPr>
                <a:t>Poultry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100" b="0" i="1" u="none" strike="noStrike" kern="0" cap="none" spc="0" normalizeH="0" baseline="0" noProof="0">
                <a:ln>
                  <a:noFill/>
                </a:ln>
                <a:solidFill>
                  <a:srgbClr val="0F1313"/>
                </a:solidFill>
                <a:effectLst/>
                <a:uLnTx/>
                <a:uFillTx/>
                <a:latin typeface="Segoe UI Semiligh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CA" sz="1100" b="0" i="1" u="sng" strike="noStrike" kern="0" cap="none" spc="0" normalizeH="0" baseline="0" noProof="0">
                  <a:ln>
                    <a:noFill/>
                  </a:ln>
                  <a:solidFill>
                    <a:srgbClr val="0F1313"/>
                  </a:solidFill>
                  <a:effectLst/>
                  <a:uLnTx/>
                  <a:uFillTx/>
                  <a:latin typeface="Segoe UI Semilight"/>
                  <a:ea typeface="+mn-ea"/>
                  <a:cs typeface="+mn-cs"/>
                </a:rPr>
                <a:t>Group 2</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highlight>
                    <a:srgbClr val="FFFF00"/>
                  </a:highlight>
                  <a:uLnTx/>
                  <a:uFillTx/>
                  <a:latin typeface="Segoe UI Semilight"/>
                  <a:ea typeface="+mn-ea"/>
                  <a:cs typeface="+mn-cs"/>
                </a:rPr>
                <a:t>Beef/Bison - Cow/Calf</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uLnTx/>
                  <a:uFillTx/>
                  <a:latin typeface="Segoe UI Semilight"/>
                  <a:ea typeface="+mn-ea"/>
                  <a:cs typeface="+mn-cs"/>
                </a:rPr>
                <a:t>Dairy</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highlight>
                    <a:srgbClr val="FFFF00"/>
                  </a:highlight>
                  <a:uLnTx/>
                  <a:uFillTx/>
                  <a:latin typeface="Segoe UI Semilight"/>
                  <a:ea typeface="+mn-ea"/>
                  <a:cs typeface="+mn-cs"/>
                </a:rPr>
                <a:t>Grain/Oilseed</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uLnTx/>
                  <a:uFillTx/>
                  <a:latin typeface="Segoe UI Semilight"/>
                  <a:ea typeface="+mn-ea"/>
                  <a:cs typeface="+mn-cs"/>
                </a:rPr>
                <a:t>Hog - Farrow to Wean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highlight>
                    <a:srgbClr val="FFFF00"/>
                  </a:highlight>
                  <a:uLnTx/>
                  <a:uFillTx/>
                  <a:latin typeface="Segoe UI Semilight"/>
                  <a:ea typeface="+mn-ea"/>
                  <a:cs typeface="+mn-cs"/>
                </a:rPr>
                <a:t>Diversified Farm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100" b="0" i="1" u="none" strike="noStrike" kern="0" cap="none" spc="0" normalizeH="0" baseline="0" noProof="0">
                <a:ln>
                  <a:noFill/>
                </a:ln>
                <a:solidFill>
                  <a:srgbClr val="0F1313"/>
                </a:solidFill>
                <a:effectLst/>
                <a:uLnTx/>
                <a:uFillTx/>
                <a:latin typeface="Segoe UI Semiligh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CA" sz="1100" b="0" i="1" u="sng" strike="noStrike" kern="0" cap="none" spc="0" normalizeH="0" baseline="0" noProof="0">
                  <a:ln>
                    <a:noFill/>
                  </a:ln>
                  <a:solidFill>
                    <a:srgbClr val="0F1313"/>
                  </a:solidFill>
                  <a:effectLst/>
                  <a:uLnTx/>
                  <a:uFillTx/>
                  <a:latin typeface="Segoe UI Semilight"/>
                  <a:ea typeface="+mn-ea"/>
                  <a:cs typeface="+mn-cs"/>
                </a:rPr>
                <a:t>Group 3</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uLnTx/>
                  <a:uFillTx/>
                  <a:latin typeface="Segoe UI Semilight"/>
                  <a:ea typeface="+mn-ea"/>
                  <a:cs typeface="+mn-cs"/>
                </a:rPr>
                <a:t>Apiary</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uLnTx/>
                  <a:uFillTx/>
                  <a:latin typeface="Segoe UI Semilight"/>
                  <a:ea typeface="+mn-ea"/>
                  <a:cs typeface="+mn-cs"/>
                </a:rPr>
                <a:t>Bee Pollinator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uLnTx/>
                  <a:uFillTx/>
                  <a:latin typeface="Segoe UI Semilight"/>
                  <a:ea typeface="+mn-ea"/>
                  <a:cs typeface="+mn-cs"/>
                </a:rPr>
                <a:t>Cranberry</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uLnTx/>
                  <a:uFillTx/>
                  <a:latin typeface="Segoe UI Semilight"/>
                  <a:ea typeface="+mn-ea"/>
                  <a:cs typeface="+mn-cs"/>
                </a:rPr>
                <a:t>Maple Syrup</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100" b="0" i="1" u="none" strike="noStrike" kern="0" cap="none" spc="0" normalizeH="0" baseline="0" noProof="0">
                  <a:ln>
                    <a:noFill/>
                  </a:ln>
                  <a:solidFill>
                    <a:srgbClr val="0F1313"/>
                  </a:solidFill>
                  <a:effectLst/>
                  <a:uLnTx/>
                  <a:uFillTx/>
                  <a:latin typeface="Segoe UI Semilight"/>
                  <a:ea typeface="+mn-ea"/>
                  <a:cs typeface="+mn-cs"/>
                </a:rPr>
                <a:t>Organic Crop</a:t>
              </a:r>
            </a:p>
          </p:txBody>
        </p:sp>
        <p:sp>
          <p:nvSpPr>
            <p:cNvPr id="9" name="Arrow: Left-Right 8">
              <a:extLst>
                <a:ext uri="{FF2B5EF4-FFF2-40B4-BE49-F238E27FC236}">
                  <a16:creationId xmlns:a16="http://schemas.microsoft.com/office/drawing/2014/main" xmlns="" id="{27280D12-4F1D-4169-9B62-273EA0B01562}"/>
                </a:ext>
              </a:extLst>
            </p:cNvPr>
            <p:cNvSpPr/>
            <p:nvPr/>
          </p:nvSpPr>
          <p:spPr>
            <a:xfrm>
              <a:off x="1311656" y="6426383"/>
              <a:ext cx="7254602" cy="1033486"/>
            </a:xfrm>
            <a:prstGeom prst="leftRightArrow">
              <a:avLst/>
            </a:prstGeom>
            <a:solidFill>
              <a:srgbClr val="F2F2F2">
                <a:lumMod val="90000"/>
              </a:srgbClr>
            </a:solidFill>
            <a:ln w="12700" cap="flat" cmpd="sng" algn="ctr">
              <a:solidFill>
                <a:srgbClr val="FF0000"/>
              </a:solidFill>
              <a:prstDash val="solid"/>
              <a:miter lim="800000"/>
            </a:ln>
            <a:effectLst>
              <a:outerShdw blurRad="63500" sx="102000" sy="102000" algn="ctr"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a:ln>
                    <a:noFill/>
                  </a:ln>
                  <a:solidFill>
                    <a:srgbClr val="0F3C4F"/>
                  </a:solidFill>
                  <a:effectLst/>
                  <a:uLnTx/>
                  <a:uFillTx/>
                  <a:latin typeface="Segoe UI Semibold"/>
                  <a:ea typeface="Corbel" charset="0"/>
                  <a:cs typeface="Corbel" charset="0"/>
                </a:rPr>
                <a:t>Group 3      </a:t>
              </a:r>
              <a:r>
                <a:rPr kumimoji="0" lang="en-CA" sz="2000" b="1" i="0" u="none" strike="noStrike" kern="0" cap="none" spc="0" normalizeH="0" baseline="0" noProof="0">
                  <a:ln>
                    <a:noFill/>
                  </a:ln>
                  <a:solidFill>
                    <a:srgbClr val="0F3C4F"/>
                  </a:solidFill>
                  <a:effectLst/>
                  <a:highlight>
                    <a:srgbClr val="FFFF00"/>
                  </a:highlight>
                  <a:uLnTx/>
                  <a:uFillTx/>
                  <a:latin typeface="Segoe UI Semibold"/>
                  <a:ea typeface="Corbel" charset="0"/>
                  <a:cs typeface="Corbel" charset="0"/>
                </a:rPr>
                <a:t>Group 2</a:t>
              </a:r>
              <a:r>
                <a:rPr kumimoji="0" lang="en-CA" sz="2000" b="1" i="0" u="none" strike="noStrike" kern="0" cap="none" spc="0" normalizeH="0" baseline="0" noProof="0">
                  <a:ln>
                    <a:noFill/>
                  </a:ln>
                  <a:solidFill>
                    <a:srgbClr val="0F3C4F"/>
                  </a:solidFill>
                  <a:effectLst/>
                  <a:uLnTx/>
                  <a:uFillTx/>
                  <a:latin typeface="Segoe UI Semibold"/>
                  <a:ea typeface="Corbel" charset="0"/>
                  <a:cs typeface="Corbel" charset="0"/>
                </a:rPr>
                <a:t>              </a:t>
              </a:r>
              <a:r>
                <a:rPr kumimoji="0" lang="en-CA" sz="2000" b="1" i="0" u="none" strike="noStrike" kern="0" cap="none" spc="0" normalizeH="0" baseline="0" noProof="0">
                  <a:ln>
                    <a:noFill/>
                  </a:ln>
                  <a:solidFill>
                    <a:srgbClr val="0F3C4F"/>
                  </a:solidFill>
                  <a:effectLst/>
                  <a:highlight>
                    <a:srgbClr val="FFFF00"/>
                  </a:highlight>
                  <a:uLnTx/>
                  <a:uFillTx/>
                  <a:latin typeface="Segoe UI Semibold"/>
                  <a:ea typeface="Corbel" charset="0"/>
                  <a:cs typeface="Corbel" charset="0"/>
                </a:rPr>
                <a:t>Group 1</a:t>
              </a:r>
              <a:endParaRPr kumimoji="0" lang="en-CA" sz="1600" b="1" i="0" u="none" strike="noStrike" kern="0" cap="none" spc="0" normalizeH="0" baseline="0" noProof="0">
                <a:ln>
                  <a:noFill/>
                </a:ln>
                <a:solidFill>
                  <a:srgbClr val="0F3C4F"/>
                </a:solidFill>
                <a:effectLst/>
                <a:highlight>
                  <a:srgbClr val="FFFF00"/>
                </a:highlight>
                <a:uLnTx/>
                <a:uFillTx/>
                <a:latin typeface="Segoe UI Semibold"/>
                <a:ea typeface="Corbel" charset="0"/>
                <a:cs typeface="Corbel" charset="0"/>
              </a:endParaRPr>
            </a:p>
          </p:txBody>
        </p:sp>
      </p:grpSp>
      <p:sp>
        <p:nvSpPr>
          <p:cNvPr id="2" name="TextBox 1">
            <a:extLst>
              <a:ext uri="{FF2B5EF4-FFF2-40B4-BE49-F238E27FC236}">
                <a16:creationId xmlns:a16="http://schemas.microsoft.com/office/drawing/2014/main" xmlns="" id="{CE7B228B-94E6-44C9-8997-EF58F662546E}"/>
              </a:ext>
            </a:extLst>
          </p:cNvPr>
          <p:cNvSpPr txBox="1"/>
          <p:nvPr/>
        </p:nvSpPr>
        <p:spPr>
          <a:xfrm>
            <a:off x="377939" y="5829581"/>
            <a:ext cx="1224524" cy="646331"/>
          </a:xfrm>
          <a:prstGeom prst="rect">
            <a:avLst/>
          </a:prstGeom>
          <a:noFill/>
        </p:spPr>
        <p:txBody>
          <a:bodyPr wrap="square" rtlCol="0">
            <a:spAutoFit/>
          </a:bodyPr>
          <a:lstStyle/>
          <a:p>
            <a:r>
              <a:rPr lang="en-CA"/>
              <a:t>Low Cost Structures</a:t>
            </a:r>
          </a:p>
        </p:txBody>
      </p:sp>
      <p:sp>
        <p:nvSpPr>
          <p:cNvPr id="3" name="TextBox 2">
            <a:extLst>
              <a:ext uri="{FF2B5EF4-FFF2-40B4-BE49-F238E27FC236}">
                <a16:creationId xmlns:a16="http://schemas.microsoft.com/office/drawing/2014/main" xmlns="" id="{B8B0910B-88FF-4E3C-A80B-31CA8E05FF94}"/>
              </a:ext>
            </a:extLst>
          </p:cNvPr>
          <p:cNvSpPr txBox="1"/>
          <p:nvPr/>
        </p:nvSpPr>
        <p:spPr>
          <a:xfrm>
            <a:off x="9254266" y="5714716"/>
            <a:ext cx="1252867" cy="646331"/>
          </a:xfrm>
          <a:prstGeom prst="rect">
            <a:avLst/>
          </a:prstGeom>
          <a:noFill/>
        </p:spPr>
        <p:txBody>
          <a:bodyPr wrap="square" rtlCol="0">
            <a:spAutoFit/>
          </a:bodyPr>
          <a:lstStyle/>
          <a:p>
            <a:r>
              <a:rPr lang="en-CA"/>
              <a:t>High Cost Structures</a:t>
            </a:r>
          </a:p>
        </p:txBody>
      </p:sp>
      <p:sp>
        <p:nvSpPr>
          <p:cNvPr id="4" name="Oval 3">
            <a:extLst>
              <a:ext uri="{FF2B5EF4-FFF2-40B4-BE49-F238E27FC236}">
                <a16:creationId xmlns:a16="http://schemas.microsoft.com/office/drawing/2014/main" xmlns="" id="{099F4802-82AC-4154-A3A7-006D9151860F}"/>
              </a:ext>
            </a:extLst>
          </p:cNvPr>
          <p:cNvSpPr/>
          <p:nvPr/>
        </p:nvSpPr>
        <p:spPr>
          <a:xfrm>
            <a:off x="9605639" y="2574524"/>
            <a:ext cx="790112" cy="204187"/>
          </a:xfrm>
          <a:prstGeom prst="ellipse">
            <a:avLst/>
          </a:prstGeom>
          <a:no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5" name="Oval 4">
            <a:extLst>
              <a:ext uri="{FF2B5EF4-FFF2-40B4-BE49-F238E27FC236}">
                <a16:creationId xmlns:a16="http://schemas.microsoft.com/office/drawing/2014/main" xmlns="" id="{9FF9EE6E-4404-48D7-87DB-6DDDEDF43CE8}"/>
              </a:ext>
            </a:extLst>
          </p:cNvPr>
          <p:cNvSpPr/>
          <p:nvPr/>
        </p:nvSpPr>
        <p:spPr>
          <a:xfrm>
            <a:off x="9605639" y="2574524"/>
            <a:ext cx="790112" cy="204187"/>
          </a:xfrm>
          <a:prstGeom prst="ellipse">
            <a:avLst/>
          </a:prstGeom>
          <a:no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cxnSp>
        <p:nvCxnSpPr>
          <p:cNvPr id="13" name="Straight Connector 12">
            <a:extLst>
              <a:ext uri="{FF2B5EF4-FFF2-40B4-BE49-F238E27FC236}">
                <a16:creationId xmlns:a16="http://schemas.microsoft.com/office/drawing/2014/main" xmlns="" id="{0BFAC0C4-B3BA-4E10-B91B-77772C46A0F3}"/>
              </a:ext>
            </a:extLst>
          </p:cNvPr>
          <p:cNvCxnSpPr/>
          <p:nvPr/>
        </p:nvCxnSpPr>
        <p:spPr>
          <a:xfrm flipV="1">
            <a:off x="5115208" y="2670772"/>
            <a:ext cx="0" cy="224526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xmlns="" id="{A8E29178-E278-44C5-B908-4ECB557FF981}"/>
              </a:ext>
            </a:extLst>
          </p:cNvPr>
          <p:cNvSpPr txBox="1"/>
          <p:nvPr/>
        </p:nvSpPr>
        <p:spPr>
          <a:xfrm>
            <a:off x="3674296" y="1940931"/>
            <a:ext cx="3069122" cy="646331"/>
          </a:xfrm>
          <a:prstGeom prst="rect">
            <a:avLst/>
          </a:prstGeom>
          <a:solidFill>
            <a:schemeClr val="bg2">
              <a:alpha val="76000"/>
            </a:schemeClr>
          </a:solidFill>
        </p:spPr>
        <p:txBody>
          <a:bodyPr wrap="square" rtlCol="0">
            <a:spAutoFit/>
          </a:bodyPr>
          <a:lstStyle/>
          <a:p>
            <a:pPr algn="ctr"/>
            <a:r>
              <a:rPr lang="en-CA" err="1">
                <a:solidFill>
                  <a:schemeClr val="accent1"/>
                </a:solidFill>
              </a:rPr>
              <a:t>Twolane</a:t>
            </a:r>
            <a:r>
              <a:rPr lang="en-CA">
                <a:solidFill>
                  <a:schemeClr val="accent1"/>
                </a:solidFill>
              </a:rPr>
              <a:t> Farms Ltd = .524 or </a:t>
            </a:r>
          </a:p>
          <a:p>
            <a:pPr algn="ctr"/>
            <a:r>
              <a:rPr lang="en-CA">
                <a:solidFill>
                  <a:schemeClr val="accent1"/>
                </a:solidFill>
              </a:rPr>
              <a:t>14.3% Revenue Drop </a:t>
            </a:r>
          </a:p>
        </p:txBody>
      </p:sp>
    </p:spTree>
    <p:extLst>
      <p:ext uri="{BB962C8B-B14F-4D97-AF65-F5344CB8AC3E}">
        <p14:creationId xmlns:p14="http://schemas.microsoft.com/office/powerpoint/2010/main" val="291807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
            <a:extLst>
              <a:ext uri="{FF2B5EF4-FFF2-40B4-BE49-F238E27FC236}">
                <a16:creationId xmlns:a16="http://schemas.microsoft.com/office/drawing/2014/main" xmlns="" id="{9B099A65-6928-475F-955E-F447B8928871}"/>
              </a:ext>
            </a:extLst>
          </p:cNvPr>
          <p:cNvSpPr>
            <a:spLocks noChangeArrowheads="1"/>
          </p:cNvSpPr>
          <p:nvPr/>
        </p:nvSpPr>
        <p:spPr bwMode="auto">
          <a:xfrm>
            <a:off x="9537521" y="1644152"/>
            <a:ext cx="472440" cy="615351"/>
          </a:xfrm>
          <a:prstGeom prst="downArrow">
            <a:avLst>
              <a:gd name="adj1" fmla="val 50000"/>
              <a:gd name="adj2" fmla="val 33333"/>
            </a:avLst>
          </a:prstGeom>
          <a:solidFill>
            <a:srgbClr val="C0000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F1313"/>
              </a:solidFill>
              <a:effectLst/>
              <a:uLnTx/>
              <a:uFillTx/>
              <a:latin typeface="Calibri" panose="020F0502020204030204" pitchFamily="34" charset="0"/>
              <a:ea typeface="+mn-ea"/>
              <a:cs typeface="Calibri" panose="020F0502020204030204" pitchFamily="34" charset="0"/>
            </a:endParaRPr>
          </a:p>
        </p:txBody>
      </p:sp>
      <p:sp>
        <p:nvSpPr>
          <p:cNvPr id="19" name="AutoShape 21">
            <a:extLst>
              <a:ext uri="{FF2B5EF4-FFF2-40B4-BE49-F238E27FC236}">
                <a16:creationId xmlns:a16="http://schemas.microsoft.com/office/drawing/2014/main" xmlns="" id="{7F456B09-4BBE-46C5-8ACC-D2E1130BB066}"/>
              </a:ext>
            </a:extLst>
          </p:cNvPr>
          <p:cNvSpPr>
            <a:spLocks noChangeArrowheads="1"/>
          </p:cNvSpPr>
          <p:nvPr/>
        </p:nvSpPr>
        <p:spPr bwMode="auto">
          <a:xfrm>
            <a:off x="8435669" y="1644152"/>
            <a:ext cx="472440" cy="615351"/>
          </a:xfrm>
          <a:prstGeom prst="downArrow">
            <a:avLst>
              <a:gd name="adj1" fmla="val 50000"/>
              <a:gd name="adj2" fmla="val 33333"/>
            </a:avLst>
          </a:prstGeom>
          <a:solidFill>
            <a:srgbClr val="C0000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F1313"/>
              </a:solidFill>
              <a:effectLst/>
              <a:uLnTx/>
              <a:uFillTx/>
              <a:latin typeface="Calibri" panose="020F0502020204030204" pitchFamily="34" charset="0"/>
              <a:ea typeface="+mn-ea"/>
              <a:cs typeface="Calibri" panose="020F0502020204030204" pitchFamily="34" charset="0"/>
            </a:endParaRPr>
          </a:p>
        </p:txBody>
      </p:sp>
      <p:sp>
        <p:nvSpPr>
          <p:cNvPr id="25" name="Rectangle 24">
            <a:extLst>
              <a:ext uri="{FF2B5EF4-FFF2-40B4-BE49-F238E27FC236}">
                <a16:creationId xmlns:a16="http://schemas.microsoft.com/office/drawing/2014/main" xmlns="" id="{B956A3BC-6493-4E74-B8C4-327964C2BF3A}"/>
              </a:ext>
            </a:extLst>
          </p:cNvPr>
          <p:cNvSpPr/>
          <p:nvPr/>
        </p:nvSpPr>
        <p:spPr>
          <a:xfrm>
            <a:off x="1148998" y="1808803"/>
            <a:ext cx="1051200" cy="4585077"/>
          </a:xfrm>
          <a:prstGeom prst="rect">
            <a:avLst/>
          </a:prstGeom>
          <a:solidFill>
            <a:schemeClr val="accent4"/>
          </a:solidFill>
          <a:ln>
            <a:noFill/>
          </a:ln>
          <a:scene3d>
            <a:camera prst="obliqueTopRight"/>
            <a:lightRig rig="threePt" dir="t"/>
          </a:scene3d>
          <a:sp3d extrusionH="1143000"/>
        </p:spPr>
        <p:txBody>
          <a:bodyPr wrap="square" rtlCol="0" anchor="t">
            <a:noAutofit/>
          </a:bodyPr>
          <a:lstStyle/>
          <a:p>
            <a:pPr algn="ctr"/>
            <a:r>
              <a:rPr lang="en-CA" sz="1600" b="1">
                <a:solidFill>
                  <a:schemeClr val="bg1"/>
                </a:solidFill>
                <a:latin typeface="+mj-lt"/>
                <a:ea typeface="Corbel" charset="0"/>
                <a:cs typeface="Corbel" charset="0"/>
              </a:rPr>
              <a:t>2017</a:t>
            </a:r>
          </a:p>
        </p:txBody>
      </p:sp>
      <p:sp>
        <p:nvSpPr>
          <p:cNvPr id="32" name="Rectangle 31">
            <a:extLst>
              <a:ext uri="{FF2B5EF4-FFF2-40B4-BE49-F238E27FC236}">
                <a16:creationId xmlns:a16="http://schemas.microsoft.com/office/drawing/2014/main" xmlns="" id="{DC1AFE75-1DFE-4D81-8D40-7EA9BA570588}"/>
              </a:ext>
            </a:extLst>
          </p:cNvPr>
          <p:cNvSpPr/>
          <p:nvPr/>
        </p:nvSpPr>
        <p:spPr>
          <a:xfrm>
            <a:off x="1160852" y="1808803"/>
            <a:ext cx="1051200" cy="4585077"/>
          </a:xfrm>
          <a:prstGeom prst="rect">
            <a:avLst/>
          </a:prstGeom>
          <a:solidFill>
            <a:schemeClr val="bg1"/>
          </a:solidFill>
          <a:ln>
            <a:solidFill>
              <a:schemeClr val="bg1">
                <a:lumMod val="65000"/>
              </a:schemeClr>
            </a:solidFill>
          </a:ln>
          <a:scene3d>
            <a:camera prst="obliqueTopRight"/>
            <a:lightRig rig="threePt" dir="t"/>
          </a:scene3d>
          <a:sp3d extrusionH="1143000"/>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28" name="Rectangle 27">
            <a:extLst>
              <a:ext uri="{FF2B5EF4-FFF2-40B4-BE49-F238E27FC236}">
                <a16:creationId xmlns:a16="http://schemas.microsoft.com/office/drawing/2014/main" xmlns="" id="{01667D8F-2E68-4064-BA58-FBE613D6BF32}"/>
              </a:ext>
            </a:extLst>
          </p:cNvPr>
          <p:cNvSpPr/>
          <p:nvPr/>
        </p:nvSpPr>
        <p:spPr>
          <a:xfrm>
            <a:off x="2254733" y="2603073"/>
            <a:ext cx="1051859" cy="3785076"/>
          </a:xfrm>
          <a:prstGeom prst="rect">
            <a:avLst/>
          </a:prstGeom>
          <a:solidFill>
            <a:schemeClr val="tx2"/>
          </a:solidFill>
          <a:ln>
            <a:noFill/>
          </a:ln>
          <a:scene3d>
            <a:camera prst="obliqueTopRight"/>
            <a:lightRig rig="threePt" dir="t"/>
          </a:scene3d>
          <a:sp3d extrusionH="1143000" contourW="12700">
            <a:contourClr>
              <a:schemeClr val="tx1">
                <a:lumMod val="75000"/>
                <a:lumOff val="25000"/>
              </a:schemeClr>
            </a:contourClr>
          </a:sp3d>
        </p:spPr>
        <p:txBody>
          <a:bodyPr wrap="square" rtlCol="0" anchor="t">
            <a:noAutofit/>
          </a:bodyPr>
          <a:lstStyle/>
          <a:p>
            <a:pPr algn="ctr"/>
            <a:r>
              <a:rPr lang="en-CA" sz="1600" b="1">
                <a:solidFill>
                  <a:schemeClr val="bg1"/>
                </a:solidFill>
                <a:latin typeface="+mj-lt"/>
                <a:ea typeface="Corbel" charset="0"/>
                <a:cs typeface="Corbel" charset="0"/>
              </a:rPr>
              <a:t>2018</a:t>
            </a:r>
          </a:p>
        </p:txBody>
      </p:sp>
      <p:sp>
        <p:nvSpPr>
          <p:cNvPr id="29" name="Rectangle 28">
            <a:extLst>
              <a:ext uri="{FF2B5EF4-FFF2-40B4-BE49-F238E27FC236}">
                <a16:creationId xmlns:a16="http://schemas.microsoft.com/office/drawing/2014/main" xmlns="" id="{2063C4CC-8EA6-48C1-B8D6-E02FFFD4B38C}"/>
              </a:ext>
            </a:extLst>
          </p:cNvPr>
          <p:cNvSpPr/>
          <p:nvPr/>
        </p:nvSpPr>
        <p:spPr>
          <a:xfrm>
            <a:off x="3361127" y="2603073"/>
            <a:ext cx="1051859" cy="3785076"/>
          </a:xfrm>
          <a:prstGeom prst="rect">
            <a:avLst/>
          </a:prstGeom>
          <a:solidFill>
            <a:schemeClr val="tx2"/>
          </a:solidFill>
          <a:ln>
            <a:noFill/>
          </a:ln>
          <a:scene3d>
            <a:camera prst="obliqueTopRight"/>
            <a:lightRig rig="threePt" dir="t"/>
          </a:scene3d>
          <a:sp3d extrusionH="1143000" contourW="12700">
            <a:contourClr>
              <a:schemeClr val="tx1">
                <a:lumMod val="75000"/>
                <a:lumOff val="25000"/>
              </a:schemeClr>
            </a:contourClr>
          </a:sp3d>
        </p:spPr>
        <p:txBody>
          <a:bodyPr wrap="square" rtlCol="0" anchor="t">
            <a:noAutofit/>
          </a:bodyPr>
          <a:lstStyle/>
          <a:p>
            <a:pPr algn="ctr"/>
            <a:r>
              <a:rPr lang="en-CA" sz="1600" b="1">
                <a:solidFill>
                  <a:schemeClr val="bg1"/>
                </a:solidFill>
                <a:latin typeface="+mj-lt"/>
                <a:ea typeface="Corbel" charset="0"/>
                <a:cs typeface="Corbel" charset="0"/>
              </a:rPr>
              <a:t>2019</a:t>
            </a:r>
          </a:p>
        </p:txBody>
      </p:sp>
      <p:sp>
        <p:nvSpPr>
          <p:cNvPr id="30" name="Rectangle 29">
            <a:extLst>
              <a:ext uri="{FF2B5EF4-FFF2-40B4-BE49-F238E27FC236}">
                <a16:creationId xmlns:a16="http://schemas.microsoft.com/office/drawing/2014/main" xmlns="" id="{85423EDE-2058-4E97-9007-A59567D8F6E1}"/>
              </a:ext>
            </a:extLst>
          </p:cNvPr>
          <p:cNvSpPr/>
          <p:nvPr/>
        </p:nvSpPr>
        <p:spPr>
          <a:xfrm>
            <a:off x="4467521" y="2603073"/>
            <a:ext cx="1051859" cy="3785076"/>
          </a:xfrm>
          <a:prstGeom prst="rect">
            <a:avLst/>
          </a:prstGeom>
          <a:solidFill>
            <a:schemeClr val="tx2"/>
          </a:solidFill>
          <a:ln>
            <a:noFill/>
          </a:ln>
          <a:scene3d>
            <a:camera prst="obliqueTopRight"/>
            <a:lightRig rig="threePt" dir="t"/>
          </a:scene3d>
          <a:sp3d extrusionH="1143000" contourW="12700">
            <a:contourClr>
              <a:schemeClr val="tx1">
                <a:lumMod val="75000"/>
                <a:lumOff val="25000"/>
              </a:schemeClr>
            </a:contourClr>
          </a:sp3d>
        </p:spPr>
        <p:txBody>
          <a:bodyPr wrap="square" rtlCol="0" anchor="t">
            <a:noAutofit/>
          </a:bodyPr>
          <a:lstStyle/>
          <a:p>
            <a:pPr algn="ctr"/>
            <a:r>
              <a:rPr lang="en-CA" sz="1600" b="1">
                <a:solidFill>
                  <a:schemeClr val="bg1"/>
                </a:solidFill>
                <a:latin typeface="+mj-lt"/>
                <a:ea typeface="Corbel" charset="0"/>
                <a:cs typeface="Corbel" charset="0"/>
              </a:rPr>
              <a:t>2020</a:t>
            </a:r>
          </a:p>
        </p:txBody>
      </p:sp>
      <p:sp>
        <p:nvSpPr>
          <p:cNvPr id="31" name="Rectangle 30">
            <a:extLst>
              <a:ext uri="{FF2B5EF4-FFF2-40B4-BE49-F238E27FC236}">
                <a16:creationId xmlns:a16="http://schemas.microsoft.com/office/drawing/2014/main" xmlns="" id="{174231A0-F158-45C8-8594-B926367FBB0F}"/>
              </a:ext>
            </a:extLst>
          </p:cNvPr>
          <p:cNvSpPr/>
          <p:nvPr/>
        </p:nvSpPr>
        <p:spPr>
          <a:xfrm>
            <a:off x="5577885" y="3342488"/>
            <a:ext cx="1051200" cy="3045661"/>
          </a:xfrm>
          <a:prstGeom prst="rect">
            <a:avLst/>
          </a:prstGeom>
          <a:solidFill>
            <a:schemeClr val="accent4"/>
          </a:solidFill>
          <a:ln>
            <a:noFill/>
          </a:ln>
          <a:scene3d>
            <a:camera prst="obliqueTopRight"/>
            <a:lightRig rig="threePt" dir="t"/>
          </a:scene3d>
          <a:sp3d extrusionH="1143000"/>
        </p:spPr>
        <p:txBody>
          <a:bodyPr wrap="square" rtlCol="0" anchor="t">
            <a:noAutofit/>
          </a:bodyPr>
          <a:lstStyle/>
          <a:p>
            <a:pPr algn="ctr"/>
            <a:r>
              <a:rPr lang="en-CA" sz="1600" b="1">
                <a:solidFill>
                  <a:schemeClr val="bg1"/>
                </a:solidFill>
                <a:latin typeface="+mj-lt"/>
                <a:ea typeface="Corbel" charset="0"/>
                <a:cs typeface="Corbel" charset="0"/>
              </a:rPr>
              <a:t>2021</a:t>
            </a:r>
          </a:p>
        </p:txBody>
      </p:sp>
      <p:sp>
        <p:nvSpPr>
          <p:cNvPr id="18" name="Rectangle 20">
            <a:extLst>
              <a:ext uri="{FF2B5EF4-FFF2-40B4-BE49-F238E27FC236}">
                <a16:creationId xmlns:a16="http://schemas.microsoft.com/office/drawing/2014/main" xmlns="" id="{F4B66FB9-3FA1-413C-A4EC-ED0FA167E36B}"/>
              </a:ext>
            </a:extLst>
          </p:cNvPr>
          <p:cNvSpPr>
            <a:spLocks noChangeArrowheads="1"/>
          </p:cNvSpPr>
          <p:nvPr/>
        </p:nvSpPr>
        <p:spPr bwMode="auto">
          <a:xfrm>
            <a:off x="2587411" y="3812482"/>
            <a:ext cx="2755900" cy="1366258"/>
          </a:xfrm>
          <a:prstGeom prst="rect">
            <a:avLst/>
          </a:prstGeom>
          <a:solidFill>
            <a:schemeClr val="tx2">
              <a:lumMod val="90000"/>
              <a:lumOff val="10000"/>
            </a:schemeClr>
          </a:solidFill>
          <a:ln w="9525">
            <a:noFill/>
            <a:miter lim="800000"/>
            <a:headEnd/>
            <a:tailEnd/>
          </a:ln>
          <a:effectLst>
            <a:softEdge rad="127000"/>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Reference margin</a:t>
            </a:r>
            <a:r>
              <a:rPr kumimoji="0" lang="en-US" sz="24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the average of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production margins</a:t>
            </a:r>
          </a:p>
        </p:txBody>
      </p:sp>
      <p:sp>
        <p:nvSpPr>
          <p:cNvPr id="33" name="Rectangle 32">
            <a:extLst>
              <a:ext uri="{FF2B5EF4-FFF2-40B4-BE49-F238E27FC236}">
                <a16:creationId xmlns:a16="http://schemas.microsoft.com/office/drawing/2014/main" xmlns="" id="{A9CCAB4A-A8A7-484B-B584-58074478ABB4}"/>
              </a:ext>
            </a:extLst>
          </p:cNvPr>
          <p:cNvSpPr/>
          <p:nvPr/>
        </p:nvSpPr>
        <p:spPr>
          <a:xfrm>
            <a:off x="5577885" y="3336893"/>
            <a:ext cx="1051200" cy="3041261"/>
          </a:xfrm>
          <a:prstGeom prst="rect">
            <a:avLst/>
          </a:prstGeom>
          <a:solidFill>
            <a:schemeClr val="bg1"/>
          </a:solidFill>
          <a:ln>
            <a:solidFill>
              <a:schemeClr val="bg1">
                <a:lumMod val="65000"/>
              </a:schemeClr>
            </a:solidFill>
          </a:ln>
          <a:scene3d>
            <a:camera prst="obliqueTopRight"/>
            <a:lightRig rig="threePt" dir="t"/>
          </a:scene3d>
          <a:sp3d extrusionH="1143000"/>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34" name="Rectangle 33">
            <a:extLst>
              <a:ext uri="{FF2B5EF4-FFF2-40B4-BE49-F238E27FC236}">
                <a16:creationId xmlns:a16="http://schemas.microsoft.com/office/drawing/2014/main" xmlns="" id="{FDC8BFAA-906A-408D-82AB-310A51933D8C}"/>
              </a:ext>
            </a:extLst>
          </p:cNvPr>
          <p:cNvSpPr/>
          <p:nvPr/>
        </p:nvSpPr>
        <p:spPr>
          <a:xfrm>
            <a:off x="8257612" y="5266277"/>
            <a:ext cx="1867188" cy="1126789"/>
          </a:xfrm>
          <a:prstGeom prst="rect">
            <a:avLst/>
          </a:prstGeom>
          <a:solidFill>
            <a:schemeClr val="tx2"/>
          </a:solidFill>
          <a:ln>
            <a:noFill/>
          </a:ln>
          <a:scene3d>
            <a:camera prst="obliqueTopRight"/>
            <a:lightRig rig="threePt" dir="t"/>
          </a:scene3d>
          <a:sp3d extrusionH="1143000" contourW="12700">
            <a:contourClr>
              <a:schemeClr val="tx1">
                <a:lumMod val="50000"/>
                <a:lumOff val="50000"/>
              </a:schemeClr>
            </a:contourClr>
          </a:sp3d>
        </p:spPr>
        <p:txBody>
          <a:bodyPr wrap="square" rtlCol="0" anchor="ctr">
            <a:noAutofit/>
          </a:bodyPr>
          <a:lstStyle/>
          <a:p>
            <a:pPr algn="ctr"/>
            <a:r>
              <a:rPr lang="en-CA" sz="1600" b="1">
                <a:solidFill>
                  <a:schemeClr val="bg1"/>
                </a:solidFill>
                <a:latin typeface="+mj-lt"/>
                <a:ea typeface="Corbel" charset="0"/>
                <a:cs typeface="Corbel" charset="0"/>
              </a:rPr>
              <a:t>Program year margin</a:t>
            </a:r>
          </a:p>
        </p:txBody>
      </p:sp>
      <p:sp>
        <p:nvSpPr>
          <p:cNvPr id="35" name="Rectangle 34">
            <a:extLst>
              <a:ext uri="{FF2B5EF4-FFF2-40B4-BE49-F238E27FC236}">
                <a16:creationId xmlns:a16="http://schemas.microsoft.com/office/drawing/2014/main" xmlns="" id="{3010D887-1503-4F0F-9D1E-283EC2135C3C}"/>
              </a:ext>
            </a:extLst>
          </p:cNvPr>
          <p:cNvSpPr/>
          <p:nvPr/>
        </p:nvSpPr>
        <p:spPr>
          <a:xfrm>
            <a:off x="8257612" y="2665087"/>
            <a:ext cx="1867188" cy="2648158"/>
          </a:xfrm>
          <a:prstGeom prst="rect">
            <a:avLst/>
          </a:prstGeom>
          <a:solidFill>
            <a:srgbClr val="C00000"/>
          </a:solidFill>
          <a:ln>
            <a:noFill/>
          </a:ln>
          <a:scene3d>
            <a:camera prst="obliqueTopRight"/>
            <a:lightRig rig="threePt" dir="t"/>
          </a:scene3d>
          <a:sp3d extrusionH="1143000"/>
        </p:spPr>
        <p:txBody>
          <a:bodyPr wrap="square" rtlCol="0" anchor="ctr">
            <a:noAutofit/>
          </a:bodyPr>
          <a:lstStyle/>
          <a:p>
            <a:pPr algn="ctr"/>
            <a:r>
              <a:rPr lang="en-CA" sz="1600" b="1">
                <a:solidFill>
                  <a:schemeClr val="bg1"/>
                </a:solidFill>
                <a:latin typeface="+mj-lt"/>
                <a:ea typeface="Corbel" charset="0"/>
                <a:cs typeface="Corbel" charset="0"/>
              </a:rPr>
              <a:t>Loss</a:t>
            </a:r>
          </a:p>
        </p:txBody>
      </p:sp>
      <p:sp>
        <p:nvSpPr>
          <p:cNvPr id="36" name="Rectangle 35">
            <a:extLst>
              <a:ext uri="{FF2B5EF4-FFF2-40B4-BE49-F238E27FC236}">
                <a16:creationId xmlns:a16="http://schemas.microsoft.com/office/drawing/2014/main" xmlns="" id="{6B1040E3-1A28-4500-B0FD-533D5E8A7099}"/>
              </a:ext>
            </a:extLst>
          </p:cNvPr>
          <p:cNvSpPr/>
          <p:nvPr/>
        </p:nvSpPr>
        <p:spPr>
          <a:xfrm>
            <a:off x="8262548" y="3342488"/>
            <a:ext cx="1867188" cy="1970757"/>
          </a:xfrm>
          <a:prstGeom prst="rect">
            <a:avLst/>
          </a:prstGeom>
          <a:solidFill>
            <a:schemeClr val="accent3">
              <a:lumMod val="75000"/>
              <a:lumOff val="25000"/>
            </a:schemeClr>
          </a:solidFill>
          <a:ln>
            <a:noFill/>
          </a:ln>
          <a:scene3d>
            <a:camera prst="obliqueTopRight"/>
            <a:lightRig rig="threePt" dir="t"/>
          </a:scene3d>
          <a:sp3d extrusionH="1143000" contourW="12700">
            <a:contourClr>
              <a:schemeClr val="tx1">
                <a:lumMod val="50000"/>
                <a:lumOff val="50000"/>
              </a:schemeClr>
            </a:contourClr>
          </a:sp3d>
        </p:spPr>
        <p:txBody>
          <a:bodyPr wrap="square" rtlCol="0" anchor="ctr">
            <a:noAutofit/>
          </a:bodyPr>
          <a:lstStyle/>
          <a:p>
            <a:pPr algn="ctr"/>
            <a:r>
              <a:rPr lang="en-CA" sz="1600" b="1">
                <a:solidFill>
                  <a:schemeClr val="bg1"/>
                </a:solidFill>
                <a:latin typeface="+mj-lt"/>
                <a:ea typeface="Corbel" charset="0"/>
                <a:cs typeface="Corbel" charset="0"/>
              </a:rPr>
              <a:t>Tier 2</a:t>
            </a:r>
          </a:p>
        </p:txBody>
      </p:sp>
      <p:sp>
        <p:nvSpPr>
          <p:cNvPr id="37" name="Rectangle 36">
            <a:extLst>
              <a:ext uri="{FF2B5EF4-FFF2-40B4-BE49-F238E27FC236}">
                <a16:creationId xmlns:a16="http://schemas.microsoft.com/office/drawing/2014/main" xmlns="" id="{B11F1170-FF6C-4B7C-A6B8-6959E67D1A12}"/>
              </a:ext>
            </a:extLst>
          </p:cNvPr>
          <p:cNvSpPr/>
          <p:nvPr/>
        </p:nvSpPr>
        <p:spPr>
          <a:xfrm>
            <a:off x="8257612" y="2608803"/>
            <a:ext cx="1867916" cy="733685"/>
          </a:xfrm>
          <a:prstGeom prst="rect">
            <a:avLst/>
          </a:prstGeom>
          <a:solidFill>
            <a:schemeClr val="accent1">
              <a:lumMod val="50000"/>
              <a:lumOff val="50000"/>
            </a:schemeClr>
          </a:solidFill>
          <a:ln>
            <a:noFill/>
          </a:ln>
          <a:scene3d>
            <a:camera prst="obliqueTopRight"/>
            <a:lightRig rig="threePt" dir="t"/>
          </a:scene3d>
          <a:sp3d extrusionH="1143000" contourW="12700">
            <a:contourClr>
              <a:schemeClr val="tx1">
                <a:lumMod val="50000"/>
                <a:lumOff val="50000"/>
              </a:schemeClr>
            </a:contourClr>
          </a:sp3d>
        </p:spPr>
        <p:txBody>
          <a:bodyPr wrap="square" rtlCol="0" anchor="ctr">
            <a:noAutofit/>
          </a:bodyPr>
          <a:lstStyle/>
          <a:p>
            <a:pPr algn="ctr"/>
            <a:r>
              <a:rPr lang="en-CA" sz="1600" b="1">
                <a:solidFill>
                  <a:schemeClr val="bg1"/>
                </a:solidFill>
                <a:latin typeface="+mj-lt"/>
                <a:ea typeface="Corbel" charset="0"/>
                <a:cs typeface="Corbel" charset="0"/>
              </a:rPr>
              <a:t>Tier 1</a:t>
            </a:r>
          </a:p>
        </p:txBody>
      </p:sp>
      <p:sp>
        <p:nvSpPr>
          <p:cNvPr id="38" name="Title 1">
            <a:extLst>
              <a:ext uri="{FF2B5EF4-FFF2-40B4-BE49-F238E27FC236}">
                <a16:creationId xmlns:a16="http://schemas.microsoft.com/office/drawing/2014/main" xmlns="" id="{DDCA9B37-BCB1-476E-AFBA-34E6BD199077}"/>
              </a:ext>
            </a:extLst>
          </p:cNvPr>
          <p:cNvSpPr>
            <a:spLocks noGrp="1"/>
          </p:cNvSpPr>
          <p:nvPr>
            <p:ph type="title"/>
          </p:nvPr>
        </p:nvSpPr>
        <p:spPr/>
        <p:txBody>
          <a:bodyPr/>
          <a:lstStyle/>
          <a:p>
            <a:r>
              <a:rPr lang="en-CA"/>
              <a:t>AgriStability</a:t>
            </a:r>
          </a:p>
        </p:txBody>
      </p:sp>
      <p:sp>
        <p:nvSpPr>
          <p:cNvPr id="2" name="Text Placeholder 1">
            <a:extLst>
              <a:ext uri="{FF2B5EF4-FFF2-40B4-BE49-F238E27FC236}">
                <a16:creationId xmlns:a16="http://schemas.microsoft.com/office/drawing/2014/main" xmlns="" id="{A2C53977-7A6D-464F-A199-FC9E013471E4}"/>
              </a:ext>
            </a:extLst>
          </p:cNvPr>
          <p:cNvSpPr>
            <a:spLocks noGrp="1"/>
          </p:cNvSpPr>
          <p:nvPr>
            <p:ph type="body" idx="1"/>
          </p:nvPr>
        </p:nvSpPr>
        <p:spPr>
          <a:xfrm>
            <a:off x="642951" y="1198270"/>
            <a:ext cx="10915637" cy="374398"/>
          </a:xfrm>
        </p:spPr>
        <p:txBody>
          <a:bodyPr/>
          <a:lstStyle/>
          <a:p>
            <a:r>
              <a:rPr lang="en-CA"/>
              <a:t>A means of insuring the income stream for your farm</a:t>
            </a:r>
          </a:p>
        </p:txBody>
      </p:sp>
      <p:sp>
        <p:nvSpPr>
          <p:cNvPr id="39" name="TextBox 38">
            <a:extLst>
              <a:ext uri="{FF2B5EF4-FFF2-40B4-BE49-F238E27FC236}">
                <a16:creationId xmlns:a16="http://schemas.microsoft.com/office/drawing/2014/main" xmlns="" id="{FAF4BC90-CD18-4537-B248-68FED1E25151}"/>
              </a:ext>
            </a:extLst>
          </p:cNvPr>
          <p:cNvSpPr txBox="1"/>
          <p:nvPr/>
        </p:nvSpPr>
        <p:spPr>
          <a:xfrm>
            <a:off x="8095817" y="1081311"/>
            <a:ext cx="1152144" cy="584775"/>
          </a:xfrm>
          <a:prstGeom prst="rect">
            <a:avLst/>
          </a:prstGeom>
          <a:noFill/>
        </p:spPr>
        <p:txBody>
          <a:bodyPr wrap="square" rtlCol="0">
            <a:spAutoFit/>
          </a:bodyPr>
          <a:lstStyle/>
          <a:p>
            <a:pPr algn="ctr"/>
            <a:r>
              <a:rPr lang="en-CA" sz="1600"/>
              <a:t>Producer Share</a:t>
            </a:r>
          </a:p>
        </p:txBody>
      </p:sp>
      <p:sp>
        <p:nvSpPr>
          <p:cNvPr id="40" name="TextBox 39">
            <a:extLst>
              <a:ext uri="{FF2B5EF4-FFF2-40B4-BE49-F238E27FC236}">
                <a16:creationId xmlns:a16="http://schemas.microsoft.com/office/drawing/2014/main" xmlns="" id="{6CA96663-EB80-45EA-9197-DF0A993E0011}"/>
              </a:ext>
            </a:extLst>
          </p:cNvPr>
          <p:cNvSpPr txBox="1"/>
          <p:nvPr/>
        </p:nvSpPr>
        <p:spPr>
          <a:xfrm>
            <a:off x="9141333" y="1083562"/>
            <a:ext cx="1335024" cy="584775"/>
          </a:xfrm>
          <a:prstGeom prst="rect">
            <a:avLst/>
          </a:prstGeom>
          <a:noFill/>
        </p:spPr>
        <p:txBody>
          <a:bodyPr wrap="square" rtlCol="0">
            <a:spAutoFit/>
          </a:bodyPr>
          <a:lstStyle/>
          <a:p>
            <a:pPr algn="ctr"/>
            <a:r>
              <a:rPr lang="en-CA" sz="1600"/>
              <a:t>Government Share</a:t>
            </a:r>
          </a:p>
        </p:txBody>
      </p:sp>
      <p:sp>
        <p:nvSpPr>
          <p:cNvPr id="41" name="Rectangle 40">
            <a:extLst>
              <a:ext uri="{FF2B5EF4-FFF2-40B4-BE49-F238E27FC236}">
                <a16:creationId xmlns:a16="http://schemas.microsoft.com/office/drawing/2014/main" xmlns="" id="{69158B4B-DF3C-451F-82D8-C599355CDBE6}"/>
              </a:ext>
            </a:extLst>
          </p:cNvPr>
          <p:cNvSpPr/>
          <p:nvPr/>
        </p:nvSpPr>
        <p:spPr>
          <a:xfrm>
            <a:off x="8256884" y="2593130"/>
            <a:ext cx="1867187" cy="743763"/>
          </a:xfrm>
          <a:prstGeom prst="rect">
            <a:avLst/>
          </a:prstGeom>
          <a:solidFill>
            <a:schemeClr val="accent2">
              <a:lumMod val="90000"/>
              <a:lumOff val="10000"/>
            </a:schemeClr>
          </a:solidFill>
          <a:ln>
            <a:noFill/>
          </a:ln>
        </p:spPr>
        <p:txBody>
          <a:bodyPr wrap="square" rtlCol="0" anchor="ctr">
            <a:noAutofit/>
          </a:bodyPr>
          <a:lstStyle/>
          <a:p>
            <a:pPr algn="ctr"/>
            <a:r>
              <a:rPr lang="en-CA" sz="1600" b="1">
                <a:solidFill>
                  <a:schemeClr val="bg1"/>
                </a:solidFill>
                <a:latin typeface="+mj-lt"/>
                <a:ea typeface="Corbel" charset="0"/>
                <a:cs typeface="Corbel" charset="0"/>
              </a:rPr>
              <a:t>100%</a:t>
            </a:r>
          </a:p>
        </p:txBody>
      </p:sp>
      <p:sp>
        <p:nvSpPr>
          <p:cNvPr id="42" name="Rectangle 41">
            <a:extLst>
              <a:ext uri="{FF2B5EF4-FFF2-40B4-BE49-F238E27FC236}">
                <a16:creationId xmlns:a16="http://schemas.microsoft.com/office/drawing/2014/main" xmlns="" id="{F717CC9E-DA75-4CB2-9945-FA019BA7140A}"/>
              </a:ext>
            </a:extLst>
          </p:cNvPr>
          <p:cNvSpPr/>
          <p:nvPr/>
        </p:nvSpPr>
        <p:spPr>
          <a:xfrm>
            <a:off x="8257612" y="3342488"/>
            <a:ext cx="718113" cy="1970757"/>
          </a:xfrm>
          <a:prstGeom prst="rect">
            <a:avLst/>
          </a:prstGeom>
          <a:solidFill>
            <a:schemeClr val="accent2">
              <a:lumMod val="50000"/>
              <a:lumOff val="50000"/>
            </a:schemeClr>
          </a:solidFill>
          <a:ln>
            <a:noFill/>
          </a:ln>
        </p:spPr>
        <p:txBody>
          <a:bodyPr wrap="square" rtlCol="0" anchor="ctr">
            <a:noAutofit/>
          </a:bodyPr>
          <a:lstStyle/>
          <a:p>
            <a:pPr algn="ctr"/>
            <a:r>
              <a:rPr lang="en-CA" sz="1600" b="1">
                <a:solidFill>
                  <a:schemeClr val="bg1"/>
                </a:solidFill>
                <a:latin typeface="+mj-lt"/>
                <a:ea typeface="Corbel" charset="0"/>
                <a:cs typeface="Corbel" charset="0"/>
              </a:rPr>
              <a:t>30%</a:t>
            </a:r>
          </a:p>
        </p:txBody>
      </p:sp>
      <p:sp>
        <p:nvSpPr>
          <p:cNvPr id="43" name="Rectangle 42">
            <a:extLst>
              <a:ext uri="{FF2B5EF4-FFF2-40B4-BE49-F238E27FC236}">
                <a16:creationId xmlns:a16="http://schemas.microsoft.com/office/drawing/2014/main" xmlns="" id="{05739075-BCFB-46BC-820C-3E61FBC49752}"/>
              </a:ext>
            </a:extLst>
          </p:cNvPr>
          <p:cNvSpPr/>
          <p:nvPr/>
        </p:nvSpPr>
        <p:spPr>
          <a:xfrm>
            <a:off x="8921317" y="3342488"/>
            <a:ext cx="1212627" cy="1970757"/>
          </a:xfrm>
          <a:prstGeom prst="rect">
            <a:avLst/>
          </a:prstGeom>
          <a:solidFill>
            <a:schemeClr val="accent2">
              <a:lumMod val="75000"/>
              <a:lumOff val="25000"/>
            </a:schemeClr>
          </a:solidFill>
          <a:ln>
            <a:noFill/>
          </a:ln>
        </p:spPr>
        <p:txBody>
          <a:bodyPr wrap="square" rtlCol="0" anchor="ctr">
            <a:noAutofit/>
          </a:bodyPr>
          <a:lstStyle/>
          <a:p>
            <a:pPr algn="ctr"/>
            <a:r>
              <a:rPr lang="en-CA" sz="1600" b="1">
                <a:solidFill>
                  <a:schemeClr val="bg1"/>
                </a:solidFill>
                <a:latin typeface="+mj-lt"/>
                <a:ea typeface="Corbel" charset="0"/>
                <a:cs typeface="Corbel" charset="0"/>
              </a:rPr>
              <a:t>70%</a:t>
            </a:r>
          </a:p>
        </p:txBody>
      </p:sp>
      <p:sp>
        <p:nvSpPr>
          <p:cNvPr id="44" name="Arrow: Right 43">
            <a:extLst>
              <a:ext uri="{FF2B5EF4-FFF2-40B4-BE49-F238E27FC236}">
                <a16:creationId xmlns:a16="http://schemas.microsoft.com/office/drawing/2014/main" xmlns="" id="{B77CC14F-9F86-4BF3-B629-9F98FBDD64D5}"/>
              </a:ext>
            </a:extLst>
          </p:cNvPr>
          <p:cNvSpPr/>
          <p:nvPr/>
        </p:nvSpPr>
        <p:spPr>
          <a:xfrm>
            <a:off x="6315867" y="5462924"/>
            <a:ext cx="1779949" cy="925173"/>
          </a:xfrm>
          <a:prstGeom prst="rightArrow">
            <a:avLst>
              <a:gd name="adj1" fmla="val 54118"/>
              <a:gd name="adj2" fmla="val 50000"/>
            </a:avLst>
          </a:prstGeom>
          <a:solidFill>
            <a:srgbClr val="C00000"/>
          </a:solidFill>
          <a:ln>
            <a:solidFill>
              <a:schemeClr val="tx1"/>
            </a:solidFill>
          </a:ln>
          <a:effectLst>
            <a:outerShdw blurRad="50800" dist="38100" dir="8100000" algn="tr" rotWithShape="0">
              <a:prstClr val="black">
                <a:alpha val="40000"/>
              </a:prstClr>
            </a:outerShdw>
          </a:effectLst>
        </p:spPr>
        <p:txBody>
          <a:bodyPr wrap="square" rtlCol="0" anchor="ctr">
            <a:noAutofit/>
          </a:bodyPr>
          <a:lstStyle/>
          <a:p>
            <a:pPr algn="ctr"/>
            <a:endParaRPr lang="en-CA" sz="1600" b="1">
              <a:solidFill>
                <a:schemeClr val="bg1"/>
              </a:solidFill>
              <a:latin typeface="+mj-lt"/>
              <a:ea typeface="Corbel" charset="0"/>
              <a:cs typeface="Corbel" charset="0"/>
            </a:endParaRPr>
          </a:p>
        </p:txBody>
      </p:sp>
    </p:spTree>
    <p:extLst>
      <p:ext uri="{BB962C8B-B14F-4D97-AF65-F5344CB8AC3E}">
        <p14:creationId xmlns:p14="http://schemas.microsoft.com/office/powerpoint/2010/main" val="153323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0-#ppt_w/2"/>
                                          </p:val>
                                        </p:tav>
                                        <p:tav tm="100000">
                                          <p:val>
                                            <p:strVal val="#ppt_x"/>
                                          </p:val>
                                        </p:tav>
                                      </p:tavLst>
                                    </p:anim>
                                    <p:anim calcmode="lin" valueType="num">
                                      <p:cBhvr additive="base">
                                        <p:cTn id="42" dur="500" fill="hold"/>
                                        <p:tgtEl>
                                          <p:spTgt spid="44"/>
                                        </p:tgtEl>
                                        <p:attrNameLst>
                                          <p:attrName>ppt_y</p:attrName>
                                        </p:attrNameLst>
                                      </p:cBhvr>
                                      <p:tavLst>
                                        <p:tav tm="0">
                                          <p:val>
                                            <p:strVal val="#ppt_y"/>
                                          </p:val>
                                        </p:tav>
                                        <p:tav tm="100000">
                                          <p:val>
                                            <p:strVal val="#ppt_y"/>
                                          </p:val>
                                        </p:tav>
                                      </p:tavLst>
                                    </p:anim>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1+#ppt_w/2"/>
                                          </p:val>
                                        </p:tav>
                                        <p:tav tm="100000">
                                          <p:val>
                                            <p:strVal val="#ppt_x"/>
                                          </p:val>
                                        </p:tav>
                                      </p:tavLst>
                                    </p:anim>
                                    <p:anim calcmode="lin" valueType="num">
                                      <p:cBhvr additive="base">
                                        <p:cTn id="5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1+#ppt_w/2"/>
                                          </p:val>
                                        </p:tav>
                                        <p:tav tm="100000">
                                          <p:val>
                                            <p:strVal val="#ppt_x"/>
                                          </p:val>
                                        </p:tav>
                                      </p:tavLst>
                                    </p:anim>
                                    <p:anim calcmode="lin" valueType="num">
                                      <p:cBhvr additive="base">
                                        <p:cTn id="6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ppt_x"/>
                                          </p:val>
                                        </p:tav>
                                        <p:tav tm="100000">
                                          <p:val>
                                            <p:strVal val="#ppt_x"/>
                                          </p:val>
                                        </p:tav>
                                      </p:tavLst>
                                    </p:anim>
                                    <p:anim calcmode="lin" valueType="num">
                                      <p:cBhvr additive="base">
                                        <p:cTn id="68" dur="500" fill="hold"/>
                                        <p:tgtEl>
                                          <p:spTgt spid="43"/>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0-#ppt_h/2"/>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500" fill="hold"/>
                                        <p:tgtEl>
                                          <p:spTgt spid="41"/>
                                        </p:tgtEl>
                                        <p:attrNameLst>
                                          <p:attrName>ppt_x</p:attrName>
                                        </p:attrNameLst>
                                      </p:cBhvr>
                                      <p:tavLst>
                                        <p:tav tm="0">
                                          <p:val>
                                            <p:strVal val="1+#ppt_w/2"/>
                                          </p:val>
                                        </p:tav>
                                        <p:tav tm="100000">
                                          <p:val>
                                            <p:strVal val="#ppt_x"/>
                                          </p:val>
                                        </p:tav>
                                      </p:tavLst>
                                    </p:anim>
                                    <p:anim calcmode="lin" valueType="num">
                                      <p:cBhvr additive="base">
                                        <p:cTn id="76"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5" grpId="0" animBg="1"/>
      <p:bldP spid="32" grpId="0" animBg="1"/>
      <p:bldP spid="28" grpId="0" animBg="1"/>
      <p:bldP spid="29" grpId="0" animBg="1"/>
      <p:bldP spid="30" grpId="0" animBg="1"/>
      <p:bldP spid="31" grpId="0" animBg="1"/>
      <p:bldP spid="18" grpId="0" animBg="1"/>
      <p:bldP spid="33" grpId="0" animBg="1"/>
      <p:bldP spid="34" grpId="0" animBg="1"/>
      <p:bldP spid="35" grpId="0" animBg="1"/>
      <p:bldP spid="36" grpId="0" animBg="1"/>
      <p:bldP spid="37" grpId="0" animBg="1"/>
      <p:bldP spid="39" grpId="0"/>
      <p:bldP spid="40" grpId="0"/>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04F92F-66AE-49EC-8FA0-3244BD20A349}"/>
              </a:ext>
            </a:extLst>
          </p:cNvPr>
          <p:cNvSpPr>
            <a:spLocks noGrp="1"/>
          </p:cNvSpPr>
          <p:nvPr>
            <p:ph type="title"/>
          </p:nvPr>
        </p:nvSpPr>
        <p:spPr/>
        <p:txBody>
          <a:bodyPr/>
          <a:lstStyle/>
          <a:p>
            <a:r>
              <a:rPr lang="en-CA" sz="3600"/>
              <a:t>Ag Risk Management Projector™ Modelling</a:t>
            </a:r>
          </a:p>
        </p:txBody>
      </p:sp>
      <p:sp>
        <p:nvSpPr>
          <p:cNvPr id="3" name="Text Placeholder 2">
            <a:extLst>
              <a:ext uri="{FF2B5EF4-FFF2-40B4-BE49-F238E27FC236}">
                <a16:creationId xmlns:a16="http://schemas.microsoft.com/office/drawing/2014/main" xmlns="" id="{48344D96-D5BB-44B0-889B-211488184F15}"/>
              </a:ext>
            </a:extLst>
          </p:cNvPr>
          <p:cNvSpPr>
            <a:spLocks noGrp="1"/>
          </p:cNvSpPr>
          <p:nvPr>
            <p:ph type="body" idx="1"/>
          </p:nvPr>
        </p:nvSpPr>
        <p:spPr/>
        <p:txBody>
          <a:bodyPr/>
          <a:lstStyle/>
          <a:p>
            <a:r>
              <a:rPr lang="en-CA" err="1"/>
              <a:t>Twolane</a:t>
            </a:r>
            <a:r>
              <a:rPr lang="en-CA"/>
              <a:t> Farms Ltd. – No Safety Net</a:t>
            </a:r>
          </a:p>
        </p:txBody>
      </p:sp>
      <p:sp>
        <p:nvSpPr>
          <p:cNvPr id="5" name="Content Placeholder 4">
            <a:extLst>
              <a:ext uri="{FF2B5EF4-FFF2-40B4-BE49-F238E27FC236}">
                <a16:creationId xmlns:a16="http://schemas.microsoft.com/office/drawing/2014/main" xmlns="" id="{6C904370-8509-4110-85AF-40E9C2C12707}"/>
              </a:ext>
            </a:extLst>
          </p:cNvPr>
          <p:cNvSpPr>
            <a:spLocks noGrp="1"/>
          </p:cNvSpPr>
          <p:nvPr>
            <p:ph sz="quarter" idx="13"/>
          </p:nvPr>
        </p:nvSpPr>
        <p:spPr>
          <a:xfrm>
            <a:off x="7216540" y="1752268"/>
            <a:ext cx="4342048" cy="4485020"/>
          </a:xfrm>
        </p:spPr>
        <p:txBody>
          <a:bodyPr>
            <a:normAutofit fontScale="92500"/>
          </a:bodyPr>
          <a:lstStyle/>
          <a:p>
            <a:pPr>
              <a:spcBef>
                <a:spcPts val="0"/>
              </a:spcBef>
            </a:pPr>
            <a:r>
              <a:rPr lang="en-CA" sz="2000"/>
              <a:t>Accrued Income Statement projection </a:t>
            </a:r>
          </a:p>
          <a:p>
            <a:pPr>
              <a:spcBef>
                <a:spcPts val="0"/>
              </a:spcBef>
            </a:pPr>
            <a:r>
              <a:rPr lang="en-CA" sz="2000"/>
              <a:t>Revenue projected from 100% ($474,872) to 0%</a:t>
            </a:r>
          </a:p>
          <a:p>
            <a:pPr>
              <a:spcBef>
                <a:spcPts val="0"/>
              </a:spcBef>
            </a:pPr>
            <a:r>
              <a:rPr lang="en-CA" sz="2000"/>
              <a:t>Green (revenue) must exceed brown and orange (non-allowable and allowable expenses) to maintain profitability </a:t>
            </a:r>
          </a:p>
          <a:p>
            <a:pPr>
              <a:spcBef>
                <a:spcPts val="0"/>
              </a:spcBef>
            </a:pPr>
            <a:r>
              <a:rPr lang="en-CA" sz="2000"/>
              <a:t>Losses appear in red</a:t>
            </a:r>
          </a:p>
          <a:p>
            <a:pPr>
              <a:spcBef>
                <a:spcPts val="0"/>
              </a:spcBef>
            </a:pPr>
            <a:r>
              <a:rPr lang="en-CA" sz="2000"/>
              <a:t>AgriStability estimated reference margin is programmed in</a:t>
            </a:r>
          </a:p>
          <a:p>
            <a:pPr marL="0" indent="0">
              <a:spcBef>
                <a:spcPts val="0"/>
              </a:spcBef>
              <a:buNone/>
            </a:pPr>
            <a:endParaRPr lang="en-CA" sz="1200"/>
          </a:p>
          <a:p>
            <a:pPr marL="0" indent="0" algn="ctr">
              <a:buNone/>
            </a:pPr>
            <a:r>
              <a:rPr lang="en-CA" sz="2000">
                <a:solidFill>
                  <a:srgbClr val="FF0000"/>
                </a:solidFill>
                <a:latin typeface="+mj-lt"/>
              </a:rPr>
              <a:t>How can AgriStability be used to prevent or minimize the red loss scenarios?</a:t>
            </a:r>
          </a:p>
          <a:p>
            <a:endParaRPr lang="en-CA" sz="2000"/>
          </a:p>
        </p:txBody>
      </p:sp>
      <p:pic>
        <p:nvPicPr>
          <p:cNvPr id="10" name="Picture 9">
            <a:extLst>
              <a:ext uri="{FF2B5EF4-FFF2-40B4-BE49-F238E27FC236}">
                <a16:creationId xmlns:a16="http://schemas.microsoft.com/office/drawing/2014/main" xmlns="" id="{20FDDD92-17CB-4C53-8D06-9EED84724D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159"/>
          <a:stretch/>
        </p:blipFill>
        <p:spPr>
          <a:xfrm>
            <a:off x="390525" y="1717668"/>
            <a:ext cx="6659828" cy="4152456"/>
          </a:xfrm>
          <a:prstGeom prst="rect">
            <a:avLst/>
          </a:prstGeom>
        </p:spPr>
      </p:pic>
    </p:spTree>
    <p:extLst>
      <p:ext uri="{BB962C8B-B14F-4D97-AF65-F5344CB8AC3E}">
        <p14:creationId xmlns:p14="http://schemas.microsoft.com/office/powerpoint/2010/main" val="10030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8A04DD64-B24D-4991-B006-3D8B38BDB2C4}"/>
              </a:ext>
            </a:extLst>
          </p:cNvPr>
          <p:cNvSpPr>
            <a:spLocks noGrp="1"/>
          </p:cNvSpPr>
          <p:nvPr>
            <p:ph type="title"/>
          </p:nvPr>
        </p:nvSpPr>
        <p:spPr>
          <a:xfrm>
            <a:off x="642951" y="644272"/>
            <a:ext cx="10913050" cy="498598"/>
          </a:xfrm>
        </p:spPr>
        <p:txBody>
          <a:bodyPr/>
          <a:lstStyle/>
          <a:p>
            <a:r>
              <a:rPr lang="en-CA" sz="3600"/>
              <a:t>Ag Risk Management 	Projector™ Modelling</a:t>
            </a:r>
          </a:p>
        </p:txBody>
      </p:sp>
      <p:sp>
        <p:nvSpPr>
          <p:cNvPr id="7" name="Text Placeholder 2">
            <a:extLst>
              <a:ext uri="{FF2B5EF4-FFF2-40B4-BE49-F238E27FC236}">
                <a16:creationId xmlns:a16="http://schemas.microsoft.com/office/drawing/2014/main" xmlns="" id="{07595D94-8C20-4612-827B-C30BE214051B}"/>
              </a:ext>
            </a:extLst>
          </p:cNvPr>
          <p:cNvSpPr>
            <a:spLocks noGrp="1"/>
          </p:cNvSpPr>
          <p:nvPr>
            <p:ph type="body" idx="1"/>
          </p:nvPr>
        </p:nvSpPr>
        <p:spPr/>
        <p:txBody>
          <a:bodyPr/>
          <a:lstStyle/>
          <a:p>
            <a:r>
              <a:rPr lang="en-CA" sz="2000" err="1"/>
              <a:t>Twolane</a:t>
            </a:r>
            <a:r>
              <a:rPr lang="en-CA" sz="2000"/>
              <a:t> Farms Ltd. – AgriStability</a:t>
            </a:r>
          </a:p>
        </p:txBody>
      </p:sp>
      <p:sp>
        <p:nvSpPr>
          <p:cNvPr id="3" name="Content Placeholder 2">
            <a:extLst>
              <a:ext uri="{FF2B5EF4-FFF2-40B4-BE49-F238E27FC236}">
                <a16:creationId xmlns:a16="http://schemas.microsoft.com/office/drawing/2014/main" xmlns="" id="{43B235A9-B083-4C02-8E9C-5AB18178464F}"/>
              </a:ext>
            </a:extLst>
          </p:cNvPr>
          <p:cNvSpPr>
            <a:spLocks noGrp="1"/>
          </p:cNvSpPr>
          <p:nvPr>
            <p:ph sz="quarter" idx="13"/>
          </p:nvPr>
        </p:nvSpPr>
        <p:spPr>
          <a:xfrm>
            <a:off x="7275870" y="1752268"/>
            <a:ext cx="4394514" cy="2716037"/>
          </a:xfrm>
        </p:spPr>
        <p:txBody>
          <a:bodyPr>
            <a:normAutofit/>
          </a:bodyPr>
          <a:lstStyle/>
          <a:p>
            <a:pPr>
              <a:spcBef>
                <a:spcPts val="0"/>
              </a:spcBef>
            </a:pPr>
            <a:r>
              <a:rPr lang="en-CA" sz="1800"/>
              <a:t>Reference Margin of $227,317 </a:t>
            </a:r>
          </a:p>
          <a:p>
            <a:pPr>
              <a:spcBef>
                <a:spcPts val="0"/>
              </a:spcBef>
            </a:pPr>
            <a:r>
              <a:rPr lang="en-CA" sz="1800"/>
              <a:t>AgriStability coverage is pink and purple</a:t>
            </a:r>
          </a:p>
          <a:p>
            <a:pPr>
              <a:spcBef>
                <a:spcPts val="0"/>
              </a:spcBef>
            </a:pPr>
            <a:r>
              <a:rPr lang="en-CA" sz="1800"/>
              <a:t>AgriStability triggers at approximately 15% revenue loss for this farm (with costs remaining equal in the background)</a:t>
            </a:r>
          </a:p>
          <a:p>
            <a:pPr>
              <a:spcBef>
                <a:spcPts val="0"/>
              </a:spcBef>
            </a:pPr>
            <a:r>
              <a:rPr lang="en-CA" sz="1800"/>
              <a:t>AgriStability pushes the first loss scenario into profitability and many of the red losses have disappeared.</a:t>
            </a:r>
          </a:p>
          <a:p>
            <a:endParaRPr lang="en-CA" sz="2000"/>
          </a:p>
        </p:txBody>
      </p:sp>
      <p:pic>
        <p:nvPicPr>
          <p:cNvPr id="6" name="Picture 5">
            <a:extLst>
              <a:ext uri="{FF2B5EF4-FFF2-40B4-BE49-F238E27FC236}">
                <a16:creationId xmlns:a16="http://schemas.microsoft.com/office/drawing/2014/main" xmlns="" id="{F0AA90D3-18D5-4B51-9FB0-FDA9113762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424" t="9032"/>
          <a:stretch/>
        </p:blipFill>
        <p:spPr>
          <a:xfrm>
            <a:off x="352424" y="1752268"/>
            <a:ext cx="6709301" cy="4115132"/>
          </a:xfrm>
          <a:prstGeom prst="rect">
            <a:avLst/>
          </a:prstGeom>
        </p:spPr>
      </p:pic>
      <p:sp>
        <p:nvSpPr>
          <p:cNvPr id="12" name="TextBox 11">
            <a:extLst>
              <a:ext uri="{FF2B5EF4-FFF2-40B4-BE49-F238E27FC236}">
                <a16:creationId xmlns:a16="http://schemas.microsoft.com/office/drawing/2014/main" xmlns="" id="{11A50E9F-B401-4B66-BB13-7746B9D693DB}"/>
              </a:ext>
            </a:extLst>
          </p:cNvPr>
          <p:cNvSpPr txBox="1"/>
          <p:nvPr/>
        </p:nvSpPr>
        <p:spPr>
          <a:xfrm>
            <a:off x="7143750" y="4832092"/>
            <a:ext cx="4953000" cy="1035308"/>
          </a:xfrm>
          <a:prstGeom prst="roundRect">
            <a:avLst>
              <a:gd name="adj" fmla="val 4516"/>
            </a:avLst>
          </a:prstGeom>
          <a:solidFill>
            <a:srgbClr val="FF0000"/>
          </a:solidFill>
        </p:spPr>
        <p:txBody>
          <a:bodyPr wrap="square">
            <a:spAutoFit/>
          </a:bodyPr>
          <a:lstStyle/>
          <a:p>
            <a:pPr algn="ctr"/>
            <a:r>
              <a:rPr lang="en-CA" sz="2000">
                <a:solidFill>
                  <a:schemeClr val="bg1"/>
                </a:solidFill>
                <a:latin typeface="+mj-lt"/>
              </a:rPr>
              <a:t>Any kind of modelling is possible, but it needs to be done for YOUR specific farm; everyone’s results are different!</a:t>
            </a:r>
          </a:p>
        </p:txBody>
      </p:sp>
    </p:spTree>
    <p:extLst>
      <p:ext uri="{BB962C8B-B14F-4D97-AF65-F5344CB8AC3E}">
        <p14:creationId xmlns:p14="http://schemas.microsoft.com/office/powerpoint/2010/main" val="108146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4551CB91-1CAF-420A-A3D3-35FEC5630A4B}"/>
              </a:ext>
            </a:extLst>
          </p:cNvPr>
          <p:cNvSpPr>
            <a:spLocks noGrp="1"/>
          </p:cNvSpPr>
          <p:nvPr>
            <p:ph type="body" sz="quarter" idx="13"/>
          </p:nvPr>
        </p:nvSpPr>
        <p:spPr>
          <a:xfrm>
            <a:off x="5734051" y="636588"/>
            <a:ext cx="5824538" cy="5600700"/>
          </a:xfrm>
        </p:spPr>
        <p:txBody>
          <a:bodyPr>
            <a:normAutofit fontScale="85000" lnSpcReduction="10000"/>
          </a:bodyPr>
          <a:lstStyle/>
          <a:p>
            <a:pPr marL="0" indent="0">
              <a:buNone/>
            </a:pPr>
            <a:endParaRPr lang="en-CA" sz="2400" i="1">
              <a:solidFill>
                <a:srgbClr val="FF0000"/>
              </a:solidFill>
            </a:endParaRPr>
          </a:p>
          <a:p>
            <a:pPr marL="0" indent="0">
              <a:buNone/>
            </a:pPr>
            <a:r>
              <a:rPr lang="en-CA" sz="2400">
                <a:solidFill>
                  <a:schemeClr val="accent4">
                    <a:lumMod val="75000"/>
                  </a:schemeClr>
                </a:solidFill>
                <a:latin typeface="+mj-lt"/>
              </a:rPr>
              <a:t>FALSE: </a:t>
            </a:r>
          </a:p>
          <a:p>
            <a:pPr marL="0" indent="0">
              <a:buNone/>
            </a:pPr>
            <a:r>
              <a:rPr lang="en-CA" sz="2400" i="1">
                <a:solidFill>
                  <a:schemeClr val="accent4">
                    <a:lumMod val="75000"/>
                  </a:schemeClr>
                </a:solidFill>
              </a:rPr>
              <a:t>A lot of Bison producers are not in AgriStability because it wouldn’t trigger/doesn’t work for them.</a:t>
            </a:r>
          </a:p>
          <a:p>
            <a:pPr marL="0" indent="0">
              <a:buNone/>
            </a:pPr>
            <a:endParaRPr lang="en-CA" sz="2400"/>
          </a:p>
          <a:p>
            <a:pPr marL="0" indent="0">
              <a:buNone/>
            </a:pPr>
            <a:r>
              <a:rPr lang="en-CA" sz="2400">
                <a:solidFill>
                  <a:schemeClr val="accent2"/>
                </a:solidFill>
                <a:latin typeface="+mj-lt"/>
              </a:rPr>
              <a:t>TRUE: </a:t>
            </a:r>
          </a:p>
          <a:p>
            <a:pPr marL="0" indent="0">
              <a:buNone/>
            </a:pPr>
            <a:r>
              <a:rPr lang="en-CA" sz="2400">
                <a:solidFill>
                  <a:schemeClr val="accent2"/>
                </a:solidFill>
                <a:latin typeface="+mj-lt"/>
              </a:rPr>
              <a:t>AgriStability never triggers/doesn’t work for Bison producers when they are not enrolled in the program – the program never works for producers who don’t enrol. In the past, AgriStability may not have been as responsive for certain Bison producers because their reference margins were limited, but limiting of reference margins has been gone since 2019.</a:t>
            </a:r>
          </a:p>
          <a:p>
            <a:pPr marL="0" indent="0">
              <a:buNone/>
            </a:pPr>
            <a:r>
              <a:rPr lang="en-CA" sz="2400"/>
              <a:t> </a:t>
            </a:r>
          </a:p>
          <a:p>
            <a:endParaRPr lang="en-CA" sz="2400"/>
          </a:p>
        </p:txBody>
      </p:sp>
      <p:sp>
        <p:nvSpPr>
          <p:cNvPr id="5" name="Title 4">
            <a:extLst>
              <a:ext uri="{FF2B5EF4-FFF2-40B4-BE49-F238E27FC236}">
                <a16:creationId xmlns:a16="http://schemas.microsoft.com/office/drawing/2014/main" xmlns="" id="{DF466187-7E34-46DF-9F46-86DEAFB4A3DC}"/>
              </a:ext>
            </a:extLst>
          </p:cNvPr>
          <p:cNvSpPr>
            <a:spLocks noGrp="1"/>
          </p:cNvSpPr>
          <p:nvPr>
            <p:ph type="title"/>
          </p:nvPr>
        </p:nvSpPr>
        <p:spPr>
          <a:xfrm>
            <a:off x="633412" y="3056205"/>
            <a:ext cx="3683001" cy="553998"/>
          </a:xfrm>
        </p:spPr>
        <p:txBody>
          <a:bodyPr/>
          <a:lstStyle/>
          <a:p>
            <a:pPr algn="ctr"/>
            <a:r>
              <a:rPr lang="en-CA"/>
              <a:t>False vs True </a:t>
            </a:r>
          </a:p>
        </p:txBody>
      </p:sp>
    </p:spTree>
    <p:extLst>
      <p:ext uri="{BB962C8B-B14F-4D97-AF65-F5344CB8AC3E}">
        <p14:creationId xmlns:p14="http://schemas.microsoft.com/office/powerpoint/2010/main" val="246544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fade">
                                      <p:cBhvr>
                                        <p:cTn id="10"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C4BD87-9BC2-442E-8D4A-0A0720B98485}"/>
              </a:ext>
            </a:extLst>
          </p:cNvPr>
          <p:cNvSpPr>
            <a:spLocks noGrp="1"/>
          </p:cNvSpPr>
          <p:nvPr>
            <p:ph type="title"/>
          </p:nvPr>
        </p:nvSpPr>
        <p:spPr>
          <a:xfrm>
            <a:off x="642951" y="232964"/>
            <a:ext cx="10913050" cy="553998"/>
          </a:xfrm>
        </p:spPr>
        <p:txBody>
          <a:bodyPr/>
          <a:lstStyle/>
          <a:p>
            <a:r>
              <a:rPr lang="en-CA"/>
              <a:t>Common AgriStability Errors</a:t>
            </a:r>
          </a:p>
        </p:txBody>
      </p:sp>
      <p:sp>
        <p:nvSpPr>
          <p:cNvPr id="31" name="Text Placeholder 30">
            <a:extLst>
              <a:ext uri="{FF2B5EF4-FFF2-40B4-BE49-F238E27FC236}">
                <a16:creationId xmlns:a16="http://schemas.microsoft.com/office/drawing/2014/main" xmlns="" id="{648CE929-3FDF-4532-9959-BBD32A89F5CA}"/>
              </a:ext>
            </a:extLst>
          </p:cNvPr>
          <p:cNvSpPr>
            <a:spLocks noGrp="1"/>
          </p:cNvSpPr>
          <p:nvPr>
            <p:ph type="body" idx="1"/>
          </p:nvPr>
        </p:nvSpPr>
        <p:spPr>
          <a:xfrm>
            <a:off x="635999" y="777973"/>
            <a:ext cx="10529874" cy="615553"/>
          </a:xfrm>
        </p:spPr>
        <p:txBody>
          <a:bodyPr/>
          <a:lstStyle/>
          <a:p>
            <a:pPr algn="ctr">
              <a:lnSpc>
                <a:spcPct val="100000"/>
              </a:lnSpc>
              <a:spcBef>
                <a:spcPts val="0"/>
              </a:spcBef>
            </a:pPr>
            <a:r>
              <a:rPr lang="en-CA" i="1"/>
              <a:t>“Wow, I’ve had my worst year ever and I’m not getting an AgriStability payment! </a:t>
            </a:r>
          </a:p>
          <a:p>
            <a:pPr algn="ctr">
              <a:lnSpc>
                <a:spcPct val="100000"/>
              </a:lnSpc>
              <a:spcBef>
                <a:spcPts val="0"/>
              </a:spcBef>
            </a:pPr>
            <a:r>
              <a:rPr lang="en-CA" i="1"/>
              <a:t>What might be wrong?”</a:t>
            </a:r>
          </a:p>
        </p:txBody>
      </p:sp>
      <p:sp>
        <p:nvSpPr>
          <p:cNvPr id="3" name="Oval 2">
            <a:extLst>
              <a:ext uri="{FF2B5EF4-FFF2-40B4-BE49-F238E27FC236}">
                <a16:creationId xmlns:a16="http://schemas.microsoft.com/office/drawing/2014/main" xmlns="" id="{E33C2FC2-489F-4579-B6E1-2546E12ACF3B}"/>
              </a:ext>
            </a:extLst>
          </p:cNvPr>
          <p:cNvSpPr/>
          <p:nvPr/>
        </p:nvSpPr>
        <p:spPr>
          <a:xfrm>
            <a:off x="1232781" y="1517076"/>
            <a:ext cx="1317030" cy="1317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01</a:t>
            </a:r>
          </a:p>
        </p:txBody>
      </p:sp>
      <p:sp>
        <p:nvSpPr>
          <p:cNvPr id="4" name="Oval 3">
            <a:extLst>
              <a:ext uri="{FF2B5EF4-FFF2-40B4-BE49-F238E27FC236}">
                <a16:creationId xmlns:a16="http://schemas.microsoft.com/office/drawing/2014/main" xmlns="" id="{EC952AA3-3F3A-462B-A57E-2A474A97D78F}"/>
              </a:ext>
            </a:extLst>
          </p:cNvPr>
          <p:cNvSpPr/>
          <p:nvPr/>
        </p:nvSpPr>
        <p:spPr>
          <a:xfrm>
            <a:off x="3964538" y="1593769"/>
            <a:ext cx="1317030" cy="1317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02</a:t>
            </a:r>
          </a:p>
        </p:txBody>
      </p:sp>
      <p:sp>
        <p:nvSpPr>
          <p:cNvPr id="5" name="Oval 4">
            <a:extLst>
              <a:ext uri="{FF2B5EF4-FFF2-40B4-BE49-F238E27FC236}">
                <a16:creationId xmlns:a16="http://schemas.microsoft.com/office/drawing/2014/main" xmlns="" id="{DEC5AAD0-672C-41B8-B832-979924DAC6BE}"/>
              </a:ext>
            </a:extLst>
          </p:cNvPr>
          <p:cNvSpPr/>
          <p:nvPr/>
        </p:nvSpPr>
        <p:spPr>
          <a:xfrm>
            <a:off x="6714103" y="1615855"/>
            <a:ext cx="1317030" cy="1317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03</a:t>
            </a:r>
          </a:p>
        </p:txBody>
      </p:sp>
      <p:sp>
        <p:nvSpPr>
          <p:cNvPr id="6" name="Oval 5">
            <a:extLst>
              <a:ext uri="{FF2B5EF4-FFF2-40B4-BE49-F238E27FC236}">
                <a16:creationId xmlns:a16="http://schemas.microsoft.com/office/drawing/2014/main" xmlns="" id="{8EAE00C6-85EC-4F75-AC4C-D6E4FC153220}"/>
              </a:ext>
            </a:extLst>
          </p:cNvPr>
          <p:cNvSpPr/>
          <p:nvPr/>
        </p:nvSpPr>
        <p:spPr>
          <a:xfrm>
            <a:off x="9509571" y="1604740"/>
            <a:ext cx="1317030" cy="1317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04</a:t>
            </a:r>
          </a:p>
        </p:txBody>
      </p:sp>
      <p:grpSp>
        <p:nvGrpSpPr>
          <p:cNvPr id="7" name="Group 6">
            <a:extLst>
              <a:ext uri="{FF2B5EF4-FFF2-40B4-BE49-F238E27FC236}">
                <a16:creationId xmlns:a16="http://schemas.microsoft.com/office/drawing/2014/main" xmlns="" id="{D17F62E3-AB73-4BF7-A33D-A177905517FA}"/>
              </a:ext>
            </a:extLst>
          </p:cNvPr>
          <p:cNvGrpSpPr/>
          <p:nvPr/>
        </p:nvGrpSpPr>
        <p:grpSpPr>
          <a:xfrm>
            <a:off x="1172698" y="1497366"/>
            <a:ext cx="2749565" cy="1444939"/>
            <a:chOff x="868965" y="1109270"/>
            <a:chExt cx="1988535" cy="1045006"/>
          </a:xfrm>
        </p:grpSpPr>
        <p:cxnSp>
          <p:nvCxnSpPr>
            <p:cNvPr id="8" name="Straight Arrow Connector 7">
              <a:extLst>
                <a:ext uri="{FF2B5EF4-FFF2-40B4-BE49-F238E27FC236}">
                  <a16:creationId xmlns:a16="http://schemas.microsoft.com/office/drawing/2014/main" xmlns="" id="{408D02A3-4E57-49F1-A0D3-A645770668E6}"/>
                </a:ext>
              </a:extLst>
            </p:cNvPr>
            <p:cNvCxnSpPr/>
            <p:nvPr/>
          </p:nvCxnSpPr>
          <p:spPr>
            <a:xfrm>
              <a:off x="1913971" y="1644570"/>
              <a:ext cx="943529" cy="0"/>
            </a:xfrm>
            <a:prstGeom prst="straightConnector1">
              <a:avLst/>
            </a:prstGeom>
            <a:ln w="19050" cap="rnd">
              <a:solidFill>
                <a:schemeClr val="bg1">
                  <a:lumMod val="75000"/>
                </a:schemeClr>
              </a:solidFill>
              <a:prstDash val="sysDash"/>
              <a:roun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xmlns="" id="{534E6C9A-C680-4ACF-84FF-DEAFDB0C5AAE}"/>
                </a:ext>
              </a:extLst>
            </p:cNvPr>
            <p:cNvSpPr/>
            <p:nvPr/>
          </p:nvSpPr>
          <p:spPr>
            <a:xfrm>
              <a:off x="868965" y="1109270"/>
              <a:ext cx="1045006" cy="1045006"/>
            </a:xfrm>
            <a:prstGeom prst="arc">
              <a:avLst>
                <a:gd name="adj1" fmla="val 140316"/>
                <a:gd name="adj2" fmla="val 5393033"/>
              </a:avLst>
            </a:prstGeom>
            <a:ln w="19050" cap="rnd">
              <a:solidFill>
                <a:schemeClr val="bg1">
                  <a:lumMod val="75000"/>
                </a:schemeClr>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grpSp>
        <p:nvGrpSpPr>
          <p:cNvPr id="10" name="Group 9">
            <a:extLst>
              <a:ext uri="{FF2B5EF4-FFF2-40B4-BE49-F238E27FC236}">
                <a16:creationId xmlns:a16="http://schemas.microsoft.com/office/drawing/2014/main" xmlns="" id="{8388CF64-1CCE-4231-B986-C754DD2235A6}"/>
              </a:ext>
            </a:extLst>
          </p:cNvPr>
          <p:cNvGrpSpPr/>
          <p:nvPr/>
        </p:nvGrpSpPr>
        <p:grpSpPr>
          <a:xfrm flipV="1">
            <a:off x="3922263" y="1532563"/>
            <a:ext cx="2749565" cy="1444939"/>
            <a:chOff x="868965" y="1109270"/>
            <a:chExt cx="1988535" cy="1045006"/>
          </a:xfrm>
        </p:grpSpPr>
        <p:cxnSp>
          <p:nvCxnSpPr>
            <p:cNvPr id="11" name="Straight Arrow Connector 10">
              <a:extLst>
                <a:ext uri="{FF2B5EF4-FFF2-40B4-BE49-F238E27FC236}">
                  <a16:creationId xmlns:a16="http://schemas.microsoft.com/office/drawing/2014/main" xmlns="" id="{F34E39F3-88AB-40AF-8A24-FB5D89BB3196}"/>
                </a:ext>
              </a:extLst>
            </p:cNvPr>
            <p:cNvCxnSpPr/>
            <p:nvPr/>
          </p:nvCxnSpPr>
          <p:spPr>
            <a:xfrm>
              <a:off x="1913971" y="1644570"/>
              <a:ext cx="943529" cy="0"/>
            </a:xfrm>
            <a:prstGeom prst="straightConnector1">
              <a:avLst/>
            </a:prstGeom>
            <a:ln w="19050" cap="rnd">
              <a:solidFill>
                <a:schemeClr val="bg1">
                  <a:lumMod val="75000"/>
                </a:schemeClr>
              </a:solidFill>
              <a:prstDash val="sysDash"/>
              <a:roun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xmlns="" id="{24C87630-6E6D-4E34-AC99-57B5E353C0F2}"/>
                </a:ext>
              </a:extLst>
            </p:cNvPr>
            <p:cNvSpPr/>
            <p:nvPr/>
          </p:nvSpPr>
          <p:spPr>
            <a:xfrm>
              <a:off x="868965" y="1109270"/>
              <a:ext cx="1045006" cy="1045006"/>
            </a:xfrm>
            <a:prstGeom prst="arc">
              <a:avLst>
                <a:gd name="adj1" fmla="val 140316"/>
                <a:gd name="adj2" fmla="val 5393033"/>
              </a:avLst>
            </a:prstGeom>
            <a:ln w="19050" cap="rnd">
              <a:solidFill>
                <a:schemeClr val="bg1">
                  <a:lumMod val="75000"/>
                </a:schemeClr>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cxnSp>
        <p:nvCxnSpPr>
          <p:cNvPr id="13" name="Straight Arrow Connector 12">
            <a:extLst>
              <a:ext uri="{FF2B5EF4-FFF2-40B4-BE49-F238E27FC236}">
                <a16:creationId xmlns:a16="http://schemas.microsoft.com/office/drawing/2014/main" xmlns="" id="{30596934-31EE-4F60-9602-AEFDEE0D6332}"/>
              </a:ext>
            </a:extLst>
          </p:cNvPr>
          <p:cNvCxnSpPr>
            <a:cxnSpLocks/>
          </p:cNvCxnSpPr>
          <p:nvPr/>
        </p:nvCxnSpPr>
        <p:spPr>
          <a:xfrm>
            <a:off x="8140253" y="2282404"/>
            <a:ext cx="1304626" cy="1"/>
          </a:xfrm>
          <a:prstGeom prst="straightConnector1">
            <a:avLst/>
          </a:prstGeom>
          <a:ln w="19050" cap="rnd">
            <a:solidFill>
              <a:schemeClr val="bg1">
                <a:lumMod val="75000"/>
              </a:schemeClr>
            </a:solidFill>
            <a:prstDash val="sysDash"/>
            <a:roun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xmlns="" id="{345C642B-63B1-4D3E-B70F-9C81AD5D4431}"/>
              </a:ext>
            </a:extLst>
          </p:cNvPr>
          <p:cNvSpPr/>
          <p:nvPr/>
        </p:nvSpPr>
        <p:spPr>
          <a:xfrm>
            <a:off x="6706147" y="1559935"/>
            <a:ext cx="1444939" cy="1444939"/>
          </a:xfrm>
          <a:prstGeom prst="arc">
            <a:avLst>
              <a:gd name="adj1" fmla="val 140316"/>
              <a:gd name="adj2" fmla="val 5393033"/>
            </a:avLst>
          </a:prstGeom>
          <a:ln w="19050" cap="rnd">
            <a:solidFill>
              <a:schemeClr val="bg1">
                <a:lumMod val="75000"/>
              </a:schemeClr>
            </a:solidFill>
            <a:prstDash val="sysDash"/>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27" name="Group 26">
            <a:extLst>
              <a:ext uri="{FF2B5EF4-FFF2-40B4-BE49-F238E27FC236}">
                <a16:creationId xmlns:a16="http://schemas.microsoft.com/office/drawing/2014/main" xmlns="" id="{03FC593B-57EF-4786-A5F0-561C5B6DBF45}"/>
              </a:ext>
            </a:extLst>
          </p:cNvPr>
          <p:cNvGrpSpPr/>
          <p:nvPr/>
        </p:nvGrpSpPr>
        <p:grpSpPr>
          <a:xfrm>
            <a:off x="548956" y="3006754"/>
            <a:ext cx="2767100" cy="2632115"/>
            <a:chOff x="548956" y="3006754"/>
            <a:chExt cx="2767100" cy="2632115"/>
          </a:xfrm>
        </p:grpSpPr>
        <p:sp>
          <p:nvSpPr>
            <p:cNvPr id="15" name="Rectangle 14">
              <a:extLst>
                <a:ext uri="{FF2B5EF4-FFF2-40B4-BE49-F238E27FC236}">
                  <a16:creationId xmlns:a16="http://schemas.microsoft.com/office/drawing/2014/main" xmlns="" id="{1C0BA6A1-2599-4E47-828A-D626D368EB5E}"/>
                </a:ext>
              </a:extLst>
            </p:cNvPr>
            <p:cNvSpPr/>
            <p:nvPr/>
          </p:nvSpPr>
          <p:spPr>
            <a:xfrm>
              <a:off x="548956" y="3009200"/>
              <a:ext cx="2727898" cy="2629669"/>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a:extLst>
                <a:ext uri="{FF2B5EF4-FFF2-40B4-BE49-F238E27FC236}">
                  <a16:creationId xmlns:a16="http://schemas.microsoft.com/office/drawing/2014/main" xmlns="" id="{1E0F55E7-DBA5-4739-9488-509E0F0C92B1}"/>
                </a:ext>
              </a:extLst>
            </p:cNvPr>
            <p:cNvSpPr txBox="1"/>
            <p:nvPr/>
          </p:nvSpPr>
          <p:spPr>
            <a:xfrm>
              <a:off x="588272" y="3006754"/>
              <a:ext cx="2727784" cy="2621147"/>
            </a:xfrm>
            <a:prstGeom prst="rect">
              <a:avLst/>
            </a:prstGeom>
            <a:noFill/>
          </p:spPr>
          <p:txBody>
            <a:bodyPr wrap="square" rtlCol="0">
              <a:noAutofit/>
            </a:bodyPr>
            <a:lstStyle/>
            <a:p>
              <a:pPr algn="ctr"/>
              <a:r>
                <a:rPr lang="en-CA">
                  <a:solidFill>
                    <a:schemeClr val="accent4">
                      <a:lumMod val="50000"/>
                    </a:schemeClr>
                  </a:solidFill>
                  <a:latin typeface="Segoe UI Semibold" panose="020B0702040204020203" pitchFamily="34" charset="0"/>
                  <a:cs typeface="Segoe UI Semibold" panose="020B0702040204020203" pitchFamily="34" charset="0"/>
                </a:rPr>
                <a:t>A problem with structure change.</a:t>
              </a:r>
            </a:p>
            <a:p>
              <a:pPr algn="ctr">
                <a:spcBef>
                  <a:spcPts val="600"/>
                </a:spcBef>
              </a:pPr>
              <a:r>
                <a:rPr lang="en-US" sz="1400"/>
                <a:t>Structure change detail can be requested from your AgriStability Administration and review the productive units to make sure they are accurate.</a:t>
              </a:r>
            </a:p>
          </p:txBody>
        </p:sp>
      </p:grpSp>
      <p:grpSp>
        <p:nvGrpSpPr>
          <p:cNvPr id="26" name="Group 25">
            <a:extLst>
              <a:ext uri="{FF2B5EF4-FFF2-40B4-BE49-F238E27FC236}">
                <a16:creationId xmlns:a16="http://schemas.microsoft.com/office/drawing/2014/main" xmlns="" id="{70DE487A-3F72-4832-9B03-422F13D50103}"/>
              </a:ext>
            </a:extLst>
          </p:cNvPr>
          <p:cNvGrpSpPr/>
          <p:nvPr/>
        </p:nvGrpSpPr>
        <p:grpSpPr>
          <a:xfrm>
            <a:off x="3297648" y="2998238"/>
            <a:ext cx="2762273" cy="2640632"/>
            <a:chOff x="3297648" y="2998238"/>
            <a:chExt cx="2762273" cy="2640632"/>
          </a:xfrm>
        </p:grpSpPr>
        <p:sp>
          <p:nvSpPr>
            <p:cNvPr id="18" name="Rectangle 17">
              <a:extLst>
                <a:ext uri="{FF2B5EF4-FFF2-40B4-BE49-F238E27FC236}">
                  <a16:creationId xmlns:a16="http://schemas.microsoft.com/office/drawing/2014/main" xmlns="" id="{058518DC-1CB9-4FA3-BCDB-D579CF4F149D}"/>
                </a:ext>
              </a:extLst>
            </p:cNvPr>
            <p:cNvSpPr/>
            <p:nvPr/>
          </p:nvSpPr>
          <p:spPr>
            <a:xfrm>
              <a:off x="3328927" y="3009200"/>
              <a:ext cx="2730994" cy="2629670"/>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a:extLst>
                <a:ext uri="{FF2B5EF4-FFF2-40B4-BE49-F238E27FC236}">
                  <a16:creationId xmlns:a16="http://schemas.microsoft.com/office/drawing/2014/main" xmlns="" id="{DD722B83-9DC4-4F29-A0C5-3E9670592551}"/>
                </a:ext>
              </a:extLst>
            </p:cNvPr>
            <p:cNvSpPr txBox="1"/>
            <p:nvPr/>
          </p:nvSpPr>
          <p:spPr>
            <a:xfrm>
              <a:off x="3297648" y="2998238"/>
              <a:ext cx="2696682" cy="2629663"/>
            </a:xfrm>
            <a:prstGeom prst="rect">
              <a:avLst/>
            </a:prstGeom>
            <a:noFill/>
          </p:spPr>
          <p:txBody>
            <a:bodyPr wrap="square" rtlCol="0">
              <a:noAutofit/>
            </a:bodyPr>
            <a:lstStyle/>
            <a:p>
              <a:pPr algn="ctr"/>
              <a:r>
                <a:rPr lang="en-CA">
                  <a:solidFill>
                    <a:schemeClr val="accent4">
                      <a:lumMod val="50000"/>
                    </a:schemeClr>
                  </a:solidFill>
                  <a:latin typeface="Segoe UI Semibold" panose="020B0702040204020203" pitchFamily="34" charset="0"/>
                  <a:cs typeface="Segoe UI Semibold" panose="020B0702040204020203" pitchFamily="34" charset="0"/>
                </a:rPr>
                <a:t>Allocation errors between allowable and non-allowable income &amp; expenses</a:t>
              </a:r>
              <a:r>
                <a:rPr lang="en-CA" sz="1400">
                  <a:solidFill>
                    <a:schemeClr val="accent4">
                      <a:lumMod val="50000"/>
                    </a:schemeClr>
                  </a:solidFill>
                  <a:latin typeface="Segoe UI Semibold" panose="020B0702040204020203" pitchFamily="34" charset="0"/>
                  <a:cs typeface="Segoe UI Semibold" panose="020B0702040204020203" pitchFamily="34" charset="0"/>
                </a:rPr>
                <a:t>.</a:t>
              </a:r>
            </a:p>
            <a:p>
              <a:pPr algn="ctr">
                <a:spcBef>
                  <a:spcPts val="600"/>
                </a:spcBef>
              </a:pPr>
              <a:r>
                <a:rPr lang="en-US" sz="1400"/>
                <a:t>Producers should learn what the allowable and non-allowable items are and set up their chart of accounts so they are kept separate.</a:t>
              </a:r>
            </a:p>
          </p:txBody>
        </p:sp>
      </p:grpSp>
      <p:grpSp>
        <p:nvGrpSpPr>
          <p:cNvPr id="25" name="Group 24">
            <a:extLst>
              <a:ext uri="{FF2B5EF4-FFF2-40B4-BE49-F238E27FC236}">
                <a16:creationId xmlns:a16="http://schemas.microsoft.com/office/drawing/2014/main" xmlns="" id="{DA1CF64F-789E-4FCA-980C-83636DFA6024}"/>
              </a:ext>
            </a:extLst>
          </p:cNvPr>
          <p:cNvGrpSpPr/>
          <p:nvPr/>
        </p:nvGrpSpPr>
        <p:grpSpPr>
          <a:xfrm>
            <a:off x="6111994" y="3009199"/>
            <a:ext cx="2729907" cy="2629669"/>
            <a:chOff x="6091200" y="2998238"/>
            <a:chExt cx="2729907" cy="2629669"/>
          </a:xfrm>
        </p:grpSpPr>
        <p:sp>
          <p:nvSpPr>
            <p:cNvPr id="17" name="Rectangle 16">
              <a:extLst>
                <a:ext uri="{FF2B5EF4-FFF2-40B4-BE49-F238E27FC236}">
                  <a16:creationId xmlns:a16="http://schemas.microsoft.com/office/drawing/2014/main" xmlns="" id="{28F7D612-5999-46FB-AD45-A61739BA66E4}"/>
                </a:ext>
              </a:extLst>
            </p:cNvPr>
            <p:cNvSpPr/>
            <p:nvPr/>
          </p:nvSpPr>
          <p:spPr>
            <a:xfrm>
              <a:off x="6093208" y="2998238"/>
              <a:ext cx="2727899" cy="2629669"/>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TextBox 20">
              <a:extLst>
                <a:ext uri="{FF2B5EF4-FFF2-40B4-BE49-F238E27FC236}">
                  <a16:creationId xmlns:a16="http://schemas.microsoft.com/office/drawing/2014/main" xmlns="" id="{F9F3E4D4-FD6A-49AE-9355-52BC97029DB6}"/>
                </a:ext>
              </a:extLst>
            </p:cNvPr>
            <p:cNvSpPr txBox="1"/>
            <p:nvPr/>
          </p:nvSpPr>
          <p:spPr>
            <a:xfrm>
              <a:off x="6091200" y="3005068"/>
              <a:ext cx="2719105" cy="2622098"/>
            </a:xfrm>
            <a:prstGeom prst="rect">
              <a:avLst/>
            </a:prstGeom>
            <a:noFill/>
          </p:spPr>
          <p:txBody>
            <a:bodyPr wrap="square" rtlCol="0">
              <a:noAutofit/>
            </a:bodyPr>
            <a:lstStyle/>
            <a:p>
              <a:pPr algn="ctr"/>
              <a:r>
                <a:rPr lang="en-CA">
                  <a:solidFill>
                    <a:schemeClr val="accent4">
                      <a:lumMod val="50000"/>
                    </a:schemeClr>
                  </a:solidFill>
                  <a:latin typeface="Segoe UI Semibold" panose="020B0702040204020203" pitchFamily="34" charset="0"/>
                  <a:cs typeface="Segoe UI Semibold" panose="020B0702040204020203" pitchFamily="34" charset="0"/>
                </a:rPr>
                <a:t>Inventory isn’t priced correctly (non-published commodities).</a:t>
              </a:r>
            </a:p>
            <a:p>
              <a:pPr algn="ctr">
                <a:spcBef>
                  <a:spcPts val="600"/>
                </a:spcBef>
              </a:pPr>
              <a:r>
                <a:rPr lang="en-US" sz="1400"/>
                <a:t>Producers should always provide a price for non-published commodities and send in support for the price as additional information.</a:t>
              </a:r>
            </a:p>
          </p:txBody>
        </p:sp>
      </p:grpSp>
      <p:grpSp>
        <p:nvGrpSpPr>
          <p:cNvPr id="23" name="Group 22">
            <a:extLst>
              <a:ext uri="{FF2B5EF4-FFF2-40B4-BE49-F238E27FC236}">
                <a16:creationId xmlns:a16="http://schemas.microsoft.com/office/drawing/2014/main" xmlns="" id="{32FB86F8-ACA2-4841-8C36-98CF07708F0F}"/>
              </a:ext>
            </a:extLst>
          </p:cNvPr>
          <p:cNvGrpSpPr/>
          <p:nvPr/>
        </p:nvGrpSpPr>
        <p:grpSpPr>
          <a:xfrm>
            <a:off x="8895982" y="3017178"/>
            <a:ext cx="2727900" cy="2629669"/>
            <a:chOff x="8875828" y="2998232"/>
            <a:chExt cx="2727900" cy="2629669"/>
          </a:xfrm>
        </p:grpSpPr>
        <p:sp>
          <p:nvSpPr>
            <p:cNvPr id="16" name="Rectangle 15">
              <a:extLst>
                <a:ext uri="{FF2B5EF4-FFF2-40B4-BE49-F238E27FC236}">
                  <a16:creationId xmlns:a16="http://schemas.microsoft.com/office/drawing/2014/main" xmlns="" id="{C97A649E-40AF-4176-826C-6C3C7CD26562}"/>
                </a:ext>
              </a:extLst>
            </p:cNvPr>
            <p:cNvSpPr/>
            <p:nvPr/>
          </p:nvSpPr>
          <p:spPr>
            <a:xfrm>
              <a:off x="8875829" y="2998232"/>
              <a:ext cx="2727899" cy="2629669"/>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xmlns="" id="{4A3BAD17-C6A0-490F-AB34-FA4701581346}"/>
                </a:ext>
              </a:extLst>
            </p:cNvPr>
            <p:cNvSpPr txBox="1"/>
            <p:nvPr/>
          </p:nvSpPr>
          <p:spPr>
            <a:xfrm>
              <a:off x="8875828" y="2998232"/>
              <a:ext cx="2727899" cy="2622097"/>
            </a:xfrm>
            <a:prstGeom prst="rect">
              <a:avLst/>
            </a:prstGeom>
            <a:noFill/>
          </p:spPr>
          <p:txBody>
            <a:bodyPr wrap="square" rtlCol="0">
              <a:noAutofit/>
            </a:bodyPr>
            <a:lstStyle/>
            <a:p>
              <a:pPr algn="ctr"/>
              <a:r>
                <a:rPr lang="en-CA">
                  <a:solidFill>
                    <a:schemeClr val="accent4">
                      <a:lumMod val="50000"/>
                    </a:schemeClr>
                  </a:solidFill>
                  <a:latin typeface="Segoe UI Semibold" panose="020B0702040204020203" pitchFamily="34" charset="0"/>
                  <a:cs typeface="Segoe UI Semibold" panose="020B0702040204020203" pitchFamily="34" charset="0"/>
                </a:rPr>
                <a:t>Accrual adjustments are wrong.</a:t>
              </a:r>
            </a:p>
            <a:p>
              <a:pPr algn="ctr">
                <a:spcBef>
                  <a:spcPts val="600"/>
                </a:spcBef>
              </a:pPr>
              <a:r>
                <a:rPr lang="en-US" sz="1400"/>
                <a:t>Producers should learn something about accrual accounting and utilize a method of preparing the AgriStability application that will incorporate some checks and balances          </a:t>
              </a:r>
              <a:r>
                <a:rPr lang="en-US" sz="1100" i="1"/>
                <a:t>* If mistakes were made, you have only 18 months to correct them by Adjustment Request.</a:t>
              </a:r>
            </a:p>
          </p:txBody>
        </p:sp>
      </p:grpSp>
      <p:sp>
        <p:nvSpPr>
          <p:cNvPr id="24" name="Text Placeholder 30">
            <a:extLst>
              <a:ext uri="{FF2B5EF4-FFF2-40B4-BE49-F238E27FC236}">
                <a16:creationId xmlns:a16="http://schemas.microsoft.com/office/drawing/2014/main" xmlns="" id="{AD128F93-D251-44F8-A6BF-7E240912C42A}"/>
              </a:ext>
            </a:extLst>
          </p:cNvPr>
          <p:cNvSpPr txBox="1">
            <a:spLocks/>
          </p:cNvSpPr>
          <p:nvPr/>
        </p:nvSpPr>
        <p:spPr>
          <a:xfrm>
            <a:off x="381652" y="5784036"/>
            <a:ext cx="11275725" cy="615553"/>
          </a:xfrm>
          <a:prstGeom prst="rect">
            <a:avLst/>
          </a:prstGeom>
        </p:spPr>
        <p:txBody>
          <a:bodyPr vert="horz" wrap="square" lIns="0" tIns="0" rIns="0" bIns="0" rtlCol="0" anchor="t" anchorCtr="0">
            <a:spAutoFit/>
          </a:bodyPr>
          <a:lstStyle>
            <a:lvl1pPr marL="0" indent="0" algn="l" defTabSz="457200" rtl="0" eaLnBrk="1" latinLnBrk="0" hangingPunct="1">
              <a:lnSpc>
                <a:spcPct val="110000"/>
              </a:lnSpc>
              <a:spcBef>
                <a:spcPts val="900"/>
              </a:spcBef>
              <a:buClrTx/>
              <a:buSzPct val="100000"/>
              <a:buFont typeface="Arial" panose="020B0604020202020204" pitchFamily="34" charset="0"/>
              <a:buNone/>
              <a:defRPr lang="en-CA" sz="2000" b="0" kern="1200">
                <a:solidFill>
                  <a:schemeClr val="accent5"/>
                </a:solidFill>
                <a:latin typeface="+mj-lt"/>
                <a:ea typeface="Segoe UI Semibold" panose="020B0702040204020203" pitchFamily="34" charset="0"/>
                <a:cs typeface="Segoe UI Semibold" panose="020B0702040204020203" pitchFamily="34" charset="0"/>
                <a:sym typeface="MarkPro-Medium"/>
              </a:defRPr>
            </a:lvl1pPr>
            <a:lvl2pPr marL="457200" indent="0" algn="l" defTabSz="914400" rtl="0" eaLnBrk="1" latinLnBrk="0" hangingPunct="1">
              <a:lnSpc>
                <a:spcPct val="110000"/>
              </a:lnSpc>
              <a:spcBef>
                <a:spcPts val="600"/>
              </a:spcBef>
              <a:buClrTx/>
              <a:buSzPct val="90000"/>
              <a:buFont typeface="Arial" panose="020B0604020202020204" pitchFamily="34" charset="0"/>
              <a:buNone/>
              <a:defRPr sz="2000" b="1" kern="1200">
                <a:solidFill>
                  <a:schemeClr val="tx1"/>
                </a:solidFill>
                <a:latin typeface="+mn-lt"/>
                <a:ea typeface="Segoe UI Light" panose="020B0502040204020203" pitchFamily="34" charset="0"/>
                <a:cs typeface="Segoe UI Light" panose="020B0502040204020203" pitchFamily="34" charset="0"/>
              </a:defRPr>
            </a:lvl2pPr>
            <a:lvl3pPr marL="914400" indent="0" algn="l" defTabSz="914400" rtl="0" eaLnBrk="1" latinLnBrk="0" hangingPunct="1">
              <a:lnSpc>
                <a:spcPct val="110000"/>
              </a:lnSpc>
              <a:spcBef>
                <a:spcPts val="600"/>
              </a:spcBef>
              <a:buClrTx/>
              <a:buFont typeface="Arial" panose="020B0604020202020204" pitchFamily="34" charset="0"/>
              <a:buNone/>
              <a:defRPr sz="1800" b="1" kern="1200">
                <a:solidFill>
                  <a:schemeClr val="tx1"/>
                </a:solidFill>
                <a:latin typeface="+mn-lt"/>
                <a:ea typeface="Segoe UI Light" panose="020B0502040204020203" pitchFamily="34" charset="0"/>
                <a:cs typeface="Segoe UI Light" panose="020B0502040204020203" pitchFamily="34" charset="0"/>
              </a:defRPr>
            </a:lvl3pPr>
            <a:lvl4pPr marL="1371600" indent="0" algn="l" defTabSz="914400" rtl="0" eaLnBrk="1" latinLnBrk="0" hangingPunct="1">
              <a:lnSpc>
                <a:spcPct val="110000"/>
              </a:lnSpc>
              <a:spcBef>
                <a:spcPts val="600"/>
              </a:spcBef>
              <a:buClrTx/>
              <a:buFont typeface="Arial" panose="020B0604020202020204" pitchFamily="34" charset="0"/>
              <a:buNone/>
              <a:defRPr sz="1600" b="1" kern="1200">
                <a:solidFill>
                  <a:schemeClr val="tx1"/>
                </a:solidFill>
                <a:latin typeface="+mn-lt"/>
                <a:ea typeface="Segoe UI Light" panose="020B0502040204020203" pitchFamily="34" charset="0"/>
                <a:cs typeface="Segoe UI Light" panose="020B0502040204020203" pitchFamily="34" charset="0"/>
              </a:defRPr>
            </a:lvl4pPr>
            <a:lvl5pPr marL="1828800" indent="0" algn="l" defTabSz="914400" rtl="0" eaLnBrk="1" latinLnBrk="0" hangingPunct="1">
              <a:lnSpc>
                <a:spcPct val="110000"/>
              </a:lnSpc>
              <a:spcBef>
                <a:spcPts val="600"/>
              </a:spcBef>
              <a:buClrTx/>
              <a:buFont typeface="Arial" panose="020B0604020202020204" pitchFamily="34" charset="0"/>
              <a:buNone/>
              <a:defRPr sz="1600" b="1" kern="1200">
                <a:solidFill>
                  <a:schemeClr val="tx1"/>
                </a:solidFill>
                <a:latin typeface="+mn-lt"/>
                <a:ea typeface="Segoe UI Light" panose="020B0502040204020203" pitchFamily="34" charset="0"/>
                <a:cs typeface="Segoe UI Light" panose="020B0502040204020203" pitchFamily="34"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lnSpc>
                <a:spcPct val="100000"/>
              </a:lnSpc>
              <a:spcBef>
                <a:spcPts val="0"/>
              </a:spcBef>
            </a:pPr>
            <a:r>
              <a:rPr lang="en-CA">
                <a:solidFill>
                  <a:schemeClr val="tx1"/>
                </a:solidFill>
              </a:rPr>
              <a:t>… or you didn’t really have the worst year ever and actually lost less money/made more money than you thought </a:t>
            </a:r>
          </a:p>
        </p:txBody>
      </p:sp>
    </p:spTree>
    <p:extLst>
      <p:ext uri="{BB962C8B-B14F-4D97-AF65-F5344CB8AC3E}">
        <p14:creationId xmlns:p14="http://schemas.microsoft.com/office/powerpoint/2010/main" val="354947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8D5AEB7C-2A8C-4B6B-A7A2-22DC5E8B0CD0}"/>
              </a:ext>
            </a:extLst>
          </p:cNvPr>
          <p:cNvSpPr txBox="1"/>
          <p:nvPr/>
        </p:nvSpPr>
        <p:spPr>
          <a:xfrm>
            <a:off x="2018046" y="2523837"/>
            <a:ext cx="4454015" cy="2431435"/>
          </a:xfrm>
          <a:prstGeom prst="rect">
            <a:avLst/>
          </a:prstGeom>
          <a:solidFill>
            <a:schemeClr val="bg2"/>
          </a:solidFill>
          <a:ln w="28575">
            <a:noFill/>
          </a:ln>
        </p:spPr>
        <p:txBody>
          <a:bodyPr wrap="square" lIns="91440" tIns="45720" rIns="91440" bIns="45720" rtlCol="0" anchor="t">
            <a:spAutoFit/>
          </a:bodyPr>
          <a:lstStyle/>
          <a:p>
            <a:endParaRPr lang="en-CA" sz="2000" u="sng">
              <a:solidFill>
                <a:schemeClr val="accent4"/>
              </a:solidFill>
              <a:latin typeface="+mj-lt"/>
            </a:endParaRPr>
          </a:p>
          <a:p>
            <a:endParaRPr lang="en-CA" sz="2000" u="sng">
              <a:solidFill>
                <a:schemeClr val="accent4"/>
              </a:solidFill>
              <a:latin typeface="+mj-lt"/>
            </a:endParaRPr>
          </a:p>
          <a:p>
            <a:endParaRPr lang="en-CA" sz="2000" u="sng">
              <a:solidFill>
                <a:schemeClr val="accent4"/>
              </a:solidFill>
              <a:latin typeface="+mj-lt"/>
            </a:endParaRPr>
          </a:p>
          <a:p>
            <a:pPr algn="ctr"/>
            <a:endParaRPr lang="en-CA" sz="1200" u="sng">
              <a:solidFill>
                <a:schemeClr val="accent4"/>
              </a:solidFill>
              <a:latin typeface="+mj-lt"/>
            </a:endParaRPr>
          </a:p>
          <a:p>
            <a:pPr algn="ctr"/>
            <a:r>
              <a:rPr lang="en-CA" sz="2000" u="sng">
                <a:solidFill>
                  <a:schemeClr val="accent4"/>
                </a:solidFill>
                <a:latin typeface="+mj-lt"/>
              </a:rPr>
              <a:t>Question: </a:t>
            </a:r>
            <a:endParaRPr lang="en-CA" sz="2000" u="sng">
              <a:solidFill>
                <a:schemeClr val="accent4"/>
              </a:solidFill>
              <a:latin typeface="+mj-lt"/>
              <a:cs typeface="Segoe UI Semibold"/>
            </a:endParaRPr>
          </a:p>
          <a:p>
            <a:pPr algn="ctr"/>
            <a:r>
              <a:rPr lang="en-CA" sz="2000">
                <a:solidFill>
                  <a:schemeClr val="accent4"/>
                </a:solidFill>
                <a:latin typeface="+mj-lt"/>
              </a:rPr>
              <a:t>What needs to happen to these two numbers for the $87,350 to go down?</a:t>
            </a:r>
            <a:endParaRPr lang="en-CA" sz="2000">
              <a:solidFill>
                <a:schemeClr val="accent4"/>
              </a:solidFill>
              <a:latin typeface="+mj-lt"/>
              <a:cs typeface="Segoe UI Semibold"/>
            </a:endParaRPr>
          </a:p>
        </p:txBody>
      </p:sp>
      <p:sp>
        <p:nvSpPr>
          <p:cNvPr id="5" name="Title 4">
            <a:extLst>
              <a:ext uri="{FF2B5EF4-FFF2-40B4-BE49-F238E27FC236}">
                <a16:creationId xmlns:a16="http://schemas.microsoft.com/office/drawing/2014/main" xmlns="" id="{E6AC03F2-4C6C-4369-B302-B5CE2DD065CC}"/>
              </a:ext>
            </a:extLst>
          </p:cNvPr>
          <p:cNvSpPr>
            <a:spLocks noGrp="1"/>
          </p:cNvSpPr>
          <p:nvPr>
            <p:ph type="title"/>
          </p:nvPr>
        </p:nvSpPr>
        <p:spPr/>
        <p:txBody>
          <a:bodyPr/>
          <a:lstStyle/>
          <a:p>
            <a:r>
              <a:rPr lang="en-CA"/>
              <a:t>Mathematical Calculations</a:t>
            </a:r>
          </a:p>
        </p:txBody>
      </p:sp>
      <mc:AlternateContent xmlns:mc="http://schemas.openxmlformats.org/markup-compatibility/2006">
        <mc:Choice xmlns:am3d="http://schemas.microsoft.com/office/drawing/2017/model3d" xmlns="" Requires="am3d">
          <p:graphicFrame>
            <p:nvGraphicFramePr>
              <p:cNvPr id="8" name="3D Model 7" descr="Stylized Coins Stacks">
                <a:extLst>
                  <a:ext uri="{FF2B5EF4-FFF2-40B4-BE49-F238E27FC236}">
                    <a16:creationId xmlns:a16="http://schemas.microsoft.com/office/drawing/2014/main" id="{A22C0449-8482-420D-A740-921142925989}"/>
                  </a:ext>
                </a:extLst>
              </p:cNvPr>
              <p:cNvGraphicFramePr>
                <a:graphicFrameLocks noChangeAspect="1"/>
              </p:cNvGraphicFramePr>
              <p:nvPr>
                <p:extLst>
                  <p:ext uri="{D42A27DB-BD31-4B8C-83A1-F6EECF244321}">
                    <p14:modId xmlns:p14="http://schemas.microsoft.com/office/powerpoint/2010/main" val="4101137388"/>
                  </p:ext>
                </p:extLst>
              </p:nvPr>
            </p:nvGraphicFramePr>
            <p:xfrm rot="430595" flipH="1">
              <a:off x="42698" y="4610838"/>
              <a:ext cx="4407108" cy="2270135"/>
            </p:xfrm>
            <a:graphic>
              <a:graphicData uri="http://schemas.microsoft.com/office/drawing/2017/model3d">
                <am3d:model3d r:embed="rId2">
                  <am3d:spPr>
                    <a:xfrm rot="430595" flipH="1">
                      <a:off x="0" y="0"/>
                      <a:ext cx="4407108" cy="2270135"/>
                    </a:xfrm>
                    <a:prstGeom prst="rect">
                      <a:avLst/>
                    </a:prstGeom>
                    <a:effectLst/>
                  </am3d:spPr>
                  <am3d:camera>
                    <am3d:pos x="0" y="0" z="53339846"/>
                    <am3d:up dx="0" dy="36000000" dz="0"/>
                    <am3d:lookAt x="0" y="0" z="0"/>
                    <am3d:perspective fov="2700000"/>
                  </am3d:camera>
                  <am3d:trans>
                    <am3d:meterPerModelUnit n="5268918" d="1000000"/>
                    <am3d:preTrans dx="0" dy="-2531695" dz="0"/>
                    <am3d:scale>
                      <am3d:sx n="1000000" d="1000000"/>
                      <am3d:sy n="1000000" d="1000000"/>
                      <am3d:sz n="1000000" d="1000000"/>
                    </am3d:scale>
                    <am3d:rot ax="2189799" ay="-395572" az="-291329"/>
                    <am3d:postTrans dx="0" dy="0" dz="0"/>
                  </am3d:trans>
                  <am3d:raster rName="Office3DRenderer" rVer="16.0.8326">
                    <am3d:blip r:embed="rId3"/>
                  </am3d:raster>
                  <am3d:objViewport viewportSz="47063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tylized Coins Stacks">
                <a:extLst>
                  <a:ext uri="{FF2B5EF4-FFF2-40B4-BE49-F238E27FC236}">
                    <a16:creationId xmlns:a16="http://schemas.microsoft.com/office/drawing/2014/main" xmlns="" id="{A22C0449-8482-420D-A740-921142925989}"/>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rot="430595" flipH="1">
                <a:off x="42698" y="4610838"/>
                <a:ext cx="4407108" cy="2270135"/>
              </a:xfrm>
              <a:prstGeom prst="rect">
                <a:avLst/>
              </a:prstGeom>
              <a:effectLst/>
            </p:spPr>
          </p:pic>
        </mc:Fallback>
      </mc:AlternateContent>
      <p:sp>
        <p:nvSpPr>
          <p:cNvPr id="10" name="Equals 9">
            <a:extLst>
              <a:ext uri="{FF2B5EF4-FFF2-40B4-BE49-F238E27FC236}">
                <a16:creationId xmlns:a16="http://schemas.microsoft.com/office/drawing/2014/main" xmlns="" id="{EDE74738-8556-41BC-92FF-27E6D50F0DB4}"/>
              </a:ext>
            </a:extLst>
          </p:cNvPr>
          <p:cNvSpPr/>
          <p:nvPr/>
        </p:nvSpPr>
        <p:spPr>
          <a:xfrm>
            <a:off x="8092249" y="1958699"/>
            <a:ext cx="354166" cy="425973"/>
          </a:xfrm>
          <a:prstGeom prst="mathEqual">
            <a:avLst>
              <a:gd name="adj1" fmla="val 8852"/>
              <a:gd name="adj2" fmla="val 20852"/>
            </a:avLst>
          </a:prstGeom>
          <a:solidFill>
            <a:schemeClr val="accent1"/>
          </a:solid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11" name="Minus Sign 10">
            <a:extLst>
              <a:ext uri="{FF2B5EF4-FFF2-40B4-BE49-F238E27FC236}">
                <a16:creationId xmlns:a16="http://schemas.microsoft.com/office/drawing/2014/main" xmlns="" id="{7F796EA2-4A82-45AA-8509-699D316AC373}"/>
              </a:ext>
            </a:extLst>
          </p:cNvPr>
          <p:cNvSpPr/>
          <p:nvPr/>
        </p:nvSpPr>
        <p:spPr>
          <a:xfrm>
            <a:off x="2287354" y="2047584"/>
            <a:ext cx="311086" cy="229775"/>
          </a:xfrm>
          <a:prstGeom prst="mathMinus">
            <a:avLst>
              <a:gd name="adj1" fmla="val 15503"/>
            </a:avLst>
          </a:prstGeom>
          <a:solidFill>
            <a:schemeClr val="accent1"/>
          </a:solid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13" name="Rectangle 12">
            <a:extLst>
              <a:ext uri="{FF2B5EF4-FFF2-40B4-BE49-F238E27FC236}">
                <a16:creationId xmlns:a16="http://schemas.microsoft.com/office/drawing/2014/main" xmlns="" id="{AD3270A1-51DB-4AE1-8AFD-E5475C4BAAB4}"/>
              </a:ext>
            </a:extLst>
          </p:cNvPr>
          <p:cNvSpPr/>
          <p:nvPr/>
        </p:nvSpPr>
        <p:spPr>
          <a:xfrm>
            <a:off x="2529235" y="1952269"/>
            <a:ext cx="1785482"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213,657</a:t>
            </a:r>
          </a:p>
        </p:txBody>
      </p:sp>
      <p:sp>
        <p:nvSpPr>
          <p:cNvPr id="14" name="Rectangle 13">
            <a:extLst>
              <a:ext uri="{FF2B5EF4-FFF2-40B4-BE49-F238E27FC236}">
                <a16:creationId xmlns:a16="http://schemas.microsoft.com/office/drawing/2014/main" xmlns="" id="{9AB15779-FC61-48F6-A08C-85E5C4699D22}"/>
              </a:ext>
            </a:extLst>
          </p:cNvPr>
          <p:cNvSpPr/>
          <p:nvPr/>
        </p:nvSpPr>
        <p:spPr>
          <a:xfrm>
            <a:off x="452592" y="1955083"/>
            <a:ext cx="1955509"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474,872</a:t>
            </a:r>
          </a:p>
        </p:txBody>
      </p:sp>
      <p:sp>
        <p:nvSpPr>
          <p:cNvPr id="15" name="Rectangle 14">
            <a:extLst>
              <a:ext uri="{FF2B5EF4-FFF2-40B4-BE49-F238E27FC236}">
                <a16:creationId xmlns:a16="http://schemas.microsoft.com/office/drawing/2014/main" xmlns="" id="{7AA46B29-BBA0-414A-BF6B-99DE86D25423}"/>
              </a:ext>
            </a:extLst>
          </p:cNvPr>
          <p:cNvSpPr/>
          <p:nvPr/>
        </p:nvSpPr>
        <p:spPr>
          <a:xfrm>
            <a:off x="8254077" y="1960633"/>
            <a:ext cx="1955509"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87,350</a:t>
            </a:r>
          </a:p>
        </p:txBody>
      </p:sp>
      <p:sp>
        <p:nvSpPr>
          <p:cNvPr id="16" name="Equals 15">
            <a:extLst>
              <a:ext uri="{FF2B5EF4-FFF2-40B4-BE49-F238E27FC236}">
                <a16:creationId xmlns:a16="http://schemas.microsoft.com/office/drawing/2014/main" xmlns="" id="{C7570E5D-989C-4F5B-AF3A-88E63171C03D}"/>
              </a:ext>
            </a:extLst>
          </p:cNvPr>
          <p:cNvSpPr/>
          <p:nvPr/>
        </p:nvSpPr>
        <p:spPr>
          <a:xfrm>
            <a:off x="6537924" y="2696240"/>
            <a:ext cx="354166" cy="425973"/>
          </a:xfrm>
          <a:prstGeom prst="mathEqual">
            <a:avLst>
              <a:gd name="adj1" fmla="val 8852"/>
              <a:gd name="adj2" fmla="val 20852"/>
            </a:avLst>
          </a:prstGeom>
          <a:solidFill>
            <a:schemeClr val="accent1"/>
          </a:solid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17" name="Minus Sign 16">
            <a:extLst>
              <a:ext uri="{FF2B5EF4-FFF2-40B4-BE49-F238E27FC236}">
                <a16:creationId xmlns:a16="http://schemas.microsoft.com/office/drawing/2014/main" xmlns="" id="{BB52DBE9-E3EA-4D25-8DC2-376DF4B80727}"/>
              </a:ext>
            </a:extLst>
          </p:cNvPr>
          <p:cNvSpPr/>
          <p:nvPr/>
        </p:nvSpPr>
        <p:spPr>
          <a:xfrm>
            <a:off x="4110792" y="2799662"/>
            <a:ext cx="311086" cy="229775"/>
          </a:xfrm>
          <a:prstGeom prst="mathMinus">
            <a:avLst>
              <a:gd name="adj1" fmla="val 15503"/>
            </a:avLst>
          </a:prstGeom>
          <a:solidFill>
            <a:schemeClr val="accent1"/>
          </a:solid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18" name="Rectangle 17">
            <a:extLst>
              <a:ext uri="{FF2B5EF4-FFF2-40B4-BE49-F238E27FC236}">
                <a16:creationId xmlns:a16="http://schemas.microsoft.com/office/drawing/2014/main" xmlns="" id="{0ACCF4A0-1825-473E-845F-B601877B3585}"/>
              </a:ext>
            </a:extLst>
          </p:cNvPr>
          <p:cNvSpPr/>
          <p:nvPr/>
        </p:nvSpPr>
        <p:spPr>
          <a:xfrm>
            <a:off x="4487741" y="2696239"/>
            <a:ext cx="1847654"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387,522</a:t>
            </a:r>
          </a:p>
        </p:txBody>
      </p:sp>
      <p:sp>
        <p:nvSpPr>
          <p:cNvPr id="19" name="Rectangle 18">
            <a:extLst>
              <a:ext uri="{FF2B5EF4-FFF2-40B4-BE49-F238E27FC236}">
                <a16:creationId xmlns:a16="http://schemas.microsoft.com/office/drawing/2014/main" xmlns="" id="{B2C38901-530C-418A-82B8-08267F6261DE}"/>
              </a:ext>
            </a:extLst>
          </p:cNvPr>
          <p:cNvSpPr/>
          <p:nvPr/>
        </p:nvSpPr>
        <p:spPr>
          <a:xfrm>
            <a:off x="2088919" y="2732855"/>
            <a:ext cx="1955509"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474,872</a:t>
            </a:r>
          </a:p>
        </p:txBody>
      </p:sp>
      <p:sp>
        <p:nvSpPr>
          <p:cNvPr id="20" name="Rectangle 19">
            <a:extLst>
              <a:ext uri="{FF2B5EF4-FFF2-40B4-BE49-F238E27FC236}">
                <a16:creationId xmlns:a16="http://schemas.microsoft.com/office/drawing/2014/main" xmlns="" id="{9BE8CE2C-4CC3-4230-9A4A-5B1BE059CD30}"/>
              </a:ext>
            </a:extLst>
          </p:cNvPr>
          <p:cNvSpPr/>
          <p:nvPr/>
        </p:nvSpPr>
        <p:spPr>
          <a:xfrm>
            <a:off x="6797180" y="2696647"/>
            <a:ext cx="1955509"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87,350</a:t>
            </a:r>
          </a:p>
        </p:txBody>
      </p:sp>
      <p:sp>
        <p:nvSpPr>
          <p:cNvPr id="31" name="Left Brace 30">
            <a:extLst>
              <a:ext uri="{FF2B5EF4-FFF2-40B4-BE49-F238E27FC236}">
                <a16:creationId xmlns:a16="http://schemas.microsoft.com/office/drawing/2014/main" xmlns="" id="{4B332087-1E87-4101-95A8-EFFC22C1C3E9}"/>
              </a:ext>
            </a:extLst>
          </p:cNvPr>
          <p:cNvSpPr/>
          <p:nvPr/>
        </p:nvSpPr>
        <p:spPr>
          <a:xfrm rot="16200000">
            <a:off x="4014145" y="2219268"/>
            <a:ext cx="461818" cy="2356754"/>
          </a:xfrm>
          <a:prstGeom prst="leftBrace">
            <a:avLst>
              <a:gd name="adj1" fmla="val 38333"/>
              <a:gd name="adj2" fmla="val 50392"/>
            </a:avLst>
          </a:prstGeom>
          <a:ln w="1905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A"/>
          </a:p>
        </p:txBody>
      </p:sp>
      <p:sp>
        <p:nvSpPr>
          <p:cNvPr id="32" name="TextBox 31">
            <a:extLst>
              <a:ext uri="{FF2B5EF4-FFF2-40B4-BE49-F238E27FC236}">
                <a16:creationId xmlns:a16="http://schemas.microsoft.com/office/drawing/2014/main" xmlns="" id="{D7870432-FDDA-4F8F-B6D7-33F550564BC9}"/>
              </a:ext>
            </a:extLst>
          </p:cNvPr>
          <p:cNvSpPr txBox="1"/>
          <p:nvPr/>
        </p:nvSpPr>
        <p:spPr>
          <a:xfrm>
            <a:off x="5494428" y="4644068"/>
            <a:ext cx="4656186" cy="1569660"/>
          </a:xfrm>
          <a:prstGeom prst="rect">
            <a:avLst/>
          </a:prstGeom>
          <a:solidFill>
            <a:schemeClr val="tx1">
              <a:lumMod val="10000"/>
              <a:lumOff val="90000"/>
            </a:schemeClr>
          </a:solidFill>
          <a:ln w="28575">
            <a:noFill/>
          </a:ln>
          <a:effectLst>
            <a:outerShdw blurRad="63500" sx="102000" sy="102000" algn="ctr" rotWithShape="0">
              <a:prstClr val="black">
                <a:alpha val="40000"/>
              </a:prstClr>
            </a:outerShdw>
          </a:effectLst>
        </p:spPr>
        <p:txBody>
          <a:bodyPr wrap="square" lIns="91440" tIns="45720" rIns="91440" bIns="45720" rtlCol="0" anchor="t">
            <a:spAutoFit/>
          </a:bodyPr>
          <a:lstStyle/>
          <a:p>
            <a:pPr algn="ctr"/>
            <a:r>
              <a:rPr lang="en-CA" sz="2400" u="sng">
                <a:solidFill>
                  <a:schemeClr val="accent2">
                    <a:lumMod val="90000"/>
                    <a:lumOff val="10000"/>
                  </a:schemeClr>
                </a:solidFill>
                <a:latin typeface="+mj-lt"/>
              </a:rPr>
              <a:t>ANSWER: </a:t>
            </a:r>
          </a:p>
          <a:p>
            <a:pPr algn="ctr"/>
            <a:r>
              <a:rPr lang="en-CA" sz="2400">
                <a:solidFill>
                  <a:schemeClr val="accent2">
                    <a:lumMod val="90000"/>
                    <a:lumOff val="10000"/>
                  </a:schemeClr>
                </a:solidFill>
                <a:latin typeface="+mj-lt"/>
              </a:rPr>
              <a:t>Either the $474,872 needs to go down and/or the $387,522  needs to go up.</a:t>
            </a:r>
            <a:endParaRPr lang="en-CA" sz="2400">
              <a:solidFill>
                <a:schemeClr val="accent2">
                  <a:lumMod val="90000"/>
                  <a:lumOff val="10000"/>
                </a:schemeClr>
              </a:solidFill>
              <a:latin typeface="+mj-lt"/>
              <a:cs typeface="Segoe UI Semibold"/>
            </a:endParaRPr>
          </a:p>
        </p:txBody>
      </p:sp>
      <p:sp>
        <p:nvSpPr>
          <p:cNvPr id="25" name="Rectangle 24">
            <a:extLst>
              <a:ext uri="{FF2B5EF4-FFF2-40B4-BE49-F238E27FC236}">
                <a16:creationId xmlns:a16="http://schemas.microsoft.com/office/drawing/2014/main" xmlns="" id="{68105C72-1C49-45AE-81D6-9A6175BF4092}"/>
              </a:ext>
            </a:extLst>
          </p:cNvPr>
          <p:cNvSpPr/>
          <p:nvPr/>
        </p:nvSpPr>
        <p:spPr>
          <a:xfrm>
            <a:off x="4518153" y="1952268"/>
            <a:ext cx="1785482"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109,135</a:t>
            </a:r>
          </a:p>
        </p:txBody>
      </p:sp>
      <p:sp>
        <p:nvSpPr>
          <p:cNvPr id="26" name="Rectangle 25">
            <a:extLst>
              <a:ext uri="{FF2B5EF4-FFF2-40B4-BE49-F238E27FC236}">
                <a16:creationId xmlns:a16="http://schemas.microsoft.com/office/drawing/2014/main" xmlns="" id="{DF96EA7F-1E86-4ADC-AD1F-FA10A4315546}"/>
              </a:ext>
            </a:extLst>
          </p:cNvPr>
          <p:cNvSpPr/>
          <p:nvPr/>
        </p:nvSpPr>
        <p:spPr>
          <a:xfrm>
            <a:off x="6405333" y="1954419"/>
            <a:ext cx="1785482"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64,730</a:t>
            </a:r>
          </a:p>
        </p:txBody>
      </p:sp>
      <p:sp>
        <p:nvSpPr>
          <p:cNvPr id="27" name="Minus Sign 26">
            <a:extLst>
              <a:ext uri="{FF2B5EF4-FFF2-40B4-BE49-F238E27FC236}">
                <a16:creationId xmlns:a16="http://schemas.microsoft.com/office/drawing/2014/main" xmlns="" id="{7D8AF736-A17A-4B15-8CEB-901695447DAD}"/>
              </a:ext>
            </a:extLst>
          </p:cNvPr>
          <p:cNvSpPr/>
          <p:nvPr/>
        </p:nvSpPr>
        <p:spPr>
          <a:xfrm>
            <a:off x="4269940" y="2045350"/>
            <a:ext cx="311086" cy="229775"/>
          </a:xfrm>
          <a:prstGeom prst="mathMinus">
            <a:avLst>
              <a:gd name="adj1" fmla="val 15503"/>
            </a:avLst>
          </a:prstGeom>
          <a:solidFill>
            <a:schemeClr val="accent1"/>
          </a:solid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28" name="Minus Sign 27">
            <a:extLst>
              <a:ext uri="{FF2B5EF4-FFF2-40B4-BE49-F238E27FC236}">
                <a16:creationId xmlns:a16="http://schemas.microsoft.com/office/drawing/2014/main" xmlns="" id="{6D550577-AAB6-4CC3-9BF1-CAAE27FEA943}"/>
              </a:ext>
            </a:extLst>
          </p:cNvPr>
          <p:cNvSpPr/>
          <p:nvPr/>
        </p:nvSpPr>
        <p:spPr>
          <a:xfrm>
            <a:off x="6284586" y="2053134"/>
            <a:ext cx="311086" cy="229775"/>
          </a:xfrm>
          <a:prstGeom prst="mathMinus">
            <a:avLst>
              <a:gd name="adj1" fmla="val 15503"/>
            </a:avLst>
          </a:prstGeom>
          <a:solidFill>
            <a:schemeClr val="accent1"/>
          </a:solid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2" name="Left Brace 1">
            <a:extLst>
              <a:ext uri="{FF2B5EF4-FFF2-40B4-BE49-F238E27FC236}">
                <a16:creationId xmlns:a16="http://schemas.microsoft.com/office/drawing/2014/main" xmlns="" id="{8ED963F3-00A4-41A1-ABA8-0111E26E7B6E}"/>
              </a:ext>
            </a:extLst>
          </p:cNvPr>
          <p:cNvSpPr/>
          <p:nvPr/>
        </p:nvSpPr>
        <p:spPr>
          <a:xfrm rot="16200000">
            <a:off x="4936156" y="-396878"/>
            <a:ext cx="795521" cy="5493811"/>
          </a:xfrm>
          <a:prstGeom prst="leftBrace">
            <a:avLst>
              <a:gd name="adj1" fmla="val 16547"/>
              <a:gd name="adj2" fmla="val 50170"/>
            </a:avLst>
          </a:prstGeom>
          <a:solidFill>
            <a:srgbClr val="107F8A">
              <a:alpha val="14000"/>
            </a:srgbClr>
          </a:solidFill>
          <a:ln w="28575"/>
        </p:spPr>
        <p:style>
          <a:lnRef idx="3">
            <a:schemeClr val="accent5"/>
          </a:lnRef>
          <a:fillRef idx="0">
            <a:schemeClr val="accent5"/>
          </a:fillRef>
          <a:effectRef idx="2">
            <a:schemeClr val="accent5"/>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169198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9" presetClass="emph" presetSubtype="0" grpId="1" nodeType="withEffect">
                                  <p:stCondLst>
                                    <p:cond delay="0"/>
                                  </p:stCondLst>
                                  <p:childTnLst>
                                    <p:set>
                                      <p:cBhvr>
                                        <p:cTn id="66" dur="indefinite"/>
                                        <p:tgtEl>
                                          <p:spTgt spid="14"/>
                                        </p:tgtEl>
                                        <p:attrNameLst>
                                          <p:attrName>style.opacity</p:attrName>
                                        </p:attrNameLst>
                                      </p:cBhvr>
                                      <p:to>
                                        <p:strVal val="0.5"/>
                                      </p:to>
                                    </p:set>
                                    <p:animEffect filter="image" prLst="opacity: 0.5">
                                      <p:cBhvr rctx="IE">
                                        <p:cTn id="67" dur="indefinite"/>
                                        <p:tgtEl>
                                          <p:spTgt spid="14"/>
                                        </p:tgtEl>
                                      </p:cBhvr>
                                    </p:animEffect>
                                  </p:childTnLst>
                                </p:cTn>
                              </p:par>
                              <p:par>
                                <p:cTn id="68" presetID="9" presetClass="emph" presetSubtype="0" grpId="1" nodeType="withEffect">
                                  <p:stCondLst>
                                    <p:cond delay="0"/>
                                  </p:stCondLst>
                                  <p:childTnLst>
                                    <p:set>
                                      <p:cBhvr>
                                        <p:cTn id="69" dur="indefinite"/>
                                        <p:tgtEl>
                                          <p:spTgt spid="11"/>
                                        </p:tgtEl>
                                        <p:attrNameLst>
                                          <p:attrName>style.opacity</p:attrName>
                                        </p:attrNameLst>
                                      </p:cBhvr>
                                      <p:to>
                                        <p:strVal val="0.5"/>
                                      </p:to>
                                    </p:set>
                                    <p:animEffect filter="image" prLst="opacity: 0.5">
                                      <p:cBhvr rctx="IE">
                                        <p:cTn id="70" dur="indefinite"/>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mph" presetSubtype="0" grpId="1" nodeType="clickEffect">
                                  <p:stCondLst>
                                    <p:cond delay="0"/>
                                  </p:stCondLst>
                                  <p:childTnLst>
                                    <p:set>
                                      <p:cBhvr>
                                        <p:cTn id="74" dur="indefinite"/>
                                        <p:tgtEl>
                                          <p:spTgt spid="13"/>
                                        </p:tgtEl>
                                        <p:attrNameLst>
                                          <p:attrName>style.opacity</p:attrName>
                                        </p:attrNameLst>
                                      </p:cBhvr>
                                      <p:to>
                                        <p:strVal val="0.5"/>
                                      </p:to>
                                    </p:set>
                                    <p:animEffect filter="image" prLst="opacity: 0.5">
                                      <p:cBhvr rctx="IE">
                                        <p:cTn id="75" dur="indefinite"/>
                                        <p:tgtEl>
                                          <p:spTgt spid="13"/>
                                        </p:tgtEl>
                                      </p:cBhvr>
                                    </p:animEffect>
                                  </p:childTnLst>
                                </p:cTn>
                              </p:par>
                              <p:par>
                                <p:cTn id="76" presetID="9" presetClass="emph" presetSubtype="0" grpId="1" nodeType="withEffect">
                                  <p:stCondLst>
                                    <p:cond delay="0"/>
                                  </p:stCondLst>
                                  <p:childTnLst>
                                    <p:set>
                                      <p:cBhvr>
                                        <p:cTn id="77" dur="indefinite"/>
                                        <p:tgtEl>
                                          <p:spTgt spid="27"/>
                                        </p:tgtEl>
                                        <p:attrNameLst>
                                          <p:attrName>style.opacity</p:attrName>
                                        </p:attrNameLst>
                                      </p:cBhvr>
                                      <p:to>
                                        <p:strVal val="0.5"/>
                                      </p:to>
                                    </p:set>
                                    <p:animEffect filter="image" prLst="opacity: 0.5">
                                      <p:cBhvr rctx="IE">
                                        <p:cTn id="78" dur="indefinite"/>
                                        <p:tgtEl>
                                          <p:spTgt spid="27"/>
                                        </p:tgtEl>
                                      </p:cBhvr>
                                    </p:animEffect>
                                  </p:childTnLst>
                                </p:cTn>
                              </p:par>
                              <p:par>
                                <p:cTn id="79" presetID="9" presetClass="emph" presetSubtype="0" grpId="1" nodeType="withEffect">
                                  <p:stCondLst>
                                    <p:cond delay="0"/>
                                  </p:stCondLst>
                                  <p:childTnLst>
                                    <p:set>
                                      <p:cBhvr>
                                        <p:cTn id="80" dur="indefinite"/>
                                        <p:tgtEl>
                                          <p:spTgt spid="25"/>
                                        </p:tgtEl>
                                        <p:attrNameLst>
                                          <p:attrName>style.opacity</p:attrName>
                                        </p:attrNameLst>
                                      </p:cBhvr>
                                      <p:to>
                                        <p:strVal val="0.5"/>
                                      </p:to>
                                    </p:set>
                                    <p:animEffect filter="image" prLst="opacity: 0.5">
                                      <p:cBhvr rctx="IE">
                                        <p:cTn id="81" dur="indefinite"/>
                                        <p:tgtEl>
                                          <p:spTgt spid="25"/>
                                        </p:tgtEl>
                                      </p:cBhvr>
                                    </p:animEffect>
                                  </p:childTnLst>
                                </p:cTn>
                              </p:par>
                              <p:par>
                                <p:cTn id="82" presetID="9" presetClass="emph" presetSubtype="0" grpId="1" nodeType="withEffect">
                                  <p:stCondLst>
                                    <p:cond delay="0"/>
                                  </p:stCondLst>
                                  <p:childTnLst>
                                    <p:set>
                                      <p:cBhvr>
                                        <p:cTn id="83" dur="indefinite"/>
                                        <p:tgtEl>
                                          <p:spTgt spid="28"/>
                                        </p:tgtEl>
                                        <p:attrNameLst>
                                          <p:attrName>style.opacity</p:attrName>
                                        </p:attrNameLst>
                                      </p:cBhvr>
                                      <p:to>
                                        <p:strVal val="0.5"/>
                                      </p:to>
                                    </p:set>
                                    <p:animEffect filter="image" prLst="opacity: 0.5">
                                      <p:cBhvr rctx="IE">
                                        <p:cTn id="84" dur="indefinite"/>
                                        <p:tgtEl>
                                          <p:spTgt spid="28"/>
                                        </p:tgtEl>
                                      </p:cBhvr>
                                    </p:animEffect>
                                  </p:childTnLst>
                                </p:cTn>
                              </p:par>
                              <p:par>
                                <p:cTn id="85" presetID="47"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1000"/>
                                        <p:tgtEl>
                                          <p:spTgt spid="17"/>
                                        </p:tgtEl>
                                      </p:cBhvr>
                                    </p:animEffect>
                                    <p:anim calcmode="lin" valueType="num">
                                      <p:cBhvr>
                                        <p:cTn id="88" dur="1000" fill="hold"/>
                                        <p:tgtEl>
                                          <p:spTgt spid="17"/>
                                        </p:tgtEl>
                                        <p:attrNameLst>
                                          <p:attrName>ppt_x</p:attrName>
                                        </p:attrNameLst>
                                      </p:cBhvr>
                                      <p:tavLst>
                                        <p:tav tm="0">
                                          <p:val>
                                            <p:strVal val="#ppt_x"/>
                                          </p:val>
                                        </p:tav>
                                        <p:tav tm="100000">
                                          <p:val>
                                            <p:strVal val="#ppt_x"/>
                                          </p:val>
                                        </p:tav>
                                      </p:tavLst>
                                    </p:anim>
                                    <p:anim calcmode="lin" valueType="num">
                                      <p:cBhvr>
                                        <p:cTn id="89" dur="1000" fill="hold"/>
                                        <p:tgtEl>
                                          <p:spTgt spid="17"/>
                                        </p:tgtEl>
                                        <p:attrNameLst>
                                          <p:attrName>ppt_y</p:attrName>
                                        </p:attrNameLst>
                                      </p:cBhvr>
                                      <p:tavLst>
                                        <p:tav tm="0">
                                          <p:val>
                                            <p:strVal val="#ppt_y-.1"/>
                                          </p:val>
                                        </p:tav>
                                        <p:tav tm="100000">
                                          <p:val>
                                            <p:strVal val="#ppt_y"/>
                                          </p:val>
                                        </p:tav>
                                      </p:tavLst>
                                    </p:anim>
                                  </p:childTnLst>
                                </p:cTn>
                              </p:par>
                              <p:par>
                                <p:cTn id="90" presetID="9" presetClass="emph" presetSubtype="0" grpId="1" nodeType="withEffect">
                                  <p:stCondLst>
                                    <p:cond delay="0"/>
                                  </p:stCondLst>
                                  <p:childTnLst>
                                    <p:set>
                                      <p:cBhvr>
                                        <p:cTn id="91" dur="indefinite"/>
                                        <p:tgtEl>
                                          <p:spTgt spid="26"/>
                                        </p:tgtEl>
                                        <p:attrNameLst>
                                          <p:attrName>style.opacity</p:attrName>
                                        </p:attrNameLst>
                                      </p:cBhvr>
                                      <p:to>
                                        <p:strVal val="0.5"/>
                                      </p:to>
                                    </p:set>
                                    <p:animEffect filter="image" prLst="opacity: 0.5">
                                      <p:cBhvr rctx="IE">
                                        <p:cTn id="92" dur="indefinite"/>
                                        <p:tgtEl>
                                          <p:spTgt spid="26"/>
                                        </p:tgtEl>
                                      </p:cBhvr>
                                    </p:animEffect>
                                  </p:childTnLst>
                                </p:cTn>
                              </p:par>
                              <p:par>
                                <p:cTn id="93" presetID="47" presetClass="entr" presetSubtype="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1000"/>
                                        <p:tgtEl>
                                          <p:spTgt spid="18"/>
                                        </p:tgtEl>
                                      </p:cBhvr>
                                    </p:animEffect>
                                    <p:anim calcmode="lin" valueType="num">
                                      <p:cBhvr>
                                        <p:cTn id="96" dur="1000" fill="hold"/>
                                        <p:tgtEl>
                                          <p:spTgt spid="18"/>
                                        </p:tgtEl>
                                        <p:attrNameLst>
                                          <p:attrName>ppt_x</p:attrName>
                                        </p:attrNameLst>
                                      </p:cBhvr>
                                      <p:tavLst>
                                        <p:tav tm="0">
                                          <p:val>
                                            <p:strVal val="#ppt_x"/>
                                          </p:val>
                                        </p:tav>
                                        <p:tav tm="100000">
                                          <p:val>
                                            <p:strVal val="#ppt_x"/>
                                          </p:val>
                                        </p:tav>
                                      </p:tavLst>
                                    </p:anim>
                                    <p:anim calcmode="lin" valueType="num">
                                      <p:cBhvr>
                                        <p:cTn id="97" dur="1000" fill="hold"/>
                                        <p:tgtEl>
                                          <p:spTgt spid="18"/>
                                        </p:tgtEl>
                                        <p:attrNameLst>
                                          <p:attrName>ppt_y</p:attrName>
                                        </p:attrNameLst>
                                      </p:cBhvr>
                                      <p:tavLst>
                                        <p:tav tm="0">
                                          <p:val>
                                            <p:strVal val="#ppt_y-.1"/>
                                          </p:val>
                                        </p:tav>
                                        <p:tav tm="100000">
                                          <p:val>
                                            <p:strVal val="#ppt_y"/>
                                          </p:val>
                                        </p:tav>
                                      </p:tavLst>
                                    </p:anim>
                                  </p:childTnLst>
                                </p:cTn>
                              </p:par>
                              <p:par>
                                <p:cTn id="98" presetID="10" presetClass="entr" presetSubtype="0" fill="hold" grpId="0" nodeType="withEffect">
                                  <p:stCondLst>
                                    <p:cond delay="0"/>
                                  </p:stCondLst>
                                  <p:childTnLst>
                                    <p:set>
                                      <p:cBhvr>
                                        <p:cTn id="99" dur="1" fill="hold">
                                          <p:stCondLst>
                                            <p:cond delay="0"/>
                                          </p:stCondLst>
                                        </p:cTn>
                                        <p:tgtEl>
                                          <p:spTgt spid="2"/>
                                        </p:tgtEl>
                                        <p:attrNameLst>
                                          <p:attrName>style.visibility</p:attrName>
                                        </p:attrNameLst>
                                      </p:cBhvr>
                                      <p:to>
                                        <p:strVal val="visible"/>
                                      </p:to>
                                    </p:set>
                                    <p:animEffect transition="in" filter="fade">
                                      <p:cBhvr>
                                        <p:cTn id="100" dur="500"/>
                                        <p:tgtEl>
                                          <p:spTgt spid="2"/>
                                        </p:tgtEl>
                                      </p:cBhvr>
                                    </p:animEffect>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1000"/>
                                        <p:tgtEl>
                                          <p:spTgt spid="16"/>
                                        </p:tgtEl>
                                      </p:cBhvr>
                                    </p:animEffect>
                                    <p:anim calcmode="lin" valueType="num">
                                      <p:cBhvr>
                                        <p:cTn id="106" dur="1000" fill="hold"/>
                                        <p:tgtEl>
                                          <p:spTgt spid="16"/>
                                        </p:tgtEl>
                                        <p:attrNameLst>
                                          <p:attrName>ppt_x</p:attrName>
                                        </p:attrNameLst>
                                      </p:cBhvr>
                                      <p:tavLst>
                                        <p:tav tm="0">
                                          <p:val>
                                            <p:strVal val="#ppt_x"/>
                                          </p:val>
                                        </p:tav>
                                        <p:tav tm="100000">
                                          <p:val>
                                            <p:strVal val="#ppt_x"/>
                                          </p:val>
                                        </p:tav>
                                      </p:tavLst>
                                    </p:anim>
                                    <p:anim calcmode="lin" valueType="num">
                                      <p:cBhvr>
                                        <p:cTn id="107" dur="1000" fill="hold"/>
                                        <p:tgtEl>
                                          <p:spTgt spid="16"/>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fade">
                                      <p:cBhvr>
                                        <p:cTn id="110" dur="1000"/>
                                        <p:tgtEl>
                                          <p:spTgt spid="20"/>
                                        </p:tgtEl>
                                      </p:cBhvr>
                                    </p:animEffect>
                                    <p:anim calcmode="lin" valueType="num">
                                      <p:cBhvr>
                                        <p:cTn id="111" dur="1000" fill="hold"/>
                                        <p:tgtEl>
                                          <p:spTgt spid="20"/>
                                        </p:tgtEl>
                                        <p:attrNameLst>
                                          <p:attrName>ppt_x</p:attrName>
                                        </p:attrNameLst>
                                      </p:cBhvr>
                                      <p:tavLst>
                                        <p:tav tm="0">
                                          <p:val>
                                            <p:strVal val="#ppt_x"/>
                                          </p:val>
                                        </p:tav>
                                        <p:tav tm="100000">
                                          <p:val>
                                            <p:strVal val="#ppt_x"/>
                                          </p:val>
                                        </p:tav>
                                      </p:tavLst>
                                    </p:anim>
                                    <p:anim calcmode="lin" valueType="num">
                                      <p:cBhvr>
                                        <p:cTn id="112" dur="1000" fill="hold"/>
                                        <p:tgtEl>
                                          <p:spTgt spid="20"/>
                                        </p:tgtEl>
                                        <p:attrNameLst>
                                          <p:attrName>ppt_y</p:attrName>
                                        </p:attrNameLst>
                                      </p:cBhvr>
                                      <p:tavLst>
                                        <p:tav tm="0">
                                          <p:val>
                                            <p:strVal val="#ppt_y-.1"/>
                                          </p:val>
                                        </p:tav>
                                        <p:tav tm="100000">
                                          <p:val>
                                            <p:strVal val="#ppt_y"/>
                                          </p:val>
                                        </p:tav>
                                      </p:tavLst>
                                    </p:anim>
                                  </p:childTnLst>
                                </p:cTn>
                              </p:par>
                              <p:par>
                                <p:cTn id="113" presetID="9" presetClass="emph" presetSubtype="0" grpId="1" nodeType="withEffect">
                                  <p:stCondLst>
                                    <p:cond delay="0"/>
                                  </p:stCondLst>
                                  <p:childTnLst>
                                    <p:set>
                                      <p:cBhvr>
                                        <p:cTn id="114" dur="indefinite"/>
                                        <p:tgtEl>
                                          <p:spTgt spid="10"/>
                                        </p:tgtEl>
                                        <p:attrNameLst>
                                          <p:attrName>style.opacity</p:attrName>
                                        </p:attrNameLst>
                                      </p:cBhvr>
                                      <p:to>
                                        <p:strVal val="0.5"/>
                                      </p:to>
                                    </p:set>
                                    <p:animEffect filter="image" prLst="opacity: 0.5">
                                      <p:cBhvr rctx="IE">
                                        <p:cTn id="115" dur="indefinite"/>
                                        <p:tgtEl>
                                          <p:spTgt spid="10"/>
                                        </p:tgtEl>
                                      </p:cBhvr>
                                    </p:animEffect>
                                  </p:childTnLst>
                                </p:cTn>
                              </p:par>
                              <p:par>
                                <p:cTn id="116" presetID="9" presetClass="emph" presetSubtype="0" grpId="1" nodeType="withEffect">
                                  <p:stCondLst>
                                    <p:cond delay="0"/>
                                  </p:stCondLst>
                                  <p:childTnLst>
                                    <p:set>
                                      <p:cBhvr>
                                        <p:cTn id="117" dur="indefinite"/>
                                        <p:tgtEl>
                                          <p:spTgt spid="15"/>
                                        </p:tgtEl>
                                        <p:attrNameLst>
                                          <p:attrName>style.opacity</p:attrName>
                                        </p:attrNameLst>
                                      </p:cBhvr>
                                      <p:to>
                                        <p:strVal val="0.5"/>
                                      </p:to>
                                    </p:set>
                                    <p:animEffect filter="image" prLst="opacity: 0.5">
                                      <p:cBhvr rctx="IE">
                                        <p:cTn id="118" dur="indefinite"/>
                                        <p:tgtEl>
                                          <p:spTgt spid="1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barn(inVertical)">
                                      <p:cBhvr>
                                        <p:cTn id="123" dur="500"/>
                                        <p:tgtEl>
                                          <p:spTgt spid="31"/>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fade">
                                      <p:cBhvr>
                                        <p:cTn id="126" dur="500"/>
                                        <p:tgtEl>
                                          <p:spTgt spid="23"/>
                                        </p:tgtEl>
                                      </p:cBhvr>
                                    </p:animEffect>
                                  </p:childTnLst>
                                </p:cTn>
                              </p:par>
                            </p:childTnLst>
                          </p:cTn>
                        </p:par>
                      </p:childTnLst>
                    </p:cTn>
                  </p:par>
                  <p:par>
                    <p:cTn id="127" fill="hold">
                      <p:stCondLst>
                        <p:cond delay="indefinite"/>
                      </p:stCondLst>
                      <p:childTnLst>
                        <p:par>
                          <p:cTn id="128" fill="hold">
                            <p:stCondLst>
                              <p:cond delay="0"/>
                            </p:stCondLst>
                            <p:childTnLst>
                              <p:par>
                                <p:cTn id="129" presetID="47" presetClass="entr" presetSubtype="0" fill="hold" grpId="0" nodeType="clickEffect">
                                  <p:stCondLst>
                                    <p:cond delay="0"/>
                                  </p:stCondLst>
                                  <p:childTnLst>
                                    <p:set>
                                      <p:cBhvr>
                                        <p:cTn id="130" dur="1" fill="hold">
                                          <p:stCondLst>
                                            <p:cond delay="0"/>
                                          </p:stCondLst>
                                        </p:cTn>
                                        <p:tgtEl>
                                          <p:spTgt spid="32"/>
                                        </p:tgtEl>
                                        <p:attrNameLst>
                                          <p:attrName>style.visibility</p:attrName>
                                        </p:attrNameLst>
                                      </p:cBhvr>
                                      <p:to>
                                        <p:strVal val="visible"/>
                                      </p:to>
                                    </p:set>
                                    <p:animEffect transition="in" filter="fade">
                                      <p:cBhvr>
                                        <p:cTn id="131" dur="1000"/>
                                        <p:tgtEl>
                                          <p:spTgt spid="32"/>
                                        </p:tgtEl>
                                      </p:cBhvr>
                                    </p:animEffect>
                                    <p:anim calcmode="lin" valueType="num">
                                      <p:cBhvr>
                                        <p:cTn id="132" dur="1000" fill="hold"/>
                                        <p:tgtEl>
                                          <p:spTgt spid="32"/>
                                        </p:tgtEl>
                                        <p:attrNameLst>
                                          <p:attrName>ppt_x</p:attrName>
                                        </p:attrNameLst>
                                      </p:cBhvr>
                                      <p:tavLst>
                                        <p:tav tm="0">
                                          <p:val>
                                            <p:strVal val="#ppt_x"/>
                                          </p:val>
                                        </p:tav>
                                        <p:tav tm="100000">
                                          <p:val>
                                            <p:strVal val="#ppt_x"/>
                                          </p:val>
                                        </p:tav>
                                      </p:tavLst>
                                    </p:anim>
                                    <p:anim calcmode="lin" valueType="num">
                                      <p:cBhvr>
                                        <p:cTn id="133" dur="1000" fill="hold"/>
                                        <p:tgtEl>
                                          <p:spTgt spid="32"/>
                                        </p:tgtEl>
                                        <p:attrNameLst>
                                          <p:attrName>ppt_y</p:attrName>
                                        </p:attrNameLst>
                                      </p:cBhvr>
                                      <p:tavLst>
                                        <p:tav tm="0">
                                          <p:val>
                                            <p:strVal val="#ppt_y-.1"/>
                                          </p:val>
                                        </p:tav>
                                        <p:tav tm="100000">
                                          <p:val>
                                            <p:strVal val="#ppt_y"/>
                                          </p:val>
                                        </p:tav>
                                      </p:tavLst>
                                    </p:anim>
                                  </p:childTnLst>
                                </p:cTn>
                              </p:par>
                              <p:par>
                                <p:cTn id="134" presetID="9" presetClass="emph" presetSubtype="0" grpId="1" nodeType="withEffect">
                                  <p:stCondLst>
                                    <p:cond delay="0"/>
                                  </p:stCondLst>
                                  <p:childTnLst>
                                    <p:set>
                                      <p:cBhvr>
                                        <p:cTn id="135" dur="indefinite"/>
                                        <p:tgtEl>
                                          <p:spTgt spid="31"/>
                                        </p:tgtEl>
                                        <p:attrNameLst>
                                          <p:attrName>style.opacity</p:attrName>
                                        </p:attrNameLst>
                                      </p:cBhvr>
                                      <p:to>
                                        <p:strVal val="0.5"/>
                                      </p:to>
                                    </p:set>
                                    <p:animEffect filter="image" prLst="opacity: 0.5">
                                      <p:cBhvr rctx="IE">
                                        <p:cTn id="136" dur="indefinite"/>
                                        <p:tgtEl>
                                          <p:spTgt spid="31"/>
                                        </p:tgtEl>
                                      </p:cBhvr>
                                    </p:animEffect>
                                  </p:childTnLst>
                                </p:cTn>
                              </p:par>
                              <p:par>
                                <p:cTn id="137" presetID="9" presetClass="emph" presetSubtype="0" grpId="1" nodeType="withEffect">
                                  <p:stCondLst>
                                    <p:cond delay="0"/>
                                  </p:stCondLst>
                                  <p:childTnLst>
                                    <p:set>
                                      <p:cBhvr>
                                        <p:cTn id="138" dur="indefinite"/>
                                        <p:tgtEl>
                                          <p:spTgt spid="23"/>
                                        </p:tgtEl>
                                        <p:attrNameLst>
                                          <p:attrName>style.opacity</p:attrName>
                                        </p:attrNameLst>
                                      </p:cBhvr>
                                      <p:to>
                                        <p:strVal val="0.5"/>
                                      </p:to>
                                    </p:set>
                                    <p:animEffect filter="image" prLst="opacity: 0.5">
                                      <p:cBhvr rctx="IE">
                                        <p:cTn id="139" dur="indefinite"/>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10" grpId="0" animBg="1"/>
      <p:bldP spid="10" grpId="1" animBg="1"/>
      <p:bldP spid="11" grpId="0" animBg="1"/>
      <p:bldP spid="11" grpId="1" animBg="1"/>
      <p:bldP spid="13" grpId="0" animBg="1"/>
      <p:bldP spid="13" grpId="1" animBg="1"/>
      <p:bldP spid="14" grpId="0"/>
      <p:bldP spid="14" grpId="1"/>
      <p:bldP spid="15" grpId="0"/>
      <p:bldP spid="15" grpId="1"/>
      <p:bldP spid="16" grpId="0" animBg="1"/>
      <p:bldP spid="17" grpId="0" animBg="1"/>
      <p:bldP spid="18" grpId="0" animBg="1"/>
      <p:bldP spid="19" grpId="0"/>
      <p:bldP spid="20" grpId="0"/>
      <p:bldP spid="31" grpId="0" animBg="1"/>
      <p:bldP spid="31" grpId="1" animBg="1"/>
      <p:bldP spid="32" grpId="0" animBg="1"/>
      <p:bldP spid="25" grpId="0" animBg="1"/>
      <p:bldP spid="25" grpId="1" animBg="1"/>
      <p:bldP spid="26" grpId="0" animBg="1"/>
      <p:bldP spid="26" grpId="1" animBg="1"/>
      <p:bldP spid="27" grpId="0" animBg="1"/>
      <p:bldP spid="27" grpId="1" animBg="1"/>
      <p:bldP spid="28" grpId="0" animBg="1"/>
      <p:bldP spid="28" grpId="1"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2F19BD3F-D38C-42CD-A4DF-9B55EE1F6DF1}"/>
              </a:ext>
            </a:extLst>
          </p:cNvPr>
          <p:cNvSpPr/>
          <p:nvPr/>
        </p:nvSpPr>
        <p:spPr>
          <a:xfrm>
            <a:off x="647477" y="3178474"/>
            <a:ext cx="2988000" cy="2988000"/>
          </a:xfrm>
          <a:prstGeom prst="ellipse">
            <a:avLst/>
          </a:prstGeom>
          <a:solidFill>
            <a:schemeClr val="tx2">
              <a:alpha val="85098"/>
            </a:schemeClr>
          </a:solidFill>
          <a:ln w="38100">
            <a:solidFill>
              <a:srgbClr val="FFFFFF">
                <a:alpha val="49804"/>
              </a:srgbClr>
            </a:solidFill>
          </a:ln>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
        <p:nvSpPr>
          <p:cNvPr id="6" name="Text Placeholder 5">
            <a:extLst>
              <a:ext uri="{FF2B5EF4-FFF2-40B4-BE49-F238E27FC236}">
                <a16:creationId xmlns:a16="http://schemas.microsoft.com/office/drawing/2014/main" xmlns="" id="{C5A61F94-CF5D-4D73-96B9-6385782B909D}"/>
              </a:ext>
            </a:extLst>
          </p:cNvPr>
          <p:cNvSpPr>
            <a:spLocks noGrp="1"/>
          </p:cNvSpPr>
          <p:nvPr>
            <p:ph type="body" idx="1"/>
          </p:nvPr>
        </p:nvSpPr>
        <p:spPr>
          <a:xfrm>
            <a:off x="642951" y="1198270"/>
            <a:ext cx="10915637" cy="1620893"/>
          </a:xfrm>
        </p:spPr>
        <p:txBody>
          <a:bodyPr/>
          <a:lstStyle/>
          <a:p>
            <a:r>
              <a:rPr lang="en-US" sz="2400" b="1" i="1">
                <a:latin typeface="+mn-lt"/>
                <a:cs typeface="Segoe UI Light" panose="020B0502040204020203" pitchFamily="34" charset="0"/>
              </a:rPr>
              <a:t>When selecting a financial consultant or financial advisor, be sure to choose one who has the heart of a teacher.  </a:t>
            </a:r>
            <a:r>
              <a:rPr lang="en-US" sz="2400">
                <a:latin typeface="+mn-lt"/>
                <a:cs typeface="Segoe UI Light" panose="020B0502040204020203" pitchFamily="34" charset="0"/>
              </a:rPr>
              <a:t>~ Dave Ramsey ~</a:t>
            </a:r>
          </a:p>
          <a:p>
            <a:endParaRPr lang="en-US" sz="1200">
              <a:latin typeface="+mn-lt"/>
              <a:cs typeface="Segoe UI Light" panose="020B0502040204020203" pitchFamily="34" charset="0"/>
            </a:endParaRPr>
          </a:p>
          <a:p>
            <a:pPr algn="ctr"/>
            <a:r>
              <a:rPr lang="en-US" sz="2400">
                <a:solidFill>
                  <a:schemeClr val="accent4"/>
                </a:solidFill>
              </a:rPr>
              <a:t>…Consider the following statements as clients of a financial advisor…</a:t>
            </a:r>
          </a:p>
        </p:txBody>
      </p:sp>
      <p:sp>
        <p:nvSpPr>
          <p:cNvPr id="2" name="Title 1">
            <a:extLst>
              <a:ext uri="{FF2B5EF4-FFF2-40B4-BE49-F238E27FC236}">
                <a16:creationId xmlns:a16="http://schemas.microsoft.com/office/drawing/2014/main" xmlns="" id="{E5999C1F-630A-434F-BB9B-AD8EAA6F4B6D}"/>
              </a:ext>
            </a:extLst>
          </p:cNvPr>
          <p:cNvSpPr>
            <a:spLocks noGrp="1"/>
          </p:cNvSpPr>
          <p:nvPr>
            <p:ph type="title"/>
          </p:nvPr>
        </p:nvSpPr>
        <p:spPr>
          <a:xfrm>
            <a:off x="642951" y="644272"/>
            <a:ext cx="10906098" cy="498598"/>
          </a:xfrm>
        </p:spPr>
        <p:txBody>
          <a:bodyPr/>
          <a:lstStyle/>
          <a:p>
            <a:r>
              <a:rPr lang="en-CA" sz="3600"/>
              <a:t>Appropriate Use of Advisors</a:t>
            </a:r>
          </a:p>
        </p:txBody>
      </p:sp>
      <p:sp>
        <p:nvSpPr>
          <p:cNvPr id="12" name="Slide Number Placeholder 11">
            <a:extLst>
              <a:ext uri="{FF2B5EF4-FFF2-40B4-BE49-F238E27FC236}">
                <a16:creationId xmlns:a16="http://schemas.microsoft.com/office/drawing/2014/main" xmlns="" id="{948D8645-633E-4904-99C1-5B100BB6502C}"/>
              </a:ext>
            </a:extLst>
          </p:cNvPr>
          <p:cNvSpPr>
            <a:spLocks noGrp="1"/>
          </p:cNvSpPr>
          <p:nvPr>
            <p:ph type="sldNum" sz="quarter" idx="10"/>
          </p:nvPr>
        </p:nvSpPr>
        <p:spPr/>
        <p:txBody>
          <a:bodyPr/>
          <a:lstStyle/>
          <a:p>
            <a:fld id="{F9DFEA20-FC01-4197-800B-B9EE16FC25C3}" type="slidenum">
              <a:rPr lang="en-CA" smtClean="0"/>
              <a:pPr/>
              <a:t>20</a:t>
            </a:fld>
            <a:endParaRPr lang="en-CA"/>
          </a:p>
        </p:txBody>
      </p:sp>
      <p:sp>
        <p:nvSpPr>
          <p:cNvPr id="7" name="TextBox 6">
            <a:extLst>
              <a:ext uri="{FF2B5EF4-FFF2-40B4-BE49-F238E27FC236}">
                <a16:creationId xmlns:a16="http://schemas.microsoft.com/office/drawing/2014/main" xmlns="" id="{0ABF1039-D092-4D14-AFD7-232CA5E2C730}"/>
              </a:ext>
            </a:extLst>
          </p:cNvPr>
          <p:cNvSpPr txBox="1"/>
          <p:nvPr/>
        </p:nvSpPr>
        <p:spPr>
          <a:xfrm>
            <a:off x="1015784" y="4045387"/>
            <a:ext cx="2268000" cy="1185358"/>
          </a:xfrm>
          <a:prstGeom prst="rect">
            <a:avLst/>
          </a:prstGeom>
          <a:noFill/>
        </p:spPr>
        <p:txBody>
          <a:bodyPr wrap="square" rtlCol="0" anchor="t">
            <a:noAutofit/>
          </a:bodyPr>
          <a:lstStyle/>
          <a:p>
            <a:pPr algn="ctr">
              <a:spcBef>
                <a:spcPts val="1200"/>
              </a:spcBef>
            </a:pPr>
            <a:r>
              <a:rPr lang="en-US" sz="1400">
                <a:solidFill>
                  <a:schemeClr val="bg1"/>
                </a:solidFill>
                <a:latin typeface="+mj-lt"/>
              </a:rPr>
              <a:t>Is the financial advisor helping the client increase knowledge and improve records?</a:t>
            </a:r>
          </a:p>
        </p:txBody>
      </p:sp>
      <p:sp>
        <p:nvSpPr>
          <p:cNvPr id="16" name="Oval 15">
            <a:extLst>
              <a:ext uri="{FF2B5EF4-FFF2-40B4-BE49-F238E27FC236}">
                <a16:creationId xmlns:a16="http://schemas.microsoft.com/office/drawing/2014/main" xmlns="" id="{8A07DCA6-4EAC-41A3-9168-AD674AC1D1ED}"/>
              </a:ext>
            </a:extLst>
          </p:cNvPr>
          <p:cNvSpPr/>
          <p:nvPr/>
        </p:nvSpPr>
        <p:spPr>
          <a:xfrm>
            <a:off x="3287652" y="3178474"/>
            <a:ext cx="2988000" cy="2988000"/>
          </a:xfrm>
          <a:prstGeom prst="ellipse">
            <a:avLst/>
          </a:prstGeom>
          <a:solidFill>
            <a:schemeClr val="tx2">
              <a:alpha val="85098"/>
            </a:schemeClr>
          </a:solidFill>
          <a:ln w="38100">
            <a:solidFill>
              <a:srgbClr val="FFFFFF">
                <a:alpha val="50196"/>
              </a:srgbClr>
            </a:solidFill>
          </a:ln>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
        <p:nvSpPr>
          <p:cNvPr id="19" name="Oval 18">
            <a:extLst>
              <a:ext uri="{FF2B5EF4-FFF2-40B4-BE49-F238E27FC236}">
                <a16:creationId xmlns:a16="http://schemas.microsoft.com/office/drawing/2014/main" xmlns="" id="{0C4ED9DF-5EA9-4870-87A9-33EE7D82E1EC}"/>
              </a:ext>
            </a:extLst>
          </p:cNvPr>
          <p:cNvSpPr/>
          <p:nvPr/>
        </p:nvSpPr>
        <p:spPr>
          <a:xfrm>
            <a:off x="5927827" y="3178474"/>
            <a:ext cx="2988000" cy="2988000"/>
          </a:xfrm>
          <a:prstGeom prst="ellipse">
            <a:avLst/>
          </a:prstGeom>
          <a:solidFill>
            <a:schemeClr val="tx2">
              <a:alpha val="85098"/>
            </a:schemeClr>
          </a:solidFill>
          <a:ln w="38100">
            <a:solidFill>
              <a:srgbClr val="FFFFFF">
                <a:alpha val="50196"/>
              </a:srgbClr>
            </a:solidFill>
          </a:ln>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
        <p:nvSpPr>
          <p:cNvPr id="18" name="Oval 17">
            <a:extLst>
              <a:ext uri="{FF2B5EF4-FFF2-40B4-BE49-F238E27FC236}">
                <a16:creationId xmlns:a16="http://schemas.microsoft.com/office/drawing/2014/main" xmlns="" id="{46F32CEF-8941-4E88-AAFE-B9DC02FD2F1D}"/>
              </a:ext>
            </a:extLst>
          </p:cNvPr>
          <p:cNvSpPr/>
          <p:nvPr/>
        </p:nvSpPr>
        <p:spPr>
          <a:xfrm>
            <a:off x="8568001" y="3178474"/>
            <a:ext cx="2988000" cy="2988000"/>
          </a:xfrm>
          <a:prstGeom prst="ellipse">
            <a:avLst/>
          </a:prstGeom>
          <a:solidFill>
            <a:schemeClr val="tx2">
              <a:alpha val="85098"/>
            </a:schemeClr>
          </a:solidFill>
          <a:ln w="38100">
            <a:solidFill>
              <a:srgbClr val="FFFFFF">
                <a:alpha val="50196"/>
              </a:srgbClr>
            </a:solidFill>
          </a:ln>
        </p:spPr>
        <p:txBody>
          <a:bodyPr wrap="square" rtlCol="0" anchor="ctr">
            <a:noAutofit/>
          </a:bodyPr>
          <a:lstStyle/>
          <a:p>
            <a:pPr algn="ctr"/>
            <a:endParaRPr lang="en-CA" sz="5800" b="1">
              <a:solidFill>
                <a:schemeClr val="bg1"/>
              </a:solidFill>
              <a:latin typeface="Corbel" charset="0"/>
              <a:ea typeface="Corbel" charset="0"/>
              <a:cs typeface="Corbel" charset="0"/>
            </a:endParaRPr>
          </a:p>
        </p:txBody>
      </p:sp>
      <p:sp>
        <p:nvSpPr>
          <p:cNvPr id="4" name="TextBox 3">
            <a:extLst>
              <a:ext uri="{FF2B5EF4-FFF2-40B4-BE49-F238E27FC236}">
                <a16:creationId xmlns:a16="http://schemas.microsoft.com/office/drawing/2014/main" xmlns="" id="{05EAA1A9-5A25-4ED8-A1F4-7059CA8BA700}"/>
              </a:ext>
            </a:extLst>
          </p:cNvPr>
          <p:cNvSpPr txBox="1"/>
          <p:nvPr/>
        </p:nvSpPr>
        <p:spPr>
          <a:xfrm>
            <a:off x="3606909" y="3990376"/>
            <a:ext cx="2268000" cy="1185358"/>
          </a:xfrm>
          <a:prstGeom prst="rect">
            <a:avLst/>
          </a:prstGeom>
          <a:noFill/>
        </p:spPr>
        <p:txBody>
          <a:bodyPr wrap="square" rtlCol="0" anchor="t">
            <a:noAutofit/>
          </a:bodyPr>
          <a:lstStyle/>
          <a:p>
            <a:pPr algn="ctr">
              <a:spcBef>
                <a:spcPts val="1200"/>
              </a:spcBef>
            </a:pPr>
            <a:r>
              <a:rPr lang="en-CA" sz="1400">
                <a:solidFill>
                  <a:schemeClr val="bg1"/>
                </a:solidFill>
                <a:latin typeface="+mj-lt"/>
              </a:rPr>
              <a:t>Does the financial advisor help the client understand  accrued financial statements and use them as a tool to manage and improve the business?</a:t>
            </a:r>
          </a:p>
        </p:txBody>
      </p:sp>
      <p:sp>
        <p:nvSpPr>
          <p:cNvPr id="5" name="TextBox 4">
            <a:extLst>
              <a:ext uri="{FF2B5EF4-FFF2-40B4-BE49-F238E27FC236}">
                <a16:creationId xmlns:a16="http://schemas.microsoft.com/office/drawing/2014/main" xmlns="" id="{321D440B-8541-48B0-B3C3-13515E3CEC0F}"/>
              </a:ext>
            </a:extLst>
          </p:cNvPr>
          <p:cNvSpPr txBox="1"/>
          <p:nvPr/>
        </p:nvSpPr>
        <p:spPr>
          <a:xfrm>
            <a:off x="6247083" y="4045387"/>
            <a:ext cx="2268000" cy="1185358"/>
          </a:xfrm>
          <a:prstGeom prst="rect">
            <a:avLst/>
          </a:prstGeom>
          <a:noFill/>
        </p:spPr>
        <p:txBody>
          <a:bodyPr wrap="square" rtlCol="0" anchor="t">
            <a:noAutofit/>
          </a:bodyPr>
          <a:lstStyle/>
          <a:p>
            <a:pPr algn="ctr">
              <a:spcBef>
                <a:spcPts val="1200"/>
              </a:spcBef>
            </a:pPr>
            <a:r>
              <a:rPr lang="en-CA" sz="1400">
                <a:solidFill>
                  <a:schemeClr val="bg1"/>
                </a:solidFill>
                <a:latin typeface="+mj-lt"/>
              </a:rPr>
              <a:t>Does the financial advisor help the client understand the various business risk management programs and how to utilize them  as risk management tools?</a:t>
            </a:r>
          </a:p>
        </p:txBody>
      </p:sp>
      <p:sp>
        <p:nvSpPr>
          <p:cNvPr id="8" name="TextBox 7">
            <a:extLst>
              <a:ext uri="{FF2B5EF4-FFF2-40B4-BE49-F238E27FC236}">
                <a16:creationId xmlns:a16="http://schemas.microsoft.com/office/drawing/2014/main" xmlns="" id="{2CAFADA9-2C1F-4A2E-831C-187F1CFC2438}"/>
              </a:ext>
            </a:extLst>
          </p:cNvPr>
          <p:cNvSpPr txBox="1"/>
          <p:nvPr/>
        </p:nvSpPr>
        <p:spPr>
          <a:xfrm>
            <a:off x="8834513" y="3968244"/>
            <a:ext cx="2638424" cy="2039941"/>
          </a:xfrm>
          <a:prstGeom prst="rect">
            <a:avLst/>
          </a:prstGeom>
          <a:noFill/>
        </p:spPr>
        <p:txBody>
          <a:bodyPr wrap="square" rtlCol="0" anchor="t">
            <a:noAutofit/>
          </a:bodyPr>
          <a:lstStyle/>
          <a:p>
            <a:pPr algn="ctr">
              <a:spcBef>
                <a:spcPts val="1200"/>
              </a:spcBef>
            </a:pPr>
            <a:r>
              <a:rPr lang="en-US" sz="1400">
                <a:solidFill>
                  <a:schemeClr val="bg1"/>
                </a:solidFill>
                <a:latin typeface="+mj-lt"/>
              </a:rPr>
              <a:t>Does the financial advisor ask questions about the client’s business / accrued financial statements / business risk management programs, which in turn gets them asking questions and engaging in those various processes?</a:t>
            </a:r>
            <a:endParaRPr lang="en-CA" sz="1200">
              <a:solidFill>
                <a:schemeClr val="bg1"/>
              </a:solidFill>
            </a:endParaRPr>
          </a:p>
        </p:txBody>
      </p:sp>
      <p:pic>
        <p:nvPicPr>
          <p:cNvPr id="10" name="Picture 12">
            <a:extLst>
              <a:ext uri="{FF2B5EF4-FFF2-40B4-BE49-F238E27FC236}">
                <a16:creationId xmlns:a16="http://schemas.microsoft.com/office/drawing/2014/main" xmlns="" id="{DB3921C1-9F13-4640-AB87-D1395A905B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4512107" y="3432488"/>
            <a:ext cx="542262" cy="542262"/>
          </a:xfrm>
          <a:prstGeom prst="rect">
            <a:avLst/>
          </a:prstGeom>
        </p:spPr>
      </p:pic>
      <p:pic>
        <p:nvPicPr>
          <p:cNvPr id="15" name="Picture 12">
            <a:extLst>
              <a:ext uri="{FF2B5EF4-FFF2-40B4-BE49-F238E27FC236}">
                <a16:creationId xmlns:a16="http://schemas.microsoft.com/office/drawing/2014/main" xmlns="" id="{FF39FBE0-496C-400C-9199-1BBB14CC460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p:blipFill>
        <p:spPr>
          <a:xfrm>
            <a:off x="1890628" y="3471538"/>
            <a:ext cx="577974" cy="577974"/>
          </a:xfrm>
          <a:prstGeom prst="rect">
            <a:avLst/>
          </a:prstGeom>
        </p:spPr>
      </p:pic>
      <p:pic>
        <p:nvPicPr>
          <p:cNvPr id="17" name="Picture 21">
            <a:extLst>
              <a:ext uri="{FF2B5EF4-FFF2-40B4-BE49-F238E27FC236}">
                <a16:creationId xmlns:a16="http://schemas.microsoft.com/office/drawing/2014/main" xmlns="" id="{4BFC9C0E-6BF5-4849-A34F-4A9F1440B09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p:blipFill>
        <p:spPr>
          <a:xfrm>
            <a:off x="7170627" y="3467192"/>
            <a:ext cx="502051" cy="501052"/>
          </a:xfrm>
          <a:prstGeom prst="rect">
            <a:avLst/>
          </a:prstGeom>
        </p:spPr>
      </p:pic>
      <p:pic>
        <p:nvPicPr>
          <p:cNvPr id="20" name="Picture 4">
            <a:extLst>
              <a:ext uri="{FF2B5EF4-FFF2-40B4-BE49-F238E27FC236}">
                <a16:creationId xmlns:a16="http://schemas.microsoft.com/office/drawing/2014/main" xmlns="" id="{3D9EAB14-17A6-4B15-92C1-46B226FDB61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p:blipFill>
        <p:spPr>
          <a:xfrm>
            <a:off x="9794439" y="3428731"/>
            <a:ext cx="540191" cy="540191"/>
          </a:xfrm>
          <a:prstGeom prst="rect">
            <a:avLst/>
          </a:prstGeom>
        </p:spPr>
      </p:pic>
    </p:spTree>
    <p:extLst>
      <p:ext uri="{BB962C8B-B14F-4D97-AF65-F5344CB8AC3E}">
        <p14:creationId xmlns:p14="http://schemas.microsoft.com/office/powerpoint/2010/main" val="222826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405" y="685800"/>
            <a:ext cx="10129795" cy="443198"/>
          </a:xfrm>
        </p:spPr>
        <p:txBody>
          <a:bodyPr/>
          <a:lstStyle/>
          <a:p>
            <a:r>
              <a:rPr lang="en-CA" sz="3200"/>
              <a:t>Concluding Remarks</a:t>
            </a:r>
          </a:p>
        </p:txBody>
      </p:sp>
      <p:sp>
        <p:nvSpPr>
          <p:cNvPr id="3" name="Content Placeholder 2"/>
          <p:cNvSpPr>
            <a:spLocks noGrp="1"/>
          </p:cNvSpPr>
          <p:nvPr>
            <p:ph idx="1"/>
          </p:nvPr>
        </p:nvSpPr>
        <p:spPr>
          <a:xfrm>
            <a:off x="741405" y="1417639"/>
            <a:ext cx="9469395" cy="791407"/>
          </a:xfrm>
        </p:spPr>
        <p:txBody>
          <a:bodyPr>
            <a:noAutofit/>
          </a:bodyPr>
          <a:lstStyle/>
          <a:p>
            <a:r>
              <a:rPr lang="en-CA" sz="2000"/>
              <a:t>What is the maximum amount of equity you are prepared to put at risk on an annual basis?</a:t>
            </a:r>
          </a:p>
        </p:txBody>
      </p:sp>
      <p:pic>
        <p:nvPicPr>
          <p:cNvPr id="4" name="Picture 3" descr="A nursing buffalo calf">
            <a:extLst>
              <a:ext uri="{FF2B5EF4-FFF2-40B4-BE49-F238E27FC236}">
                <a16:creationId xmlns:a16="http://schemas.microsoft.com/office/drawing/2014/main" xmlns="" id="{00837F1C-1A5B-49A8-A24B-9BC75C20C0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4368" y="2209046"/>
            <a:ext cx="4699392" cy="3132162"/>
          </a:xfrm>
          <a:prstGeom prst="rect">
            <a:avLst/>
          </a:prstGeom>
        </p:spPr>
      </p:pic>
      <p:sp>
        <p:nvSpPr>
          <p:cNvPr id="5" name="Content Placeholder 2">
            <a:extLst>
              <a:ext uri="{FF2B5EF4-FFF2-40B4-BE49-F238E27FC236}">
                <a16:creationId xmlns:a16="http://schemas.microsoft.com/office/drawing/2014/main" xmlns="" id="{9F2E7B69-3585-4F7E-BEE1-9963B22180DA}"/>
              </a:ext>
            </a:extLst>
          </p:cNvPr>
          <p:cNvSpPr txBox="1">
            <a:spLocks/>
          </p:cNvSpPr>
          <p:nvPr/>
        </p:nvSpPr>
        <p:spPr>
          <a:xfrm>
            <a:off x="5766723" y="2209046"/>
            <a:ext cx="6096180" cy="3132162"/>
          </a:xfrm>
          <a:prstGeom prst="rect">
            <a:avLst/>
          </a:prstGeom>
        </p:spPr>
        <p:txBody>
          <a:bodyPr vert="horz" lIns="0" tIns="0" rIns="0" bIns="0" rtlCol="0" anchor="t">
            <a:normAutofit lnSpcReduction="10000"/>
          </a:bodyPr>
          <a:lstStyle>
            <a:lvl1pPr marL="277200" indent="-277200" algn="l" defTabSz="457200" rtl="0" eaLnBrk="1" latinLnBrk="0" hangingPunct="1">
              <a:lnSpc>
                <a:spcPct val="110000"/>
              </a:lnSpc>
              <a:spcBef>
                <a:spcPts val="900"/>
              </a:spcBef>
              <a:buClrTx/>
              <a:buSzPct val="100000"/>
              <a:buFont typeface="Arial" panose="020B0604020202020204" pitchFamily="34" charset="0"/>
              <a:buChar char="•"/>
              <a:defRPr lang="en-CA" sz="2600" b="0" kern="1200" dirty="0">
                <a:solidFill>
                  <a:schemeClr val="tx1"/>
                </a:solidFill>
                <a:latin typeface="+mn-lt"/>
                <a:ea typeface="Segoe UI Light" panose="020B0502040204020203" pitchFamily="34" charset="0"/>
                <a:cs typeface="Segoe UI Light" panose="020B0502040204020203" pitchFamily="34" charset="0"/>
                <a:sym typeface="MarkPro-Medium"/>
              </a:defRPr>
            </a:lvl1pPr>
            <a:lvl2pPr marL="685800" indent="-228600" algn="l" defTabSz="914400" rtl="0" eaLnBrk="1" latinLnBrk="0" hangingPunct="1">
              <a:lnSpc>
                <a:spcPct val="110000"/>
              </a:lnSpc>
              <a:spcBef>
                <a:spcPts val="600"/>
              </a:spcBef>
              <a:buClrTx/>
              <a:buSzPct val="90000"/>
              <a:buFont typeface="Arial" panose="020B0604020202020204" pitchFamily="34" charset="0"/>
              <a:buChar char="•"/>
              <a:defRPr sz="2200" kern="1200">
                <a:solidFill>
                  <a:schemeClr val="tx1"/>
                </a:solidFill>
                <a:latin typeface="+mn-lt"/>
                <a:ea typeface="Segoe UI Light" panose="020B0502040204020203" pitchFamily="34" charset="0"/>
                <a:cs typeface="Segoe UI Light" panose="020B0502040204020203" pitchFamily="34" charset="0"/>
              </a:defRPr>
            </a:lvl2pPr>
            <a:lvl3pPr marL="1143000" indent="-228600" algn="l" defTabSz="914400" rtl="0" eaLnBrk="1" latinLnBrk="0" hangingPunct="1">
              <a:lnSpc>
                <a:spcPct val="110000"/>
              </a:lnSpc>
              <a:spcBef>
                <a:spcPts val="600"/>
              </a:spcBef>
              <a:buClrTx/>
              <a:buFont typeface="Arial" panose="020B0604020202020204" pitchFamily="34" charset="0"/>
              <a:buChar char="•"/>
              <a:defRPr sz="2000" kern="1200">
                <a:solidFill>
                  <a:schemeClr val="tx1"/>
                </a:solidFill>
                <a:latin typeface="+mn-lt"/>
                <a:ea typeface="Segoe UI Light" panose="020B0502040204020203" pitchFamily="34" charset="0"/>
                <a:cs typeface="Segoe UI Light" panose="020B0502040204020203" pitchFamily="34" charset="0"/>
              </a:defRPr>
            </a:lvl3pPr>
            <a:lvl4pPr marL="1600200" indent="-228600" algn="l" defTabSz="914400" rtl="0" eaLnBrk="1" latinLnBrk="0" hangingPunct="1">
              <a:lnSpc>
                <a:spcPct val="110000"/>
              </a:lnSpc>
              <a:spcBef>
                <a:spcPts val="600"/>
              </a:spcBef>
              <a:buClrTx/>
              <a:buFont typeface="Arial" panose="020B0604020202020204" pitchFamily="34" charset="0"/>
              <a:buChar char="•"/>
              <a:defRPr sz="1800" kern="1200">
                <a:solidFill>
                  <a:schemeClr val="tx1"/>
                </a:solidFill>
                <a:latin typeface="+mn-lt"/>
                <a:ea typeface="Segoe UI Light" panose="020B0502040204020203" pitchFamily="34" charset="0"/>
                <a:cs typeface="Segoe UI Light" panose="020B0502040204020203" pitchFamily="34" charset="0"/>
              </a:defRPr>
            </a:lvl4pPr>
            <a:lvl5pPr marL="2057400" indent="-228600" algn="l" defTabSz="914400" rtl="0" eaLnBrk="1" latinLnBrk="0" hangingPunct="1">
              <a:lnSpc>
                <a:spcPct val="110000"/>
              </a:lnSpc>
              <a:spcBef>
                <a:spcPts val="600"/>
              </a:spcBef>
              <a:buClrTx/>
              <a:buFont typeface="Arial" panose="020B0604020202020204" pitchFamily="34" charset="0"/>
              <a:buChar char="•"/>
              <a:defRPr sz="1600" kern="1200">
                <a:solidFill>
                  <a:schemeClr val="tx1"/>
                </a:solidFill>
                <a:latin typeface="+mn-lt"/>
                <a:ea typeface="Segoe UI Light" panose="020B0502040204020203" pitchFamily="34" charset="0"/>
                <a:cs typeface="Segoe UI Light"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76860" indent="-276860"/>
            <a:r>
              <a:rPr lang="en-CA" sz="2000" dirty="0">
                <a:cs typeface="Segoe UI Light"/>
              </a:rPr>
              <a:t>Any potential benefits from AgriStability are </a:t>
            </a:r>
            <a:r>
              <a:rPr lang="en-CA" sz="2000" u="sng" dirty="0">
                <a:cs typeface="Segoe UI Light"/>
              </a:rPr>
              <a:t>predictable</a:t>
            </a:r>
          </a:p>
          <a:p>
            <a:pPr marL="276860" indent="-276860"/>
            <a:r>
              <a:rPr lang="en-CA" sz="2000" dirty="0">
                <a:cs typeface="Segoe UI Light"/>
              </a:rPr>
              <a:t>If you don’t understand;</a:t>
            </a:r>
          </a:p>
          <a:p>
            <a:pPr lvl="1"/>
            <a:r>
              <a:rPr lang="en-CA" sz="1800" dirty="0">
                <a:latin typeface="+mj-lt"/>
                <a:cs typeface="Segoe UI Light"/>
              </a:rPr>
              <a:t>Your accrued financial statements</a:t>
            </a:r>
          </a:p>
          <a:p>
            <a:pPr lvl="1"/>
            <a:r>
              <a:rPr lang="en-CA" sz="1800" dirty="0">
                <a:latin typeface="+mj-lt"/>
                <a:cs typeface="Segoe UI Light"/>
              </a:rPr>
              <a:t>Why</a:t>
            </a:r>
            <a:r>
              <a:rPr lang="en-CA" sz="1800" dirty="0">
                <a:cs typeface="Segoe UI Light"/>
              </a:rPr>
              <a:t> AgriStability didn’t work in the past;</a:t>
            </a:r>
            <a:endParaRPr lang="en-CA" dirty="0">
              <a:cs typeface="Segoe UI Light"/>
            </a:endParaRPr>
          </a:p>
          <a:p>
            <a:pPr lvl="1"/>
            <a:r>
              <a:rPr lang="en-CA" sz="1800" dirty="0">
                <a:cs typeface="Segoe UI Light"/>
              </a:rPr>
              <a:t>The impact of </a:t>
            </a:r>
            <a:r>
              <a:rPr lang="en-CA" sz="1800" dirty="0">
                <a:latin typeface="+mj-lt"/>
                <a:cs typeface="Segoe UI Light"/>
              </a:rPr>
              <a:t>recent</a:t>
            </a:r>
            <a:r>
              <a:rPr lang="en-CA" sz="1800" dirty="0">
                <a:cs typeface="Segoe UI Light"/>
              </a:rPr>
              <a:t> program changes to your margin;</a:t>
            </a:r>
          </a:p>
          <a:p>
            <a:pPr lvl="1"/>
            <a:r>
              <a:rPr lang="en-CA" sz="1800" dirty="0">
                <a:cs typeface="Segoe UI Light"/>
              </a:rPr>
              <a:t>The circumstances that it </a:t>
            </a:r>
            <a:r>
              <a:rPr lang="en-CA" sz="1800" dirty="0">
                <a:latin typeface="+mj-lt"/>
                <a:cs typeface="Segoe UI Light"/>
              </a:rPr>
              <a:t>could</a:t>
            </a:r>
            <a:r>
              <a:rPr lang="en-CA" sz="1800" dirty="0">
                <a:cs typeface="Segoe UI Light"/>
              </a:rPr>
              <a:t> work for your farm;</a:t>
            </a:r>
          </a:p>
          <a:p>
            <a:pPr lvl="1"/>
            <a:r>
              <a:rPr lang="en-CA" sz="1800" dirty="0">
                <a:cs typeface="Segoe UI Light"/>
              </a:rPr>
              <a:t>You can’t say it </a:t>
            </a:r>
            <a:r>
              <a:rPr lang="en-CA" sz="1800" dirty="0">
                <a:latin typeface="+mj-lt"/>
                <a:cs typeface="Segoe UI Light"/>
              </a:rPr>
              <a:t>won’t</a:t>
            </a:r>
            <a:r>
              <a:rPr lang="en-CA" sz="1800" dirty="0">
                <a:cs typeface="Segoe UI Light"/>
              </a:rPr>
              <a:t> work in the future.</a:t>
            </a:r>
          </a:p>
        </p:txBody>
      </p:sp>
    </p:spTree>
    <p:extLst>
      <p:ext uri="{BB962C8B-B14F-4D97-AF65-F5344CB8AC3E}">
        <p14:creationId xmlns:p14="http://schemas.microsoft.com/office/powerpoint/2010/main" val="15670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additive="base">
                                        <p:cTn id="3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sky, field&#10;&#10;Description automatically generated">
            <a:extLst>
              <a:ext uri="{FF2B5EF4-FFF2-40B4-BE49-F238E27FC236}">
                <a16:creationId xmlns:a16="http://schemas.microsoft.com/office/drawing/2014/main" xmlns="" id="{C221C204-62CB-4C33-8910-EDA55DEB50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5260769" cy="6858000"/>
          </a:xfrm>
          <a:prstGeom prst="rect">
            <a:avLst/>
          </a:prstGeom>
        </p:spPr>
      </p:pic>
      <p:sp>
        <p:nvSpPr>
          <p:cNvPr id="3" name="Text Placeholder 2">
            <a:extLst>
              <a:ext uri="{FF2B5EF4-FFF2-40B4-BE49-F238E27FC236}">
                <a16:creationId xmlns:a16="http://schemas.microsoft.com/office/drawing/2014/main" xmlns="" id="{D88A1711-42CF-44FF-A4DB-97C68DE5CA30}"/>
              </a:ext>
            </a:extLst>
          </p:cNvPr>
          <p:cNvSpPr>
            <a:spLocks noGrp="1"/>
          </p:cNvSpPr>
          <p:nvPr>
            <p:ph type="body" sz="quarter" idx="13"/>
          </p:nvPr>
        </p:nvSpPr>
        <p:spPr/>
        <p:txBody>
          <a:bodyPr>
            <a:normAutofit/>
          </a:bodyPr>
          <a:lstStyle/>
          <a:p>
            <a:pPr marL="0" indent="0" algn="ctr">
              <a:buNone/>
            </a:pPr>
            <a:r>
              <a:rPr lang="en-CA" sz="3600" i="1"/>
              <a:t>“I am a dairy farmer and we have supply management, so we will never need AgriStability.”</a:t>
            </a:r>
          </a:p>
        </p:txBody>
      </p:sp>
      <p:sp>
        <p:nvSpPr>
          <p:cNvPr id="4" name="Slide Number Placeholder 3">
            <a:extLst>
              <a:ext uri="{FF2B5EF4-FFF2-40B4-BE49-F238E27FC236}">
                <a16:creationId xmlns:a16="http://schemas.microsoft.com/office/drawing/2014/main" xmlns="" id="{6D431183-626E-4FF7-AC30-9CD51B09C692}"/>
              </a:ext>
            </a:extLst>
          </p:cNvPr>
          <p:cNvSpPr>
            <a:spLocks noGrp="1"/>
          </p:cNvSpPr>
          <p:nvPr>
            <p:ph type="sldNum" sz="quarter" idx="14"/>
          </p:nvPr>
        </p:nvSpPr>
        <p:spPr/>
        <p:txBody>
          <a:bodyPr/>
          <a:lstStyle/>
          <a:p>
            <a:fld id="{524D1A82-BAD5-4898-8C77-C821410AB1EA}" type="slidenum">
              <a:rPr lang="en-CA" smtClean="0"/>
              <a:pPr/>
              <a:t>22</a:t>
            </a:fld>
            <a:endParaRPr lang="en-CA"/>
          </a:p>
        </p:txBody>
      </p:sp>
      <p:sp>
        <p:nvSpPr>
          <p:cNvPr id="8" name="Title 1">
            <a:extLst>
              <a:ext uri="{FF2B5EF4-FFF2-40B4-BE49-F238E27FC236}">
                <a16:creationId xmlns:a16="http://schemas.microsoft.com/office/drawing/2014/main" xmlns="" id="{1D647BC4-8420-46C3-990A-C6055A109D3B}"/>
              </a:ext>
            </a:extLst>
          </p:cNvPr>
          <p:cNvSpPr txBox="1">
            <a:spLocks/>
          </p:cNvSpPr>
          <p:nvPr/>
        </p:nvSpPr>
        <p:spPr>
          <a:xfrm>
            <a:off x="661832" y="495208"/>
            <a:ext cx="3937103" cy="3988784"/>
          </a:xfrm>
          <a:prstGeom prst="rect">
            <a:avLst/>
          </a:prstGeom>
          <a:solidFill>
            <a:srgbClr val="4C6898">
              <a:alpha val="63000"/>
            </a:srgbClr>
          </a:solidFill>
          <a:effectLst>
            <a:softEdge rad="317500"/>
          </a:effectLst>
        </p:spPr>
        <p:txBody>
          <a:bodyPr vert="horz" wrap="square" lIns="0" tIns="0" rIns="0" bIns="0" rtlCol="0" anchor="ctr" anchorCtr="0">
            <a:spAutoFit/>
          </a:bodyPr>
          <a:lstStyle>
            <a:lvl1pPr algn="l" defTabSz="914400" rtl="0" eaLnBrk="1" latinLnBrk="0" hangingPunct="1">
              <a:lnSpc>
                <a:spcPct val="90000"/>
              </a:lnSpc>
              <a:spcBef>
                <a:spcPct val="0"/>
              </a:spcBef>
              <a:buNone/>
              <a:defRPr sz="4000" b="0" kern="1200">
                <a:solidFill>
                  <a:schemeClr val="bg1"/>
                </a:solidFill>
                <a:latin typeface="+mj-lt"/>
                <a:ea typeface="Segoe UI Semibold" panose="020B0702040204020203" pitchFamily="34" charset="0"/>
                <a:cs typeface="Segoe UI Semibold" panose="020B0702040204020203" pitchFamily="34" charset="0"/>
              </a:defRPr>
            </a:lvl1pPr>
          </a:lstStyle>
          <a:p>
            <a:pPr algn="ctr"/>
            <a:r>
              <a:rPr lang="en-CA" sz="3600"/>
              <a:t>When considering the circumstances under which AgriStability could work for your farm, plan for the unforeseeable.  For example…</a:t>
            </a:r>
          </a:p>
        </p:txBody>
      </p:sp>
    </p:spTree>
    <p:extLst>
      <p:ext uri="{BB962C8B-B14F-4D97-AF65-F5344CB8AC3E}">
        <p14:creationId xmlns:p14="http://schemas.microsoft.com/office/powerpoint/2010/main" val="314902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DC7AF2F-193C-4BCE-9677-4A5F2E4906D4}"/>
              </a:ext>
            </a:extLst>
          </p:cNvPr>
          <p:cNvSpPr>
            <a:spLocks noGrp="1"/>
          </p:cNvSpPr>
          <p:nvPr>
            <p:ph type="title"/>
          </p:nvPr>
        </p:nvSpPr>
        <p:spPr/>
        <p:txBody>
          <a:bodyPr/>
          <a:lstStyle/>
          <a:p>
            <a:r>
              <a:rPr lang="en-CA"/>
              <a:t>…and then this happened…</a:t>
            </a:r>
          </a:p>
        </p:txBody>
      </p:sp>
      <p:sp>
        <p:nvSpPr>
          <p:cNvPr id="4" name="Slide Number Placeholder 3">
            <a:extLst>
              <a:ext uri="{FF2B5EF4-FFF2-40B4-BE49-F238E27FC236}">
                <a16:creationId xmlns:a16="http://schemas.microsoft.com/office/drawing/2014/main" xmlns="" id="{0223B567-1EDD-4564-8ECA-9913B6A2AE75}"/>
              </a:ext>
            </a:extLst>
          </p:cNvPr>
          <p:cNvSpPr>
            <a:spLocks noGrp="1"/>
          </p:cNvSpPr>
          <p:nvPr>
            <p:ph type="sldNum" sz="quarter" idx="16"/>
          </p:nvPr>
        </p:nvSpPr>
        <p:spPr/>
        <p:txBody>
          <a:bodyPr/>
          <a:lstStyle/>
          <a:p>
            <a:fld id="{524D1A82-BAD5-4898-8C77-C821410AB1EA}" type="slidenum">
              <a:rPr lang="en-CA" smtClean="0"/>
              <a:pPr/>
              <a:t>23</a:t>
            </a:fld>
            <a:endParaRPr lang="en-CA"/>
          </a:p>
        </p:txBody>
      </p:sp>
      <p:pic>
        <p:nvPicPr>
          <p:cNvPr id="11" name="Picture 10">
            <a:extLst>
              <a:ext uri="{FF2B5EF4-FFF2-40B4-BE49-F238E27FC236}">
                <a16:creationId xmlns:a16="http://schemas.microsoft.com/office/drawing/2014/main" xmlns="" id="{B1ED97BA-4D91-4BC4-9584-77AF32767C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0934" y="1289768"/>
            <a:ext cx="7890131" cy="480100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xmlns="" id="{2DC76A21-229B-4B9F-A0DF-6894A03B2678}"/>
              </a:ext>
            </a:extLst>
          </p:cNvPr>
          <p:cNvSpPr txBox="1"/>
          <p:nvPr/>
        </p:nvSpPr>
        <p:spPr>
          <a:xfrm>
            <a:off x="2150935" y="6182275"/>
            <a:ext cx="6858312" cy="338554"/>
          </a:xfrm>
          <a:prstGeom prst="rect">
            <a:avLst/>
          </a:prstGeom>
          <a:noFill/>
        </p:spPr>
        <p:txBody>
          <a:bodyPr wrap="square">
            <a:spAutoFit/>
          </a:bodyPr>
          <a:lstStyle/>
          <a:p>
            <a:pPr marL="457200" indent="-457200"/>
            <a:r>
              <a:rPr lang="en-CA" sz="800" err="1">
                <a:solidFill>
                  <a:schemeClr val="bg1">
                    <a:lumMod val="50000"/>
                  </a:schemeClr>
                </a:solidFill>
                <a:effectLst/>
              </a:rPr>
              <a:t>Vandinther</a:t>
            </a:r>
            <a:r>
              <a:rPr lang="en-CA" sz="800">
                <a:solidFill>
                  <a:schemeClr val="bg1">
                    <a:lumMod val="50000"/>
                  </a:schemeClr>
                </a:solidFill>
                <a:effectLst/>
              </a:rPr>
              <a:t>, J. &amp; CTVNews.ca (Eds.). (2020, April 7). </a:t>
            </a:r>
            <a:r>
              <a:rPr lang="en-CA" sz="800" i="1">
                <a:solidFill>
                  <a:schemeClr val="bg1">
                    <a:lumMod val="50000"/>
                  </a:schemeClr>
                </a:solidFill>
                <a:effectLst/>
              </a:rPr>
              <a:t>“Nowhere for it to go”: Dairy farmers dump their milk down the drain</a:t>
            </a:r>
            <a:r>
              <a:rPr lang="en-CA" sz="800">
                <a:solidFill>
                  <a:schemeClr val="bg1">
                    <a:lumMod val="50000"/>
                  </a:schemeClr>
                </a:solidFill>
                <a:effectLst/>
              </a:rPr>
              <a:t>. Coronavirus. Retrieved October 19, 2022, from https://www.ctvnews.ca/health/coronavirus/nowhere-for-it-to-go-dairy-farmers-dump-their-milk-down-the-drain-1.4884951</a:t>
            </a:r>
          </a:p>
        </p:txBody>
      </p:sp>
    </p:spTree>
    <p:extLst>
      <p:ext uri="{BB962C8B-B14F-4D97-AF65-F5344CB8AC3E}">
        <p14:creationId xmlns:p14="http://schemas.microsoft.com/office/powerpoint/2010/main" val="201298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C3A0B3-BA3D-4D7B-B388-7151472758F7}"/>
              </a:ext>
            </a:extLst>
          </p:cNvPr>
          <p:cNvSpPr>
            <a:spLocks noGrp="1"/>
          </p:cNvSpPr>
          <p:nvPr>
            <p:ph type="title"/>
          </p:nvPr>
        </p:nvSpPr>
        <p:spPr/>
        <p:txBody>
          <a:bodyPr/>
          <a:lstStyle/>
          <a:p>
            <a:r>
              <a:rPr lang="en-CA"/>
              <a:t>…and then this happened…</a:t>
            </a:r>
          </a:p>
        </p:txBody>
      </p:sp>
      <p:sp>
        <p:nvSpPr>
          <p:cNvPr id="7" name="Slide Number Placeholder 6">
            <a:extLst>
              <a:ext uri="{FF2B5EF4-FFF2-40B4-BE49-F238E27FC236}">
                <a16:creationId xmlns:a16="http://schemas.microsoft.com/office/drawing/2014/main" xmlns="" id="{B4CD6043-7233-41B1-A906-31342D94E3B6}"/>
              </a:ext>
            </a:extLst>
          </p:cNvPr>
          <p:cNvSpPr>
            <a:spLocks noGrp="1"/>
          </p:cNvSpPr>
          <p:nvPr>
            <p:ph type="sldNum" sz="quarter" idx="16"/>
          </p:nvPr>
        </p:nvSpPr>
        <p:spPr/>
        <p:txBody>
          <a:bodyPr/>
          <a:lstStyle/>
          <a:p>
            <a:fld id="{524D1A82-BAD5-4898-8C77-C821410AB1EA}" type="slidenum">
              <a:rPr lang="en-CA" smtClean="0"/>
              <a:pPr/>
              <a:t>24</a:t>
            </a:fld>
            <a:endParaRPr lang="en-CA"/>
          </a:p>
        </p:txBody>
      </p:sp>
      <p:sp>
        <p:nvSpPr>
          <p:cNvPr id="20" name="TextBox 19">
            <a:extLst>
              <a:ext uri="{FF2B5EF4-FFF2-40B4-BE49-F238E27FC236}">
                <a16:creationId xmlns:a16="http://schemas.microsoft.com/office/drawing/2014/main" xmlns="" id="{B96E3570-DC8B-42D2-A428-2813129A60A1}"/>
              </a:ext>
            </a:extLst>
          </p:cNvPr>
          <p:cNvSpPr txBox="1"/>
          <p:nvPr/>
        </p:nvSpPr>
        <p:spPr>
          <a:xfrm>
            <a:off x="0" y="4808045"/>
            <a:ext cx="4316755" cy="646331"/>
          </a:xfrm>
          <a:prstGeom prst="rect">
            <a:avLst/>
          </a:prstGeom>
          <a:noFill/>
        </p:spPr>
        <p:txBody>
          <a:bodyPr wrap="square">
            <a:spAutoFit/>
          </a:bodyPr>
          <a:lstStyle>
            <a:defPPr>
              <a:defRPr lang="en-US"/>
            </a:defPPr>
            <a:lvl1pPr>
              <a:defRPr sz="1050" b="0" i="0">
                <a:solidFill>
                  <a:schemeClr val="bg1">
                    <a:lumMod val="50000"/>
                  </a:schemeClr>
                </a:solidFill>
                <a:effectLst/>
                <a:latin typeface="knowledge-regular"/>
              </a:defRPr>
            </a:lvl1pPr>
          </a:lstStyle>
          <a:p>
            <a:pPr algn="just"/>
            <a:r>
              <a:rPr lang="en-CA" sz="900" i="1"/>
              <a:t>(Above) Canada floods leave thousands of farm animals dead and more trapped. (2021, November 22). The Guardian. Retrieved October 19, 2022, from https://www.theguardian.com/environment/2021/nov/18/canada-floods-leave-thousands-of-farm-animals-dead-and-more-trapped</a:t>
            </a:r>
          </a:p>
        </p:txBody>
      </p:sp>
      <p:pic>
        <p:nvPicPr>
          <p:cNvPr id="24" name="Picture 23">
            <a:extLst>
              <a:ext uri="{FF2B5EF4-FFF2-40B4-BE49-F238E27FC236}">
                <a16:creationId xmlns:a16="http://schemas.microsoft.com/office/drawing/2014/main" xmlns="" id="{76084C48-3FD3-4DDA-A843-E75B4C848F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47047" y="1881208"/>
            <a:ext cx="4521121" cy="2711219"/>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xmlns="" id="{E5D7796B-3AC3-45E5-9EAE-CD85578236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48" y="1873121"/>
            <a:ext cx="4221708" cy="283677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xmlns="" id="{FD4AAA75-2C8A-42BE-BB9C-60E6829668E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14123" y="1867731"/>
            <a:ext cx="2568178" cy="2711218"/>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xmlns="" id="{7C77F3D7-2FA2-439D-B20C-921C7FB57F6B}"/>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7347046" y="4671710"/>
            <a:ext cx="4521121" cy="296285"/>
          </a:xfrm>
          <a:prstGeom prst="rect">
            <a:avLst/>
          </a:prstGeom>
        </p:spPr>
      </p:pic>
      <p:sp>
        <p:nvSpPr>
          <p:cNvPr id="16" name="TextBox 15">
            <a:extLst>
              <a:ext uri="{FF2B5EF4-FFF2-40B4-BE49-F238E27FC236}">
                <a16:creationId xmlns:a16="http://schemas.microsoft.com/office/drawing/2014/main" xmlns="" id="{AEC39C79-2EE1-4858-B7C1-1F1569E5FE36}"/>
              </a:ext>
            </a:extLst>
          </p:cNvPr>
          <p:cNvSpPr txBox="1"/>
          <p:nvPr/>
        </p:nvSpPr>
        <p:spPr>
          <a:xfrm>
            <a:off x="4433767" y="4578949"/>
            <a:ext cx="2648534" cy="830997"/>
          </a:xfrm>
          <a:prstGeom prst="rect">
            <a:avLst/>
          </a:prstGeom>
          <a:noFill/>
        </p:spPr>
        <p:txBody>
          <a:bodyPr wrap="square">
            <a:spAutoFit/>
          </a:bodyPr>
          <a:lstStyle/>
          <a:p>
            <a:pPr algn="just"/>
            <a:r>
              <a:rPr lang="en-CA" sz="800" b="0" i="1">
                <a:solidFill>
                  <a:schemeClr val="bg1">
                    <a:lumMod val="50000"/>
                  </a:schemeClr>
                </a:solidFill>
                <a:effectLst/>
                <a:latin typeface="knowledge-regular"/>
              </a:rPr>
              <a:t>Cows that were stranded in a flooded barn are rescued by people in boats and a sea doo after rainstorms lashed the western Canadian province of British Columbia, triggering landslides and floods, and shutting highways, in Abbotsford, British Columbia, Canada November 16, 2021. REUTERS/Jennifer Gauthier</a:t>
            </a:r>
            <a:endParaRPr lang="en-CA" sz="800" i="1">
              <a:solidFill>
                <a:schemeClr val="bg1">
                  <a:lumMod val="50000"/>
                </a:schemeClr>
              </a:solidFill>
            </a:endParaRPr>
          </a:p>
        </p:txBody>
      </p:sp>
      <p:sp>
        <p:nvSpPr>
          <p:cNvPr id="27" name="TextBox 26">
            <a:extLst>
              <a:ext uri="{FF2B5EF4-FFF2-40B4-BE49-F238E27FC236}">
                <a16:creationId xmlns:a16="http://schemas.microsoft.com/office/drawing/2014/main" xmlns="" id="{6101BF50-3CA9-4F03-BF4F-14CB35B2E6C9}"/>
              </a:ext>
            </a:extLst>
          </p:cNvPr>
          <p:cNvSpPr txBox="1"/>
          <p:nvPr/>
        </p:nvSpPr>
        <p:spPr>
          <a:xfrm>
            <a:off x="7551412" y="4921494"/>
            <a:ext cx="4316755" cy="646331"/>
          </a:xfrm>
          <a:prstGeom prst="rect">
            <a:avLst/>
          </a:prstGeom>
          <a:noFill/>
        </p:spPr>
        <p:txBody>
          <a:bodyPr wrap="square">
            <a:spAutoFit/>
          </a:bodyPr>
          <a:lstStyle>
            <a:defPPr>
              <a:defRPr lang="en-US"/>
            </a:defPPr>
            <a:lvl1pPr>
              <a:defRPr sz="1050" b="0" i="0">
                <a:solidFill>
                  <a:schemeClr val="bg1">
                    <a:lumMod val="50000"/>
                  </a:schemeClr>
                </a:solidFill>
                <a:effectLst/>
                <a:latin typeface="knowledge-regular"/>
              </a:defRPr>
            </a:lvl1pPr>
          </a:lstStyle>
          <a:p>
            <a:r>
              <a:rPr lang="en-CA" sz="900" i="1"/>
              <a:t>(Above) Canada floods leave thousands of farm animals dead and more trapped. (2021, November 22). The Guardian. Retrieved October 19, 2022, from https://www.theguardian.com/environment/2021/nov/18/canada-floods-leave-thousands-of-farm-animals-dead-and-more-trapped</a:t>
            </a:r>
          </a:p>
        </p:txBody>
      </p:sp>
    </p:spTree>
    <p:extLst>
      <p:ext uri="{BB962C8B-B14F-4D97-AF65-F5344CB8AC3E}">
        <p14:creationId xmlns:p14="http://schemas.microsoft.com/office/powerpoint/2010/main" val="291493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441962-D700-4183-BCF8-B44BC8D29A74}"/>
              </a:ext>
            </a:extLst>
          </p:cNvPr>
          <p:cNvSpPr>
            <a:spLocks noGrp="1"/>
          </p:cNvSpPr>
          <p:nvPr>
            <p:ph type="title"/>
          </p:nvPr>
        </p:nvSpPr>
        <p:spPr/>
        <p:txBody>
          <a:bodyPr/>
          <a:lstStyle/>
          <a:p>
            <a:r>
              <a:rPr lang="en-CA"/>
              <a:t>…oh yeah, and this could happen too…</a:t>
            </a:r>
          </a:p>
        </p:txBody>
      </p:sp>
      <p:sp>
        <p:nvSpPr>
          <p:cNvPr id="7" name="Slide Number Placeholder 6">
            <a:extLst>
              <a:ext uri="{FF2B5EF4-FFF2-40B4-BE49-F238E27FC236}">
                <a16:creationId xmlns:a16="http://schemas.microsoft.com/office/drawing/2014/main" xmlns="" id="{33E47E00-9E6C-489C-9640-13480AEF3923}"/>
              </a:ext>
            </a:extLst>
          </p:cNvPr>
          <p:cNvSpPr>
            <a:spLocks noGrp="1"/>
          </p:cNvSpPr>
          <p:nvPr>
            <p:ph type="sldNum" sz="quarter" idx="16"/>
          </p:nvPr>
        </p:nvSpPr>
        <p:spPr/>
        <p:txBody>
          <a:bodyPr/>
          <a:lstStyle/>
          <a:p>
            <a:fld id="{524D1A82-BAD5-4898-8C77-C821410AB1EA}" type="slidenum">
              <a:rPr lang="en-CA" smtClean="0"/>
              <a:pPr/>
              <a:t>25</a:t>
            </a:fld>
            <a:endParaRPr lang="en-CA"/>
          </a:p>
        </p:txBody>
      </p:sp>
      <p:pic>
        <p:nvPicPr>
          <p:cNvPr id="11" name="Picture 10">
            <a:extLst>
              <a:ext uri="{FF2B5EF4-FFF2-40B4-BE49-F238E27FC236}">
                <a16:creationId xmlns:a16="http://schemas.microsoft.com/office/drawing/2014/main" xmlns="" id="{FEE80C76-E22D-43DD-A44F-C75007E04C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1789" y="1333689"/>
            <a:ext cx="5350095" cy="438305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xmlns="" id="{28A212E2-538F-4AD8-9720-C5C16BF8CBE1}"/>
              </a:ext>
            </a:extLst>
          </p:cNvPr>
          <p:cNvSpPr txBox="1"/>
          <p:nvPr/>
        </p:nvSpPr>
        <p:spPr>
          <a:xfrm>
            <a:off x="3331789" y="5716748"/>
            <a:ext cx="5350095" cy="230832"/>
          </a:xfrm>
          <a:prstGeom prst="rect">
            <a:avLst/>
          </a:prstGeom>
          <a:noFill/>
        </p:spPr>
        <p:txBody>
          <a:bodyPr wrap="square">
            <a:spAutoFit/>
          </a:bodyPr>
          <a:lstStyle/>
          <a:p>
            <a:r>
              <a:rPr lang="en-CA" sz="900" b="0" i="0">
                <a:solidFill>
                  <a:srgbClr val="535353"/>
                </a:solidFill>
                <a:effectLst/>
                <a:latin typeface="roboto" panose="02000000000000000000" pitchFamily="2" charset="0"/>
              </a:rPr>
              <a:t>A dairy cow is seen in this undated file photo. </a:t>
            </a:r>
            <a:r>
              <a:rPr lang="en-CA" sz="900" b="1" i="0">
                <a:solidFill>
                  <a:srgbClr val="535353"/>
                </a:solidFill>
                <a:effectLst/>
                <a:latin typeface="roboto" panose="02000000000000000000" pitchFamily="2" charset="0"/>
              </a:rPr>
              <a:t>THE CANADIAN PRESS/AP/Michael Conroy</a:t>
            </a:r>
            <a:endParaRPr lang="en-CA" sz="900"/>
          </a:p>
        </p:txBody>
      </p:sp>
      <p:sp>
        <p:nvSpPr>
          <p:cNvPr id="15" name="TextBox 14">
            <a:extLst>
              <a:ext uri="{FF2B5EF4-FFF2-40B4-BE49-F238E27FC236}">
                <a16:creationId xmlns:a16="http://schemas.microsoft.com/office/drawing/2014/main" xmlns="" id="{281DC203-748F-4B41-8965-813A40FC42D4}"/>
              </a:ext>
            </a:extLst>
          </p:cNvPr>
          <p:cNvSpPr txBox="1"/>
          <p:nvPr/>
        </p:nvSpPr>
        <p:spPr>
          <a:xfrm>
            <a:off x="3331789" y="5947580"/>
            <a:ext cx="5458250" cy="507831"/>
          </a:xfrm>
          <a:prstGeom prst="rect">
            <a:avLst/>
          </a:prstGeom>
          <a:noFill/>
        </p:spPr>
        <p:txBody>
          <a:bodyPr wrap="square">
            <a:spAutoFit/>
          </a:bodyPr>
          <a:lstStyle/>
          <a:p>
            <a:pPr marL="457200" indent="-457200"/>
            <a:r>
              <a:rPr lang="en-CA" sz="900" i="1">
                <a:solidFill>
                  <a:schemeClr val="bg1">
                    <a:lumMod val="50000"/>
                  </a:schemeClr>
                </a:solidFill>
                <a:effectLst/>
                <a:latin typeface="Times New Roman" panose="02020603050405020304" pitchFamily="18" charset="0"/>
              </a:rPr>
              <a:t>B.C. dairy farm’s licence suspended amid ‘very serious’ animal abuse allegations</a:t>
            </a:r>
            <a:r>
              <a:rPr lang="en-CA" sz="900">
                <a:solidFill>
                  <a:schemeClr val="bg1">
                    <a:lumMod val="50000"/>
                  </a:schemeClr>
                </a:solidFill>
                <a:effectLst/>
                <a:latin typeface="Times New Roman" panose="02020603050405020304" pitchFamily="18" charset="0"/>
              </a:rPr>
              <a:t>. (2021, October 29). Global News. Retrieved October 19, 2022, from https://globalnews.ca/news/8334418/bc-dairy-farm-animal-abuse-allegations/</a:t>
            </a:r>
          </a:p>
        </p:txBody>
      </p:sp>
    </p:spTree>
    <p:extLst>
      <p:ext uri="{BB962C8B-B14F-4D97-AF65-F5344CB8AC3E}">
        <p14:creationId xmlns:p14="http://schemas.microsoft.com/office/powerpoint/2010/main" val="8814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929A7F0-D13E-4DA5-95CB-06E581D9289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5260769" cy="6858000"/>
          </a:xfrm>
          <a:prstGeom prst="rect">
            <a:avLst/>
          </a:prstGeom>
        </p:spPr>
      </p:pic>
      <p:sp>
        <p:nvSpPr>
          <p:cNvPr id="2" name="Title 1">
            <a:extLst>
              <a:ext uri="{FF2B5EF4-FFF2-40B4-BE49-F238E27FC236}">
                <a16:creationId xmlns:a16="http://schemas.microsoft.com/office/drawing/2014/main" xmlns="" id="{725DAED8-9474-4780-A083-FCC81559DDC8}"/>
              </a:ext>
            </a:extLst>
          </p:cNvPr>
          <p:cNvSpPr>
            <a:spLocks noGrp="1"/>
          </p:cNvSpPr>
          <p:nvPr>
            <p:ph type="title"/>
          </p:nvPr>
        </p:nvSpPr>
        <p:spPr>
          <a:xfrm>
            <a:off x="438151" y="1321426"/>
            <a:ext cx="4448174" cy="4431983"/>
          </a:xfrm>
          <a:solidFill>
            <a:srgbClr val="7C5A1C">
              <a:alpha val="52000"/>
            </a:srgbClr>
          </a:solidFill>
          <a:effectLst>
            <a:softEdge rad="127000"/>
          </a:effectLst>
        </p:spPr>
        <p:txBody>
          <a:bodyPr/>
          <a:lstStyle/>
          <a:p>
            <a:pPr algn="ctr"/>
            <a:r>
              <a:rPr lang="en-CA"/>
              <a:t>…but if you can’t predict the unforeseen things for the Bison sector, how can you plan for them?  Consider this…</a:t>
            </a:r>
          </a:p>
        </p:txBody>
      </p:sp>
      <p:sp>
        <p:nvSpPr>
          <p:cNvPr id="3" name="Text Placeholder 2">
            <a:extLst>
              <a:ext uri="{FF2B5EF4-FFF2-40B4-BE49-F238E27FC236}">
                <a16:creationId xmlns:a16="http://schemas.microsoft.com/office/drawing/2014/main" xmlns="" id="{D88A1711-42CF-44FF-A4DB-97C68DE5CA30}"/>
              </a:ext>
            </a:extLst>
          </p:cNvPr>
          <p:cNvSpPr>
            <a:spLocks noGrp="1"/>
          </p:cNvSpPr>
          <p:nvPr>
            <p:ph type="body" sz="quarter" idx="13"/>
          </p:nvPr>
        </p:nvSpPr>
        <p:spPr/>
        <p:txBody>
          <a:bodyPr>
            <a:normAutofit lnSpcReduction="10000"/>
          </a:bodyPr>
          <a:lstStyle/>
          <a:p>
            <a:pPr marL="0" indent="0" algn="ctr">
              <a:buNone/>
            </a:pPr>
            <a:r>
              <a:rPr lang="en-CA" sz="3600" i="1" dirty="0"/>
              <a:t>If you understand what drives your profitability and AgriStability margin, and know the sensitivity of those things to change, you will understand that a 15% revenue drop, give or take, is not much.  So AgriStability is part of taking care of your unforeseen.</a:t>
            </a:r>
          </a:p>
        </p:txBody>
      </p:sp>
      <p:sp>
        <p:nvSpPr>
          <p:cNvPr id="4" name="Slide Number Placeholder 3">
            <a:extLst>
              <a:ext uri="{FF2B5EF4-FFF2-40B4-BE49-F238E27FC236}">
                <a16:creationId xmlns:a16="http://schemas.microsoft.com/office/drawing/2014/main" xmlns="" id="{6D431183-626E-4FF7-AC30-9CD51B09C692}"/>
              </a:ext>
            </a:extLst>
          </p:cNvPr>
          <p:cNvSpPr>
            <a:spLocks noGrp="1"/>
          </p:cNvSpPr>
          <p:nvPr>
            <p:ph type="sldNum" sz="quarter" idx="14"/>
          </p:nvPr>
        </p:nvSpPr>
        <p:spPr/>
        <p:txBody>
          <a:bodyPr/>
          <a:lstStyle/>
          <a:p>
            <a:fld id="{524D1A82-BAD5-4898-8C77-C821410AB1EA}" type="slidenum">
              <a:rPr lang="en-CA" smtClean="0"/>
              <a:pPr/>
              <a:t>26</a:t>
            </a:fld>
            <a:endParaRPr lang="en-CA"/>
          </a:p>
        </p:txBody>
      </p:sp>
    </p:spTree>
    <p:extLst>
      <p:ext uri="{BB962C8B-B14F-4D97-AF65-F5344CB8AC3E}">
        <p14:creationId xmlns:p14="http://schemas.microsoft.com/office/powerpoint/2010/main" val="352512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24399D3A-B72D-45D3-A6B1-B67F48A955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606" y="333868"/>
            <a:ext cx="4116807" cy="1632327"/>
          </a:xfrm>
          <a:prstGeom prst="rect">
            <a:avLst/>
          </a:prstGeom>
        </p:spPr>
      </p:pic>
      <p:sp>
        <p:nvSpPr>
          <p:cNvPr id="24" name="Title 3">
            <a:extLst>
              <a:ext uri="{FF2B5EF4-FFF2-40B4-BE49-F238E27FC236}">
                <a16:creationId xmlns:a16="http://schemas.microsoft.com/office/drawing/2014/main" xmlns="" id="{EB03665D-5783-465F-AA64-E9AAB968BC3C}"/>
              </a:ext>
            </a:extLst>
          </p:cNvPr>
          <p:cNvSpPr>
            <a:spLocks noGrp="1"/>
          </p:cNvSpPr>
          <p:nvPr>
            <p:ph type="title"/>
          </p:nvPr>
        </p:nvSpPr>
        <p:spPr>
          <a:xfrm>
            <a:off x="457922" y="2881389"/>
            <a:ext cx="4520478" cy="1329595"/>
          </a:xfrm>
        </p:spPr>
        <p:txBody>
          <a:bodyPr/>
          <a:lstStyle/>
          <a:p>
            <a:pPr algn="ctr"/>
            <a:r>
              <a:rPr lang="en-CA" sz="3200"/>
              <a:t>AgriStability, AgriInvest and Risk Management Resources</a:t>
            </a:r>
            <a:endParaRPr lang="en-CA" sz="2400"/>
          </a:p>
        </p:txBody>
      </p:sp>
      <p:pic>
        <p:nvPicPr>
          <p:cNvPr id="37" name="Picture 36">
            <a:extLst>
              <a:ext uri="{FF2B5EF4-FFF2-40B4-BE49-F238E27FC236}">
                <a16:creationId xmlns:a16="http://schemas.microsoft.com/office/drawing/2014/main" xmlns="" id="{C78867DC-F61D-448F-8074-C3FA8AA21A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3602" y="1348015"/>
            <a:ext cx="3324855" cy="4396341"/>
          </a:xfrm>
          <a:prstGeom prst="rect">
            <a:avLst/>
          </a:prstGeom>
        </p:spPr>
      </p:pic>
    </p:spTree>
    <p:extLst>
      <p:ext uri="{BB962C8B-B14F-4D97-AF65-F5344CB8AC3E}">
        <p14:creationId xmlns:p14="http://schemas.microsoft.com/office/powerpoint/2010/main" val="41358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42DE16-58F9-4162-B978-A4233FE61E03}"/>
              </a:ext>
            </a:extLst>
          </p:cNvPr>
          <p:cNvSpPr>
            <a:spLocks noGrp="1"/>
          </p:cNvSpPr>
          <p:nvPr>
            <p:ph type="title"/>
          </p:nvPr>
        </p:nvSpPr>
        <p:spPr>
          <a:xfrm>
            <a:off x="642951" y="644272"/>
            <a:ext cx="10913050" cy="498598"/>
          </a:xfrm>
        </p:spPr>
        <p:txBody>
          <a:bodyPr/>
          <a:lstStyle/>
          <a:p>
            <a:r>
              <a:rPr lang="en-CA" sz="3600"/>
              <a:t>AgriStability</a:t>
            </a:r>
            <a:endParaRPr lang="en-CA" sz="2400"/>
          </a:p>
        </p:txBody>
      </p:sp>
      <p:sp>
        <p:nvSpPr>
          <p:cNvPr id="3" name="Text Placeholder 2">
            <a:extLst>
              <a:ext uri="{FF2B5EF4-FFF2-40B4-BE49-F238E27FC236}">
                <a16:creationId xmlns:a16="http://schemas.microsoft.com/office/drawing/2014/main" xmlns="" id="{718CF781-4026-41C5-AF12-29CE9B157751}"/>
              </a:ext>
            </a:extLst>
          </p:cNvPr>
          <p:cNvSpPr>
            <a:spLocks noGrp="1"/>
          </p:cNvSpPr>
          <p:nvPr>
            <p:ph type="body" idx="1"/>
          </p:nvPr>
        </p:nvSpPr>
        <p:spPr/>
        <p:txBody>
          <a:bodyPr/>
          <a:lstStyle/>
          <a:p>
            <a:r>
              <a:rPr lang="en-CA"/>
              <a:t>A means of insuring the income stream for your farm</a:t>
            </a:r>
          </a:p>
        </p:txBody>
      </p:sp>
      <p:sp>
        <p:nvSpPr>
          <p:cNvPr id="6" name="Slide Number Placeholder 3">
            <a:extLst>
              <a:ext uri="{FF2B5EF4-FFF2-40B4-BE49-F238E27FC236}">
                <a16:creationId xmlns:a16="http://schemas.microsoft.com/office/drawing/2014/main" xmlns="" id="{0586FE65-1D3E-4DC3-BFCC-CC7D2252028E}"/>
              </a:ext>
            </a:extLst>
          </p:cNvPr>
          <p:cNvSpPr txBox="1">
            <a:spLocks/>
          </p:cNvSpPr>
          <p:nvPr/>
        </p:nvSpPr>
        <p:spPr>
          <a:xfrm>
            <a:off x="11556001" y="6362793"/>
            <a:ext cx="499143" cy="2497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CA" sz="1000">
              <a:solidFill>
                <a:srgbClr val="F2F2F2">
                  <a:lumMod val="50000"/>
                </a:srgbClr>
              </a:solidFill>
              <a:latin typeface="Segoe UI Semilight"/>
            </a:endParaRPr>
          </a:p>
        </p:txBody>
      </p:sp>
      <p:sp>
        <p:nvSpPr>
          <p:cNvPr id="34" name="Freeform 113">
            <a:extLst>
              <a:ext uri="{FF2B5EF4-FFF2-40B4-BE49-F238E27FC236}">
                <a16:creationId xmlns:a16="http://schemas.microsoft.com/office/drawing/2014/main" xmlns="" id="{21AD0CB7-BE24-4DF0-AAB8-1E91BD2E343D}"/>
              </a:ext>
            </a:extLst>
          </p:cNvPr>
          <p:cNvSpPr>
            <a:spLocks/>
          </p:cNvSpPr>
          <p:nvPr/>
        </p:nvSpPr>
        <p:spPr bwMode="auto">
          <a:xfrm>
            <a:off x="4414049" y="2105700"/>
            <a:ext cx="1530000" cy="1728000"/>
          </a:xfrm>
          <a:custGeom>
            <a:avLst/>
            <a:gdLst>
              <a:gd name="T0" fmla="*/ 178 w 178"/>
              <a:gd name="T1" fmla="*/ 145 h 202"/>
              <a:gd name="T2" fmla="*/ 178 w 178"/>
              <a:gd name="T3" fmla="*/ 57 h 202"/>
              <a:gd name="T4" fmla="*/ 172 w 178"/>
              <a:gd name="T5" fmla="*/ 46 h 202"/>
              <a:gd name="T6" fmla="*/ 96 w 178"/>
              <a:gd name="T7" fmla="*/ 2 h 202"/>
              <a:gd name="T8" fmla="*/ 83 w 178"/>
              <a:gd name="T9" fmla="*/ 2 h 202"/>
              <a:gd name="T10" fmla="*/ 7 w 178"/>
              <a:gd name="T11" fmla="*/ 46 h 202"/>
              <a:gd name="T12" fmla="*/ 0 w 178"/>
              <a:gd name="T13" fmla="*/ 57 h 202"/>
              <a:gd name="T14" fmla="*/ 0 w 178"/>
              <a:gd name="T15" fmla="*/ 145 h 202"/>
              <a:gd name="T16" fmla="*/ 7 w 178"/>
              <a:gd name="T17" fmla="*/ 156 h 202"/>
              <a:gd name="T18" fmla="*/ 83 w 178"/>
              <a:gd name="T19" fmla="*/ 200 h 202"/>
              <a:gd name="T20" fmla="*/ 96 w 178"/>
              <a:gd name="T21" fmla="*/ 200 h 202"/>
              <a:gd name="T22" fmla="*/ 172 w 178"/>
              <a:gd name="T23" fmla="*/ 156 h 202"/>
              <a:gd name="T24" fmla="*/ 178 w 178"/>
              <a:gd name="T25" fmla="*/ 14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2">
                <a:moveTo>
                  <a:pt x="178" y="145"/>
                </a:moveTo>
                <a:cubicBezTo>
                  <a:pt x="178" y="57"/>
                  <a:pt x="178" y="57"/>
                  <a:pt x="178" y="57"/>
                </a:cubicBezTo>
                <a:cubicBezTo>
                  <a:pt x="178" y="52"/>
                  <a:pt x="176" y="48"/>
                  <a:pt x="172" y="46"/>
                </a:cubicBezTo>
                <a:cubicBezTo>
                  <a:pt x="96" y="2"/>
                  <a:pt x="96" y="2"/>
                  <a:pt x="96" y="2"/>
                </a:cubicBezTo>
                <a:cubicBezTo>
                  <a:pt x="92" y="0"/>
                  <a:pt x="87" y="0"/>
                  <a:pt x="83" y="2"/>
                </a:cubicBezTo>
                <a:cubicBezTo>
                  <a:pt x="7" y="46"/>
                  <a:pt x="7" y="46"/>
                  <a:pt x="7" y="46"/>
                </a:cubicBezTo>
                <a:cubicBezTo>
                  <a:pt x="3" y="48"/>
                  <a:pt x="0" y="52"/>
                  <a:pt x="0" y="57"/>
                </a:cubicBezTo>
                <a:cubicBezTo>
                  <a:pt x="0" y="145"/>
                  <a:pt x="0" y="145"/>
                  <a:pt x="0" y="145"/>
                </a:cubicBezTo>
                <a:cubicBezTo>
                  <a:pt x="0" y="150"/>
                  <a:pt x="3" y="154"/>
                  <a:pt x="7" y="156"/>
                </a:cubicBezTo>
                <a:cubicBezTo>
                  <a:pt x="83" y="200"/>
                  <a:pt x="83" y="200"/>
                  <a:pt x="83" y="200"/>
                </a:cubicBezTo>
                <a:cubicBezTo>
                  <a:pt x="87" y="202"/>
                  <a:pt x="92" y="202"/>
                  <a:pt x="96" y="200"/>
                </a:cubicBezTo>
                <a:cubicBezTo>
                  <a:pt x="172" y="156"/>
                  <a:pt x="172" y="156"/>
                  <a:pt x="172" y="156"/>
                </a:cubicBezTo>
                <a:cubicBezTo>
                  <a:pt x="176" y="154"/>
                  <a:pt x="178" y="150"/>
                  <a:pt x="178" y="145"/>
                </a:cubicBez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F1313"/>
              </a:solidFill>
              <a:effectLst/>
              <a:uLnTx/>
              <a:uFillTx/>
              <a:latin typeface="Segoe UI Semilight"/>
              <a:ea typeface="+mn-ea"/>
              <a:cs typeface="+mn-cs"/>
            </a:endParaRPr>
          </a:p>
        </p:txBody>
      </p:sp>
      <p:sp>
        <p:nvSpPr>
          <p:cNvPr id="21" name="Content Placeholder 3">
            <a:extLst>
              <a:ext uri="{FF2B5EF4-FFF2-40B4-BE49-F238E27FC236}">
                <a16:creationId xmlns:a16="http://schemas.microsoft.com/office/drawing/2014/main" xmlns="" id="{628A4527-A35C-4CD9-9D9F-08F8AF218758}"/>
              </a:ext>
            </a:extLst>
          </p:cNvPr>
          <p:cNvSpPr txBox="1">
            <a:spLocks/>
          </p:cNvSpPr>
          <p:nvPr/>
        </p:nvSpPr>
        <p:spPr>
          <a:xfrm>
            <a:off x="639474" y="1690863"/>
            <a:ext cx="11059189" cy="3351990"/>
          </a:xfrm>
          <a:prstGeom prst="rect">
            <a:avLst/>
          </a:prstGeom>
        </p:spPr>
        <p:txBody>
          <a:bodyPr vert="horz" wrap="square" lIns="0" tIns="0" rIns="0" bIns="0" rtlCol="0" anchor="t" anchorCtr="0">
            <a:normAutofit lnSpcReduction="10000"/>
          </a:bodyPr>
          <a:lstStyle>
            <a:lvl1pPr marL="0" indent="0" algn="l" defTabSz="457200" rtl="0" eaLnBrk="1" latinLnBrk="0" hangingPunct="1">
              <a:lnSpc>
                <a:spcPct val="110000"/>
              </a:lnSpc>
              <a:spcBef>
                <a:spcPts val="900"/>
              </a:spcBef>
              <a:buClrTx/>
              <a:buSzPct val="100000"/>
              <a:buFont typeface="Arial" panose="020B0604020202020204" pitchFamily="34" charset="0"/>
              <a:buNone/>
              <a:defRPr lang="en-CA" sz="2400" b="0" kern="1200">
                <a:solidFill>
                  <a:schemeClr val="accent5"/>
                </a:solidFill>
                <a:latin typeface="+mj-lt"/>
                <a:ea typeface="Segoe UI Semibold" panose="020B0702040204020203" pitchFamily="34" charset="0"/>
                <a:cs typeface="Segoe UI Semibold" panose="020B0702040204020203" pitchFamily="34" charset="0"/>
                <a:sym typeface="MarkPro-Medium"/>
              </a:defRPr>
            </a:lvl1pPr>
            <a:lvl2pPr marL="457200" indent="0" algn="l" defTabSz="914400" rtl="0" eaLnBrk="1" latinLnBrk="0" hangingPunct="1">
              <a:lnSpc>
                <a:spcPct val="110000"/>
              </a:lnSpc>
              <a:spcBef>
                <a:spcPts val="600"/>
              </a:spcBef>
              <a:buClrTx/>
              <a:buSzPct val="90000"/>
              <a:buFont typeface="Arial" panose="020B0604020202020204" pitchFamily="34" charset="0"/>
              <a:buNone/>
              <a:defRPr sz="2000" b="1" kern="1200">
                <a:solidFill>
                  <a:schemeClr val="tx1"/>
                </a:solidFill>
                <a:latin typeface="+mn-lt"/>
                <a:ea typeface="Segoe UI Light" panose="020B0502040204020203" pitchFamily="34" charset="0"/>
                <a:cs typeface="Segoe UI Light" panose="020B0502040204020203" pitchFamily="34" charset="0"/>
              </a:defRPr>
            </a:lvl2pPr>
            <a:lvl3pPr marL="914400" indent="0" algn="l" defTabSz="914400" rtl="0" eaLnBrk="1" latinLnBrk="0" hangingPunct="1">
              <a:lnSpc>
                <a:spcPct val="110000"/>
              </a:lnSpc>
              <a:spcBef>
                <a:spcPts val="600"/>
              </a:spcBef>
              <a:buClrTx/>
              <a:buFont typeface="Arial" panose="020B0604020202020204" pitchFamily="34" charset="0"/>
              <a:buNone/>
              <a:defRPr sz="1800" b="1" kern="1200">
                <a:solidFill>
                  <a:schemeClr val="tx1"/>
                </a:solidFill>
                <a:latin typeface="+mn-lt"/>
                <a:ea typeface="Segoe UI Light" panose="020B0502040204020203" pitchFamily="34" charset="0"/>
                <a:cs typeface="Segoe UI Light" panose="020B0502040204020203" pitchFamily="34" charset="0"/>
              </a:defRPr>
            </a:lvl3pPr>
            <a:lvl4pPr marL="1371600" indent="0" algn="l" defTabSz="914400" rtl="0" eaLnBrk="1" latinLnBrk="0" hangingPunct="1">
              <a:lnSpc>
                <a:spcPct val="110000"/>
              </a:lnSpc>
              <a:spcBef>
                <a:spcPts val="600"/>
              </a:spcBef>
              <a:buClrTx/>
              <a:buFont typeface="Arial" panose="020B0604020202020204" pitchFamily="34" charset="0"/>
              <a:buNone/>
              <a:defRPr sz="1600" b="1" kern="1200">
                <a:solidFill>
                  <a:schemeClr val="tx1"/>
                </a:solidFill>
                <a:latin typeface="+mn-lt"/>
                <a:ea typeface="Segoe UI Light" panose="020B0502040204020203" pitchFamily="34" charset="0"/>
                <a:cs typeface="Segoe UI Light" panose="020B0502040204020203" pitchFamily="34" charset="0"/>
              </a:defRPr>
            </a:lvl4pPr>
            <a:lvl5pPr marL="1828800" indent="0" algn="l" defTabSz="914400" rtl="0" eaLnBrk="1" latinLnBrk="0" hangingPunct="1">
              <a:lnSpc>
                <a:spcPct val="110000"/>
              </a:lnSpc>
              <a:spcBef>
                <a:spcPts val="600"/>
              </a:spcBef>
              <a:buClrTx/>
              <a:buFont typeface="Arial" panose="020B0604020202020204" pitchFamily="34" charset="0"/>
              <a:buNone/>
              <a:defRPr sz="1600" b="1" kern="1200">
                <a:solidFill>
                  <a:schemeClr val="tx1"/>
                </a:solidFill>
                <a:latin typeface="+mn-lt"/>
                <a:ea typeface="Segoe UI Light" panose="020B0502040204020203" pitchFamily="34" charset="0"/>
                <a:cs typeface="Segoe UI Light" panose="020B0502040204020203" pitchFamily="34"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marL="277200" lvl="1" indent="-277200" defTabSz="457200">
              <a:spcBef>
                <a:spcPts val="900"/>
              </a:spcBef>
              <a:buSzPct val="100000"/>
              <a:buFont typeface="Arial" panose="020B0604020202020204" pitchFamily="34" charset="0"/>
              <a:buChar char="•"/>
            </a:pPr>
            <a:r>
              <a:rPr lang="en-CA" b="0" dirty="0">
                <a:sym typeface="MarkPro-Medium"/>
              </a:rPr>
              <a:t>Deadline to sign up for the 2023 AgriStability program is April 30, 2023</a:t>
            </a:r>
          </a:p>
          <a:p>
            <a:pPr marL="277200" lvl="1" indent="-277200" defTabSz="457200">
              <a:spcBef>
                <a:spcPts val="900"/>
              </a:spcBef>
              <a:buSzPct val="100000"/>
              <a:buFont typeface="Arial" panose="020B0604020202020204" pitchFamily="34" charset="0"/>
              <a:buChar char="•"/>
            </a:pPr>
            <a:r>
              <a:rPr lang="en-CA" b="0" dirty="0">
                <a:sym typeface="MarkPro-Medium"/>
              </a:rPr>
              <a:t>There is a government fee of $315 per $100,000 of margin coverage to be paid up front by a specified deadline.</a:t>
            </a:r>
          </a:p>
          <a:p>
            <a:pPr marL="277200" lvl="1" indent="-277200" defTabSz="457200">
              <a:spcBef>
                <a:spcPts val="900"/>
              </a:spcBef>
              <a:buSzPct val="100000"/>
              <a:buFont typeface="Arial" panose="020B0604020202020204" pitchFamily="34" charset="0"/>
              <a:buChar char="•"/>
            </a:pPr>
            <a:r>
              <a:rPr lang="en-CA" b="0" dirty="0">
                <a:sym typeface="MarkPro-Medium"/>
              </a:rPr>
              <a:t>Deadline to submit the final program application for 2022 AgriStability is September 30, 2023 (June 30, 2023 in Ontario.</a:t>
            </a:r>
          </a:p>
          <a:p>
            <a:pPr marL="277200" lvl="1" indent="-277200" defTabSz="457200">
              <a:spcBef>
                <a:spcPts val="900"/>
              </a:spcBef>
              <a:buSzPct val="100000"/>
              <a:buFont typeface="Arial" panose="020B0604020202020204" pitchFamily="34" charset="0"/>
              <a:buChar char="•"/>
            </a:pPr>
            <a:r>
              <a:rPr lang="en-CA" b="0" dirty="0">
                <a:sym typeface="MarkPro-Medium"/>
              </a:rPr>
              <a:t>Potential government support would be in the tens of thousands, hundreds of thousands, or up to $3 million dollars, depending on farm size and types of other coverage available.</a:t>
            </a:r>
          </a:p>
          <a:p>
            <a:pPr marL="277200" lvl="1" indent="-277200" defTabSz="457200">
              <a:spcBef>
                <a:spcPts val="900"/>
              </a:spcBef>
              <a:buSzPct val="100000"/>
              <a:buFont typeface="Arial" panose="020B0604020202020204" pitchFamily="34" charset="0"/>
              <a:buChar char="•"/>
            </a:pPr>
            <a:r>
              <a:rPr lang="en-CA" b="0" dirty="0">
                <a:sym typeface="MarkPro-Medium"/>
              </a:rPr>
              <a:t>It is very important to know what your AgriStability reference margin is, what makes it up and the sensitivity of various components to create margin drops of greater than 30%</a:t>
            </a:r>
          </a:p>
          <a:p>
            <a:pPr marL="0" lvl="1" defTabSz="457200">
              <a:spcBef>
                <a:spcPts val="900"/>
              </a:spcBef>
              <a:buSzPct val="100000"/>
            </a:pPr>
            <a:endParaRPr lang="en-CA" b="0" dirty="0">
              <a:sym typeface="MarkPro-Medium"/>
            </a:endParaRPr>
          </a:p>
          <a:p>
            <a:pPr marL="277200" lvl="1" indent="-277200" defTabSz="457200">
              <a:spcBef>
                <a:spcPts val="900"/>
              </a:spcBef>
              <a:buSzPct val="100000"/>
              <a:buFont typeface="Arial" panose="020B0604020202020204" pitchFamily="34" charset="0"/>
              <a:buChar char="•"/>
            </a:pPr>
            <a:endParaRPr lang="en-CA" b="0" dirty="0">
              <a:sym typeface="MarkPro-Medium"/>
            </a:endParaRPr>
          </a:p>
          <a:p>
            <a:pPr>
              <a:spcBef>
                <a:spcPts val="600"/>
              </a:spcBef>
              <a:spcAft>
                <a:spcPts val="600"/>
              </a:spcAft>
            </a:pPr>
            <a:endParaRPr lang="en-CA" dirty="0">
              <a:solidFill>
                <a:schemeClr val="tx1"/>
              </a:solidFill>
              <a:latin typeface="+mn-lt"/>
            </a:endParaRPr>
          </a:p>
        </p:txBody>
      </p:sp>
      <p:sp>
        <p:nvSpPr>
          <p:cNvPr id="7" name="TextBox 6">
            <a:extLst>
              <a:ext uri="{FF2B5EF4-FFF2-40B4-BE49-F238E27FC236}">
                <a16:creationId xmlns:a16="http://schemas.microsoft.com/office/drawing/2014/main" xmlns="" id="{716BAEF4-C3D9-46DE-8EA6-145DAC60D9BC}"/>
              </a:ext>
            </a:extLst>
          </p:cNvPr>
          <p:cNvSpPr txBox="1"/>
          <p:nvPr/>
        </p:nvSpPr>
        <p:spPr>
          <a:xfrm>
            <a:off x="493337" y="5042853"/>
            <a:ext cx="11561807" cy="1569660"/>
          </a:xfrm>
          <a:prstGeom prst="rect">
            <a:avLst/>
          </a:prstGeom>
          <a:noFill/>
        </p:spPr>
        <p:txBody>
          <a:bodyPr wrap="square" rtlCol="0">
            <a:spAutoFit/>
          </a:bodyPr>
          <a:lstStyle/>
          <a:p>
            <a:r>
              <a:rPr lang="en-CA" sz="1600" i="1" u="sng">
                <a:latin typeface="+mj-lt"/>
              </a:rPr>
              <a:t>Reference Sources:</a:t>
            </a:r>
          </a:p>
          <a:p>
            <a:r>
              <a:rPr lang="en-CA" sz="1600" i="1">
                <a:solidFill>
                  <a:schemeClr val="accent1"/>
                </a:solidFill>
              </a:rPr>
              <a:t>Source #1:  AFSC How AgriStability Works Video</a:t>
            </a:r>
            <a:r>
              <a:rPr lang="en-CA" sz="1600" i="1"/>
              <a:t> 2020 to 2022 program years (an Alberta video, but still very good for learning)</a:t>
            </a:r>
          </a:p>
          <a:p>
            <a:r>
              <a:rPr lang="en-CA" sz="1600" i="1">
                <a:solidFill>
                  <a:schemeClr val="accent1"/>
                </a:solidFill>
              </a:rPr>
              <a:t>Source #2:  CAP AgriStability Program Handbook (Agriculture and Agri-Food Canada or AAFC) </a:t>
            </a:r>
            <a:r>
              <a:rPr lang="en-CA" sz="1600" i="1">
                <a:solidFill>
                  <a:schemeClr val="accent1"/>
                </a:solidFill>
                <a:hlinkClick r:id="rId3"/>
              </a:rPr>
              <a:t>https://agriculture.canada.ca/en/agricultural-programs-and-services/agristability/resources/agristability-canadian-agricultural-partnership-program-handbook</a:t>
            </a:r>
            <a:r>
              <a:rPr lang="en-CA" sz="1600" i="1">
                <a:solidFill>
                  <a:schemeClr val="accent1"/>
                </a:solidFill>
              </a:rPr>
              <a:t> </a:t>
            </a:r>
          </a:p>
          <a:p>
            <a:r>
              <a:rPr lang="en-CA" sz="1600" b="1">
                <a:solidFill>
                  <a:schemeClr val="accent1"/>
                </a:solidFill>
              </a:rPr>
              <a:t> </a:t>
            </a:r>
            <a:endParaRPr lang="en-CA" sz="1600"/>
          </a:p>
        </p:txBody>
      </p:sp>
    </p:spTree>
    <p:extLst>
      <p:ext uri="{BB962C8B-B14F-4D97-AF65-F5344CB8AC3E}">
        <p14:creationId xmlns:p14="http://schemas.microsoft.com/office/powerpoint/2010/main" val="59138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D029B0C3-7FF9-4F8D-9485-971E92D5EB01}"/>
              </a:ext>
            </a:extLst>
          </p:cNvPr>
          <p:cNvSpPr>
            <a:spLocks noGrp="1"/>
          </p:cNvSpPr>
          <p:nvPr>
            <p:ph type="title"/>
          </p:nvPr>
        </p:nvSpPr>
        <p:spPr/>
        <p:txBody>
          <a:bodyPr/>
          <a:lstStyle/>
          <a:p>
            <a:r>
              <a:rPr lang="en-CA">
                <a:cs typeface="Segoe UI Semibold"/>
              </a:rPr>
              <a:t>AgriStability Enrolment</a:t>
            </a:r>
            <a:endParaRPr lang="en-CA"/>
          </a:p>
        </p:txBody>
      </p:sp>
      <p:graphicFrame>
        <p:nvGraphicFramePr>
          <p:cNvPr id="3" name="Table 2">
            <a:extLst>
              <a:ext uri="{FF2B5EF4-FFF2-40B4-BE49-F238E27FC236}">
                <a16:creationId xmlns:a16="http://schemas.microsoft.com/office/drawing/2014/main" xmlns="" id="{876ADDFB-404A-4F7F-8497-44ECC9CB25E0}"/>
              </a:ext>
            </a:extLst>
          </p:cNvPr>
          <p:cNvGraphicFramePr>
            <a:graphicFrameLocks noGrp="1"/>
          </p:cNvGraphicFramePr>
          <p:nvPr/>
        </p:nvGraphicFramePr>
        <p:xfrm>
          <a:off x="642951" y="1752600"/>
          <a:ext cx="10241360" cy="3352800"/>
        </p:xfrm>
        <a:graphic>
          <a:graphicData uri="http://schemas.openxmlformats.org/drawingml/2006/table">
            <a:tbl>
              <a:tblPr>
                <a:tableStyleId>{69CF1AB2-1976-4502-BF36-3FF5EA218861}</a:tableStyleId>
              </a:tblPr>
              <a:tblGrid>
                <a:gridCol w="3166546">
                  <a:extLst>
                    <a:ext uri="{9D8B030D-6E8A-4147-A177-3AD203B41FA5}">
                      <a16:colId xmlns:a16="http://schemas.microsoft.com/office/drawing/2014/main" xmlns="" val="1686740379"/>
                    </a:ext>
                  </a:extLst>
                </a:gridCol>
                <a:gridCol w="2403405">
                  <a:extLst>
                    <a:ext uri="{9D8B030D-6E8A-4147-A177-3AD203B41FA5}">
                      <a16:colId xmlns:a16="http://schemas.microsoft.com/office/drawing/2014/main" xmlns="" val="126382032"/>
                    </a:ext>
                  </a:extLst>
                </a:gridCol>
                <a:gridCol w="4671409">
                  <a:extLst>
                    <a:ext uri="{9D8B030D-6E8A-4147-A177-3AD203B41FA5}">
                      <a16:colId xmlns:a16="http://schemas.microsoft.com/office/drawing/2014/main" xmlns="" val="1735844593"/>
                    </a:ext>
                  </a:extLst>
                </a:gridCol>
              </a:tblGrid>
              <a:tr h="0">
                <a:tc>
                  <a:txBody>
                    <a:bodyPr/>
                    <a:lstStyle/>
                    <a:p>
                      <a:pPr algn="l" fontAlgn="b"/>
                      <a:r>
                        <a:rPr lang="en-CA" sz="1400" b="0">
                          <a:solidFill>
                            <a:schemeClr val="tx1"/>
                          </a:solidFill>
                          <a:effectLst/>
                          <a:latin typeface="+mj-lt"/>
                        </a:rPr>
                        <a:t>Province</a:t>
                      </a:r>
                    </a:p>
                  </a:txBody>
                  <a:tcPr marL="76200" marR="76200" marT="76200" marB="76200" anchor="b">
                    <a:lnB w="38100" cap="flat" cmpd="sng" algn="ctr">
                      <a:solidFill>
                        <a:schemeClr val="tx1"/>
                      </a:solidFill>
                      <a:prstDash val="solid"/>
                      <a:round/>
                      <a:headEnd type="none" w="med" len="med"/>
                      <a:tailEnd type="none" w="med" len="med"/>
                    </a:lnB>
                    <a:solidFill>
                      <a:schemeClr val="bg1"/>
                    </a:solidFill>
                  </a:tcPr>
                </a:tc>
                <a:tc>
                  <a:txBody>
                    <a:bodyPr/>
                    <a:lstStyle/>
                    <a:p>
                      <a:pPr algn="l" fontAlgn="b"/>
                      <a:r>
                        <a:rPr lang="en-CA" sz="1400" b="0">
                          <a:solidFill>
                            <a:schemeClr val="tx1"/>
                          </a:solidFill>
                          <a:effectLst/>
                          <a:latin typeface="+mj-lt"/>
                        </a:rPr>
                        <a:t>Toll-free</a:t>
                      </a:r>
                    </a:p>
                  </a:txBody>
                  <a:tcPr marL="76200" marR="76200" marT="76200" marB="76200" anchor="b">
                    <a:lnB w="38100" cap="flat" cmpd="sng" algn="ctr">
                      <a:solidFill>
                        <a:schemeClr val="tx1"/>
                      </a:solidFill>
                      <a:prstDash val="solid"/>
                      <a:round/>
                      <a:headEnd type="none" w="med" len="med"/>
                      <a:tailEnd type="none" w="med" len="med"/>
                    </a:lnB>
                    <a:solidFill>
                      <a:schemeClr val="bg1"/>
                    </a:solidFill>
                  </a:tcPr>
                </a:tc>
                <a:tc>
                  <a:txBody>
                    <a:bodyPr/>
                    <a:lstStyle/>
                    <a:p>
                      <a:pPr algn="l" fontAlgn="b"/>
                      <a:r>
                        <a:rPr lang="en-CA" sz="1400" b="0">
                          <a:solidFill>
                            <a:schemeClr val="tx1"/>
                          </a:solidFill>
                          <a:effectLst/>
                          <a:latin typeface="+mj-lt"/>
                        </a:rPr>
                        <a:t>Website</a:t>
                      </a:r>
                    </a:p>
                  </a:txBody>
                  <a:tcPr marL="76200" marR="76200" marT="76200" marB="76200" anchor="b">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05211311"/>
                  </a:ext>
                </a:extLst>
              </a:tr>
              <a:tr h="0">
                <a:tc>
                  <a:txBody>
                    <a:bodyPr/>
                    <a:lstStyle/>
                    <a:p>
                      <a:pPr fontAlgn="t"/>
                      <a:r>
                        <a:rPr lang="en-CA" sz="1400">
                          <a:effectLst/>
                        </a:rPr>
                        <a:t>Alberta</a:t>
                      </a:r>
                    </a:p>
                  </a:txBody>
                  <a:tcPr marL="76200" marR="76200" marT="76200" marB="76200">
                    <a:lnT w="38100" cap="flat" cmpd="sng" algn="ctr">
                      <a:solidFill>
                        <a:schemeClr val="tx1"/>
                      </a:solidFill>
                      <a:prstDash val="solid"/>
                      <a:round/>
                      <a:headEnd type="none" w="med" len="med"/>
                      <a:tailEnd type="none" w="med" len="med"/>
                    </a:lnT>
                    <a:solidFill>
                      <a:schemeClr val="bg1"/>
                    </a:solidFill>
                  </a:tcPr>
                </a:tc>
                <a:tc>
                  <a:txBody>
                    <a:bodyPr/>
                    <a:lstStyle/>
                    <a:p>
                      <a:pPr fontAlgn="t"/>
                      <a:r>
                        <a:rPr lang="en-CA" sz="1400">
                          <a:effectLst/>
                        </a:rPr>
                        <a:t>1-877-899-2372</a:t>
                      </a:r>
                    </a:p>
                  </a:txBody>
                  <a:tcPr marL="76200" marR="76200" marT="76200" marB="76200">
                    <a:lnT w="38100" cap="flat" cmpd="sng" algn="ctr">
                      <a:solidFill>
                        <a:schemeClr val="tx1"/>
                      </a:solidFill>
                      <a:prstDash val="solid"/>
                      <a:round/>
                      <a:headEnd type="none" w="med" len="med"/>
                      <a:tailEnd type="none" w="med" len="med"/>
                    </a:lnT>
                    <a:solidFill>
                      <a:schemeClr val="bg1"/>
                    </a:solidFill>
                  </a:tcPr>
                </a:tc>
                <a:tc>
                  <a:txBody>
                    <a:bodyPr/>
                    <a:lstStyle/>
                    <a:p>
                      <a:pPr fontAlgn="t"/>
                      <a:r>
                        <a:rPr lang="en-CA" sz="1400" u="sng">
                          <a:solidFill>
                            <a:srgbClr val="284162"/>
                          </a:solidFill>
                          <a:effectLst/>
                          <a:hlinkClick r:id="rId3"/>
                        </a:rPr>
                        <a:t>Agriculture Financial Services Corporation</a:t>
                      </a:r>
                      <a:endParaRPr lang="en-CA" sz="1400">
                        <a:effectLst/>
                      </a:endParaRPr>
                    </a:p>
                  </a:txBody>
                  <a:tcPr marL="76200" marR="76200" marT="76200" marB="76200">
                    <a:lnT w="381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2493006948"/>
                  </a:ext>
                </a:extLst>
              </a:tr>
              <a:tr h="0">
                <a:tc>
                  <a:txBody>
                    <a:bodyPr/>
                    <a:lstStyle/>
                    <a:p>
                      <a:pPr fontAlgn="t"/>
                      <a:r>
                        <a:rPr lang="en-CA" sz="1400">
                          <a:effectLst/>
                        </a:rPr>
                        <a:t>British Columbia</a:t>
                      </a:r>
                    </a:p>
                  </a:txBody>
                  <a:tcPr marL="76200" marR="76200" marT="76200" marB="76200">
                    <a:solidFill>
                      <a:schemeClr val="bg1"/>
                    </a:solidFill>
                  </a:tcPr>
                </a:tc>
                <a:tc>
                  <a:txBody>
                    <a:bodyPr/>
                    <a:lstStyle/>
                    <a:p>
                      <a:pPr fontAlgn="t"/>
                      <a:r>
                        <a:rPr lang="en-CA" sz="1400">
                          <a:effectLst/>
                        </a:rPr>
                        <a:t>1-877-343-2767</a:t>
                      </a:r>
                    </a:p>
                  </a:txBody>
                  <a:tcPr marL="76200" marR="76200" marT="76200" marB="76200">
                    <a:solidFill>
                      <a:schemeClr val="bg1"/>
                    </a:solidFill>
                  </a:tcPr>
                </a:tc>
                <a:tc>
                  <a:txBody>
                    <a:bodyPr/>
                    <a:lstStyle/>
                    <a:p>
                      <a:pPr fontAlgn="t"/>
                      <a:r>
                        <a:rPr lang="en-CA" sz="1400">
                          <a:effectLst/>
                          <a:hlinkClick r:id="rId4"/>
                        </a:rPr>
                        <a:t>British Columbia Business Risk Management Branch</a:t>
                      </a:r>
                      <a:endParaRPr lang="en-CA" sz="1400">
                        <a:effectLst/>
                      </a:endParaRPr>
                    </a:p>
                  </a:txBody>
                  <a:tcPr marL="76200" marR="76200" marT="76200" marB="76200">
                    <a:solidFill>
                      <a:schemeClr val="bg1"/>
                    </a:solidFill>
                  </a:tcPr>
                </a:tc>
                <a:extLst>
                  <a:ext uri="{0D108BD9-81ED-4DB2-BD59-A6C34878D82A}">
                    <a16:rowId xmlns:a16="http://schemas.microsoft.com/office/drawing/2014/main" xmlns="" val="2104098569"/>
                  </a:ext>
                </a:extLst>
              </a:tr>
              <a:tr h="0">
                <a:tc>
                  <a:txBody>
                    <a:bodyPr/>
                    <a:lstStyle/>
                    <a:p>
                      <a:pPr fontAlgn="t"/>
                      <a:r>
                        <a:rPr lang="en-CA" sz="1400">
                          <a:effectLst/>
                        </a:rPr>
                        <a:t>Ontario</a:t>
                      </a:r>
                    </a:p>
                  </a:txBody>
                  <a:tcPr marL="76200" marR="76200" marT="76200" marB="76200">
                    <a:solidFill>
                      <a:schemeClr val="bg1"/>
                    </a:solidFill>
                  </a:tcPr>
                </a:tc>
                <a:tc>
                  <a:txBody>
                    <a:bodyPr/>
                    <a:lstStyle/>
                    <a:p>
                      <a:pPr fontAlgn="t"/>
                      <a:r>
                        <a:rPr lang="en-CA" sz="1400">
                          <a:effectLst/>
                        </a:rPr>
                        <a:t>1-888-247-4999</a:t>
                      </a:r>
                    </a:p>
                  </a:txBody>
                  <a:tcPr marL="76200" marR="76200" marT="76200" marB="76200">
                    <a:solidFill>
                      <a:schemeClr val="bg1"/>
                    </a:solidFill>
                  </a:tcPr>
                </a:tc>
                <a:tc>
                  <a:txBody>
                    <a:bodyPr/>
                    <a:lstStyle/>
                    <a:p>
                      <a:pPr fontAlgn="t"/>
                      <a:r>
                        <a:rPr lang="en-CA" sz="1400" u="sng">
                          <a:solidFill>
                            <a:srgbClr val="284162"/>
                          </a:solidFill>
                          <a:effectLst/>
                          <a:hlinkClick r:id="rId5"/>
                        </a:rPr>
                        <a:t>Agricorp</a:t>
                      </a:r>
                      <a:endParaRPr lang="en-CA" sz="1400">
                        <a:effectLst/>
                      </a:endParaRPr>
                    </a:p>
                  </a:txBody>
                  <a:tcPr marL="76200" marR="76200" marT="76200" marB="76200">
                    <a:solidFill>
                      <a:schemeClr val="bg1"/>
                    </a:solidFill>
                  </a:tcPr>
                </a:tc>
                <a:extLst>
                  <a:ext uri="{0D108BD9-81ED-4DB2-BD59-A6C34878D82A}">
                    <a16:rowId xmlns:a16="http://schemas.microsoft.com/office/drawing/2014/main" xmlns="" val="1188620594"/>
                  </a:ext>
                </a:extLst>
              </a:tr>
              <a:tr h="0">
                <a:tc>
                  <a:txBody>
                    <a:bodyPr/>
                    <a:lstStyle/>
                    <a:p>
                      <a:pPr fontAlgn="t"/>
                      <a:r>
                        <a:rPr lang="en-CA" sz="1400">
                          <a:effectLst/>
                        </a:rPr>
                        <a:t>Prince Edward Island</a:t>
                      </a:r>
                    </a:p>
                  </a:txBody>
                  <a:tcPr marL="76200" marR="76200" marT="76200" marB="76200">
                    <a:solidFill>
                      <a:schemeClr val="bg1"/>
                    </a:solidFill>
                  </a:tcPr>
                </a:tc>
                <a:tc>
                  <a:txBody>
                    <a:bodyPr/>
                    <a:lstStyle/>
                    <a:p>
                      <a:pPr fontAlgn="t"/>
                      <a:r>
                        <a:rPr lang="en-CA" sz="1400">
                          <a:effectLst/>
                        </a:rPr>
                        <a:t>1-855-251-9695</a:t>
                      </a:r>
                    </a:p>
                  </a:txBody>
                  <a:tcPr marL="76200" marR="76200" marT="76200" marB="76200">
                    <a:solidFill>
                      <a:schemeClr val="bg1"/>
                    </a:solidFill>
                  </a:tcPr>
                </a:tc>
                <a:tc>
                  <a:txBody>
                    <a:bodyPr/>
                    <a:lstStyle/>
                    <a:p>
                      <a:pPr fontAlgn="t"/>
                      <a:r>
                        <a:rPr lang="en-CA" sz="1400" u="sng">
                          <a:solidFill>
                            <a:srgbClr val="284162"/>
                          </a:solidFill>
                          <a:effectLst/>
                          <a:hlinkClick r:id="rId6"/>
                        </a:rPr>
                        <a:t>Prince Edward Island Department of Agriculture and Land</a:t>
                      </a:r>
                      <a:endParaRPr lang="en-CA" sz="1400">
                        <a:effectLst/>
                      </a:endParaRPr>
                    </a:p>
                  </a:txBody>
                  <a:tcPr marL="76200" marR="76200" marT="76200" marB="76200">
                    <a:solidFill>
                      <a:schemeClr val="bg1"/>
                    </a:solidFill>
                  </a:tcPr>
                </a:tc>
                <a:extLst>
                  <a:ext uri="{0D108BD9-81ED-4DB2-BD59-A6C34878D82A}">
                    <a16:rowId xmlns:a16="http://schemas.microsoft.com/office/drawing/2014/main" xmlns="" val="2021506866"/>
                  </a:ext>
                </a:extLst>
              </a:tr>
              <a:tr h="0">
                <a:tc>
                  <a:txBody>
                    <a:bodyPr/>
                    <a:lstStyle/>
                    <a:p>
                      <a:pPr fontAlgn="t"/>
                      <a:r>
                        <a:rPr lang="en-CA" sz="1400">
                          <a:effectLst/>
                        </a:rPr>
                        <a:t>Quebec</a:t>
                      </a:r>
                    </a:p>
                  </a:txBody>
                  <a:tcPr marL="76200" marR="76200" marT="76200" marB="76200">
                    <a:solidFill>
                      <a:schemeClr val="bg1"/>
                    </a:solidFill>
                  </a:tcPr>
                </a:tc>
                <a:tc>
                  <a:txBody>
                    <a:bodyPr/>
                    <a:lstStyle/>
                    <a:p>
                      <a:pPr fontAlgn="t"/>
                      <a:r>
                        <a:rPr lang="en-CA" sz="1400">
                          <a:effectLst/>
                        </a:rPr>
                        <a:t>1-800-749-3646</a:t>
                      </a:r>
                    </a:p>
                  </a:txBody>
                  <a:tcPr marL="76200" marR="76200" marT="76200" marB="76200">
                    <a:solidFill>
                      <a:schemeClr val="bg1"/>
                    </a:solidFill>
                  </a:tcPr>
                </a:tc>
                <a:tc>
                  <a:txBody>
                    <a:bodyPr/>
                    <a:lstStyle/>
                    <a:p>
                      <a:pPr fontAlgn="t"/>
                      <a:r>
                        <a:rPr lang="en-CA" sz="1400" u="sng">
                          <a:solidFill>
                            <a:srgbClr val="284162"/>
                          </a:solidFill>
                          <a:effectLst/>
                          <a:hlinkClick r:id="rId7"/>
                        </a:rPr>
                        <a:t>La Financière agricole</a:t>
                      </a:r>
                      <a:endParaRPr lang="en-CA" sz="1400">
                        <a:effectLst/>
                      </a:endParaRPr>
                    </a:p>
                  </a:txBody>
                  <a:tcPr marL="76200" marR="76200" marT="76200" marB="76200">
                    <a:solidFill>
                      <a:schemeClr val="bg1"/>
                    </a:solidFill>
                  </a:tcPr>
                </a:tc>
                <a:extLst>
                  <a:ext uri="{0D108BD9-81ED-4DB2-BD59-A6C34878D82A}">
                    <a16:rowId xmlns:a16="http://schemas.microsoft.com/office/drawing/2014/main" xmlns="" val="1829671564"/>
                  </a:ext>
                </a:extLst>
              </a:tr>
              <a:tr h="0">
                <a:tc>
                  <a:txBody>
                    <a:bodyPr/>
                    <a:lstStyle/>
                    <a:p>
                      <a:pPr fontAlgn="t"/>
                      <a:r>
                        <a:rPr lang="en-CA" sz="1400">
                          <a:effectLst/>
                        </a:rPr>
                        <a:t>Saskatchewan</a:t>
                      </a:r>
                    </a:p>
                  </a:txBody>
                  <a:tcPr marL="76200" marR="76200" marT="76200" marB="76200">
                    <a:solidFill>
                      <a:schemeClr val="bg1"/>
                    </a:solidFill>
                  </a:tcPr>
                </a:tc>
                <a:tc>
                  <a:txBody>
                    <a:bodyPr/>
                    <a:lstStyle/>
                    <a:p>
                      <a:pPr fontAlgn="t"/>
                      <a:r>
                        <a:rPr lang="en-CA" sz="1400">
                          <a:effectLst/>
                        </a:rPr>
                        <a:t>1-866-270-8450</a:t>
                      </a:r>
                    </a:p>
                  </a:txBody>
                  <a:tcPr marL="76200" marR="76200" marT="76200" marB="76200">
                    <a:solidFill>
                      <a:schemeClr val="bg1"/>
                    </a:solidFill>
                  </a:tcPr>
                </a:tc>
                <a:tc>
                  <a:txBody>
                    <a:bodyPr/>
                    <a:lstStyle/>
                    <a:p>
                      <a:pPr fontAlgn="t"/>
                      <a:r>
                        <a:rPr lang="en-CA" sz="1400" u="sng">
                          <a:solidFill>
                            <a:srgbClr val="284162"/>
                          </a:solidFill>
                          <a:effectLst/>
                          <a:hlinkClick r:id="rId8"/>
                        </a:rPr>
                        <a:t>Saskatchewan Crop Insurance Corporation</a:t>
                      </a:r>
                      <a:endParaRPr lang="en-CA" sz="1400">
                        <a:effectLst/>
                      </a:endParaRPr>
                    </a:p>
                  </a:txBody>
                  <a:tcPr marL="76200" marR="76200" marT="76200" marB="76200">
                    <a:solidFill>
                      <a:schemeClr val="bg1"/>
                    </a:solidFill>
                  </a:tcPr>
                </a:tc>
                <a:extLst>
                  <a:ext uri="{0D108BD9-81ED-4DB2-BD59-A6C34878D82A}">
                    <a16:rowId xmlns:a16="http://schemas.microsoft.com/office/drawing/2014/main" xmlns="" val="722217782"/>
                  </a:ext>
                </a:extLst>
              </a:tr>
              <a:tr h="0">
                <a:tc>
                  <a:txBody>
                    <a:bodyPr/>
                    <a:lstStyle/>
                    <a:p>
                      <a:pPr fontAlgn="t"/>
                      <a:r>
                        <a:rPr lang="en-CA" sz="1400">
                          <a:effectLst/>
                        </a:rPr>
                        <a:t>Manitoba, New Brunswick, Nova Scotia, Newfoundland and Labrador, Yukon</a:t>
                      </a:r>
                    </a:p>
                  </a:txBody>
                  <a:tcPr marL="76200" marR="76200" marT="76200" marB="76200">
                    <a:solidFill>
                      <a:schemeClr val="bg1"/>
                    </a:solidFill>
                  </a:tcPr>
                </a:tc>
                <a:tc>
                  <a:txBody>
                    <a:bodyPr/>
                    <a:lstStyle/>
                    <a:p>
                      <a:pPr fontAlgn="t"/>
                      <a:r>
                        <a:rPr lang="en-CA" sz="1400">
                          <a:effectLst/>
                        </a:rPr>
                        <a:t>1-866-367-8506</a:t>
                      </a:r>
                    </a:p>
                  </a:txBody>
                  <a:tcPr marL="76200" marR="76200" marT="76200" marB="76200">
                    <a:solidFill>
                      <a:schemeClr val="bg1"/>
                    </a:solidFill>
                  </a:tcPr>
                </a:tc>
                <a:tc>
                  <a:txBody>
                    <a:bodyPr/>
                    <a:lstStyle/>
                    <a:p>
                      <a:pPr fontAlgn="t"/>
                      <a:r>
                        <a:rPr lang="en-CA" sz="1400">
                          <a:effectLst/>
                          <a:hlinkClick r:id="rId9"/>
                        </a:rPr>
                        <a:t>Agriculture and Agri-Food Canada</a:t>
                      </a:r>
                      <a:endParaRPr lang="en-CA" sz="1400">
                        <a:effectLst/>
                      </a:endParaRPr>
                    </a:p>
                  </a:txBody>
                  <a:tcPr marL="76200" marR="76200" marT="76200" marB="76200">
                    <a:solidFill>
                      <a:schemeClr val="bg1"/>
                    </a:solidFill>
                  </a:tcPr>
                </a:tc>
                <a:extLst>
                  <a:ext uri="{0D108BD9-81ED-4DB2-BD59-A6C34878D82A}">
                    <a16:rowId xmlns:a16="http://schemas.microsoft.com/office/drawing/2014/main" xmlns="" val="2995067383"/>
                  </a:ext>
                </a:extLst>
              </a:tr>
            </a:tbl>
          </a:graphicData>
        </a:graphic>
      </p:graphicFrame>
      <p:sp>
        <p:nvSpPr>
          <p:cNvPr id="10" name="TextBox 9">
            <a:extLst>
              <a:ext uri="{FF2B5EF4-FFF2-40B4-BE49-F238E27FC236}">
                <a16:creationId xmlns:a16="http://schemas.microsoft.com/office/drawing/2014/main" xmlns="" id="{BBE71E09-73E0-49A7-B75B-5C747FF1555B}"/>
              </a:ext>
            </a:extLst>
          </p:cNvPr>
          <p:cNvSpPr txBox="1"/>
          <p:nvPr/>
        </p:nvSpPr>
        <p:spPr>
          <a:xfrm>
            <a:off x="642951" y="5105400"/>
            <a:ext cx="10322968" cy="369332"/>
          </a:xfrm>
          <a:prstGeom prst="rect">
            <a:avLst/>
          </a:prstGeom>
          <a:solidFill>
            <a:srgbClr val="FFFFFF">
              <a:alpha val="30196"/>
            </a:srgbClr>
          </a:solidFill>
        </p:spPr>
        <p:txBody>
          <a:bodyPr wrap="square">
            <a:spAutoFit/>
          </a:bodyPr>
          <a:lstStyle/>
          <a:p>
            <a:pPr algn="l"/>
            <a:r>
              <a:rPr lang="en-CA" sz="900" b="0" i="1">
                <a:solidFill>
                  <a:srgbClr val="333333"/>
                </a:solidFill>
                <a:effectLst/>
                <a:latin typeface="Noto Sans" panose="020B0502040504020204" pitchFamily="34" charset="0"/>
              </a:rPr>
              <a:t>AgriStability is delivered in Manitoba, New Brunswick, Nova Scotia, Newfoundland and Labrador and Yukon by the federal government.</a:t>
            </a:r>
            <a:r>
              <a:rPr lang="en-CA" sz="900" i="1">
                <a:solidFill>
                  <a:srgbClr val="333333"/>
                </a:solidFill>
                <a:latin typeface="Noto Sans" panose="020B0502040504020204" pitchFamily="34" charset="0"/>
              </a:rPr>
              <a:t>  </a:t>
            </a:r>
            <a:r>
              <a:rPr lang="en-CA" sz="900" b="0" i="1">
                <a:solidFill>
                  <a:srgbClr val="333333"/>
                </a:solidFill>
                <a:effectLst/>
                <a:latin typeface="Noto Sans" panose="020B0502040504020204" pitchFamily="34" charset="0"/>
              </a:rPr>
              <a:t>In </a:t>
            </a:r>
            <a:r>
              <a:rPr lang="en-CA" sz="900" b="0" i="1" u="sng">
                <a:solidFill>
                  <a:srgbClr val="284162"/>
                </a:solidFill>
                <a:effectLst/>
                <a:latin typeface="Noto Sans" panose="020B0502040504020204" pitchFamily="34" charset="0"/>
                <a:hlinkClick r:id="rId10"/>
              </a:rPr>
              <a:t>British Columbia</a:t>
            </a:r>
            <a:r>
              <a:rPr lang="en-CA" sz="900" b="0" i="1">
                <a:solidFill>
                  <a:srgbClr val="333333"/>
                </a:solidFill>
                <a:effectLst/>
                <a:latin typeface="Noto Sans" panose="020B0502040504020204" pitchFamily="34" charset="0"/>
              </a:rPr>
              <a:t>, </a:t>
            </a:r>
            <a:r>
              <a:rPr lang="en-CA" sz="900" b="0" i="1" u="sng">
                <a:solidFill>
                  <a:srgbClr val="284162"/>
                </a:solidFill>
                <a:effectLst/>
                <a:latin typeface="Noto Sans" panose="020B0502040504020204" pitchFamily="34" charset="0"/>
                <a:hlinkClick r:id="rId8"/>
              </a:rPr>
              <a:t>Saskatchewan</a:t>
            </a:r>
            <a:r>
              <a:rPr lang="en-CA" sz="900" b="0" i="1">
                <a:solidFill>
                  <a:srgbClr val="333333"/>
                </a:solidFill>
                <a:effectLst/>
                <a:latin typeface="Noto Sans" panose="020B0502040504020204" pitchFamily="34" charset="0"/>
              </a:rPr>
              <a:t>, </a:t>
            </a:r>
            <a:r>
              <a:rPr lang="en-CA" sz="900" b="0" i="1" u="sng">
                <a:solidFill>
                  <a:srgbClr val="284162"/>
                </a:solidFill>
                <a:effectLst/>
                <a:latin typeface="Noto Sans" panose="020B0502040504020204" pitchFamily="34" charset="0"/>
                <a:hlinkClick r:id="rId3"/>
              </a:rPr>
              <a:t>Alberta</a:t>
            </a:r>
            <a:r>
              <a:rPr lang="en-CA" sz="900" b="0" i="1">
                <a:solidFill>
                  <a:srgbClr val="333333"/>
                </a:solidFill>
                <a:effectLst/>
                <a:latin typeface="Noto Sans" panose="020B0502040504020204" pitchFamily="34" charset="0"/>
              </a:rPr>
              <a:t>, </a:t>
            </a:r>
            <a:r>
              <a:rPr lang="en-CA" sz="900" b="0" i="1" u="sng">
                <a:solidFill>
                  <a:srgbClr val="284162"/>
                </a:solidFill>
                <a:effectLst/>
                <a:latin typeface="Noto Sans" panose="020B0502040504020204" pitchFamily="34" charset="0"/>
                <a:hlinkClick r:id="rId11"/>
              </a:rPr>
              <a:t>Ontario</a:t>
            </a:r>
            <a:r>
              <a:rPr lang="en-CA" sz="900" b="0" i="1">
                <a:solidFill>
                  <a:srgbClr val="333333"/>
                </a:solidFill>
                <a:effectLst/>
                <a:latin typeface="Noto Sans" panose="020B0502040504020204" pitchFamily="34" charset="0"/>
              </a:rPr>
              <a:t>, </a:t>
            </a:r>
            <a:r>
              <a:rPr lang="en-CA" sz="900" b="0" i="1" u="sng">
                <a:solidFill>
                  <a:srgbClr val="284162"/>
                </a:solidFill>
                <a:effectLst/>
                <a:latin typeface="Noto Sans" panose="020B0502040504020204" pitchFamily="34" charset="0"/>
                <a:hlinkClick r:id="rId12"/>
              </a:rPr>
              <a:t>Quebec</a:t>
            </a:r>
            <a:r>
              <a:rPr lang="en-CA" sz="900" b="0" i="1">
                <a:solidFill>
                  <a:srgbClr val="333333"/>
                </a:solidFill>
                <a:effectLst/>
                <a:latin typeface="Noto Sans" panose="020B0502040504020204" pitchFamily="34" charset="0"/>
              </a:rPr>
              <a:t>, or </a:t>
            </a:r>
            <a:r>
              <a:rPr lang="en-CA" sz="900" b="0" i="1" u="sng">
                <a:solidFill>
                  <a:srgbClr val="284162"/>
                </a:solidFill>
                <a:effectLst/>
                <a:latin typeface="Noto Sans" panose="020B0502040504020204" pitchFamily="34" charset="0"/>
                <a:hlinkClick r:id="rId6"/>
              </a:rPr>
              <a:t>Prince Edward Island</a:t>
            </a:r>
            <a:r>
              <a:rPr lang="en-CA" sz="900" b="0" i="1">
                <a:solidFill>
                  <a:srgbClr val="333333"/>
                </a:solidFill>
                <a:effectLst/>
                <a:latin typeface="Noto Sans" panose="020B0502040504020204" pitchFamily="34" charset="0"/>
              </a:rPr>
              <a:t>, AgriStability is delivered provincially. </a:t>
            </a:r>
          </a:p>
        </p:txBody>
      </p:sp>
    </p:spTree>
    <p:extLst>
      <p:ext uri="{BB962C8B-B14F-4D97-AF65-F5344CB8AC3E}">
        <p14:creationId xmlns:p14="http://schemas.microsoft.com/office/powerpoint/2010/main" val="5359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E985274D-3D13-40A0-931B-7B2B13D36C89}"/>
              </a:ext>
            </a:extLst>
          </p:cNvPr>
          <p:cNvGrpSpPr/>
          <p:nvPr/>
        </p:nvGrpSpPr>
        <p:grpSpPr>
          <a:xfrm>
            <a:off x="114209" y="701105"/>
            <a:ext cx="5175591" cy="5971862"/>
            <a:chOff x="301382" y="110565"/>
            <a:chExt cx="5175591" cy="5971862"/>
          </a:xfrm>
        </p:grpSpPr>
        <p:pic>
          <p:nvPicPr>
            <p:cNvPr id="6" name="Picture 5">
              <a:extLst>
                <a:ext uri="{FF2B5EF4-FFF2-40B4-BE49-F238E27FC236}">
                  <a16:creationId xmlns:a16="http://schemas.microsoft.com/office/drawing/2014/main" xmlns="" id="{CDEB7808-A4AB-46C5-9396-386DBC7B27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1383" y="110565"/>
              <a:ext cx="5175590" cy="4670956"/>
            </a:xfrm>
            <a:prstGeom prst="rect">
              <a:avLst/>
            </a:prstGeom>
          </p:spPr>
        </p:pic>
        <p:pic>
          <p:nvPicPr>
            <p:cNvPr id="8" name="Picture 7">
              <a:extLst>
                <a:ext uri="{FF2B5EF4-FFF2-40B4-BE49-F238E27FC236}">
                  <a16:creationId xmlns:a16="http://schemas.microsoft.com/office/drawing/2014/main" xmlns="" id="{C153E1E0-0B87-4CA6-ACA3-7B5DE500753C}"/>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301382" y="4471219"/>
              <a:ext cx="5175591" cy="1611208"/>
            </a:xfrm>
            <a:prstGeom prst="rect">
              <a:avLst/>
            </a:prstGeom>
          </p:spPr>
        </p:pic>
      </p:grpSp>
      <p:sp>
        <p:nvSpPr>
          <p:cNvPr id="2" name="Title 1">
            <a:extLst>
              <a:ext uri="{FF2B5EF4-FFF2-40B4-BE49-F238E27FC236}">
                <a16:creationId xmlns:a16="http://schemas.microsoft.com/office/drawing/2014/main" xmlns="" id="{DC3FC28E-E316-44C2-8341-6383C0A46559}"/>
              </a:ext>
            </a:extLst>
          </p:cNvPr>
          <p:cNvSpPr>
            <a:spLocks noGrp="1"/>
          </p:cNvSpPr>
          <p:nvPr>
            <p:ph type="title"/>
          </p:nvPr>
        </p:nvSpPr>
        <p:spPr>
          <a:xfrm>
            <a:off x="-1" y="225292"/>
            <a:ext cx="10463753" cy="553998"/>
          </a:xfrm>
        </p:spPr>
        <p:txBody>
          <a:bodyPr/>
          <a:lstStyle/>
          <a:p>
            <a:pPr algn="ctr"/>
            <a:r>
              <a:rPr lang="en-CA" sz="2000"/>
              <a:t>Now, let’s look at the context…</a:t>
            </a:r>
            <a:r>
              <a:rPr lang="en-CA"/>
              <a:t> the Income Statement</a:t>
            </a:r>
          </a:p>
        </p:txBody>
      </p:sp>
      <p:pic>
        <p:nvPicPr>
          <p:cNvPr id="59" name="Picture 58">
            <a:extLst>
              <a:ext uri="{FF2B5EF4-FFF2-40B4-BE49-F238E27FC236}">
                <a16:creationId xmlns:a16="http://schemas.microsoft.com/office/drawing/2014/main" xmlns="" id="{C8163EE9-63F6-4F49-A45D-F4F976F767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5292" y="2223272"/>
            <a:ext cx="4716906" cy="557007"/>
          </a:xfrm>
          <a:prstGeom prst="rect">
            <a:avLst/>
          </a:prstGeom>
        </p:spPr>
      </p:pic>
      <p:sp>
        <p:nvSpPr>
          <p:cNvPr id="117" name="Equals 116">
            <a:extLst>
              <a:ext uri="{FF2B5EF4-FFF2-40B4-BE49-F238E27FC236}">
                <a16:creationId xmlns:a16="http://schemas.microsoft.com/office/drawing/2014/main" xmlns="" id="{A41F89FD-3235-4DB5-B6C3-EA0C6619E6B6}"/>
              </a:ext>
            </a:extLst>
          </p:cNvPr>
          <p:cNvSpPr/>
          <p:nvPr/>
        </p:nvSpPr>
        <p:spPr>
          <a:xfrm>
            <a:off x="10380831" y="1240572"/>
            <a:ext cx="257133" cy="461653"/>
          </a:xfrm>
          <a:prstGeom prst="mathEqual">
            <a:avLst>
              <a:gd name="adj1" fmla="val 8852"/>
              <a:gd name="adj2" fmla="val 20852"/>
            </a:avLst>
          </a:prstGeom>
          <a:solidFill>
            <a:schemeClr val="accent1"/>
          </a:solidFill>
          <a:ln>
            <a:noFill/>
          </a:ln>
        </p:spPr>
        <p:txBody>
          <a:bodyPr wrap="square" rtlCol="0" anchor="ctr">
            <a:noAutofit/>
          </a:bodyPr>
          <a:lstStyle/>
          <a:p>
            <a:pPr algn="ctr"/>
            <a:endParaRPr lang="en-CA" sz="1200" b="1">
              <a:solidFill>
                <a:schemeClr val="bg1"/>
              </a:solidFill>
              <a:latin typeface="+mj-lt"/>
              <a:ea typeface="Corbel" charset="0"/>
              <a:cs typeface="Corbel" charset="0"/>
            </a:endParaRPr>
          </a:p>
        </p:txBody>
      </p:sp>
      <p:sp>
        <p:nvSpPr>
          <p:cNvPr id="118" name="Minus Sign 117">
            <a:extLst>
              <a:ext uri="{FF2B5EF4-FFF2-40B4-BE49-F238E27FC236}">
                <a16:creationId xmlns:a16="http://schemas.microsoft.com/office/drawing/2014/main" xmlns="" id="{00282213-82A8-420D-9C6E-920EBDD2C7F9}"/>
              </a:ext>
            </a:extLst>
          </p:cNvPr>
          <p:cNvSpPr/>
          <p:nvPr/>
        </p:nvSpPr>
        <p:spPr>
          <a:xfrm>
            <a:off x="6481235" y="1354258"/>
            <a:ext cx="225856" cy="249021"/>
          </a:xfrm>
          <a:prstGeom prst="mathMinus">
            <a:avLst>
              <a:gd name="adj1" fmla="val 15503"/>
            </a:avLst>
          </a:prstGeom>
          <a:solidFill>
            <a:schemeClr val="accent1"/>
          </a:solidFill>
          <a:ln>
            <a:noFill/>
          </a:ln>
        </p:spPr>
        <p:txBody>
          <a:bodyPr wrap="square" rtlCol="0" anchor="ctr">
            <a:noAutofit/>
          </a:bodyPr>
          <a:lstStyle/>
          <a:p>
            <a:pPr algn="ctr"/>
            <a:endParaRPr lang="en-CA" sz="1200" b="1">
              <a:solidFill>
                <a:schemeClr val="bg1"/>
              </a:solidFill>
              <a:latin typeface="+mj-lt"/>
              <a:ea typeface="Corbel" charset="0"/>
              <a:cs typeface="Corbel" charset="0"/>
            </a:endParaRPr>
          </a:p>
        </p:txBody>
      </p:sp>
      <p:sp>
        <p:nvSpPr>
          <p:cNvPr id="119" name="Rectangle 118">
            <a:extLst>
              <a:ext uri="{FF2B5EF4-FFF2-40B4-BE49-F238E27FC236}">
                <a16:creationId xmlns:a16="http://schemas.microsoft.com/office/drawing/2014/main" xmlns="" id="{8D1DC2E5-18F2-4C04-811C-E937A6BB6A0E}"/>
              </a:ext>
            </a:extLst>
          </p:cNvPr>
          <p:cNvSpPr/>
          <p:nvPr/>
        </p:nvSpPr>
        <p:spPr>
          <a:xfrm>
            <a:off x="5102098" y="2811822"/>
            <a:ext cx="1296303" cy="44952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000">
                <a:solidFill>
                  <a:schemeClr val="tx2"/>
                </a:solidFill>
                <a:latin typeface="Biome" panose="020B0503030204020804" pitchFamily="34" charset="0"/>
                <a:cs typeface="Biome" panose="020B0503030204020804" pitchFamily="34" charset="0"/>
              </a:rPr>
              <a:t>213,657</a:t>
            </a:r>
          </a:p>
        </p:txBody>
      </p:sp>
      <p:sp>
        <p:nvSpPr>
          <p:cNvPr id="120" name="Rectangle 119">
            <a:extLst>
              <a:ext uri="{FF2B5EF4-FFF2-40B4-BE49-F238E27FC236}">
                <a16:creationId xmlns:a16="http://schemas.microsoft.com/office/drawing/2014/main" xmlns="" id="{239CD3C7-49E0-4693-A811-1619A0E4AF84}"/>
              </a:ext>
            </a:extLst>
          </p:cNvPr>
          <p:cNvSpPr/>
          <p:nvPr/>
        </p:nvSpPr>
        <p:spPr>
          <a:xfrm>
            <a:off x="5040378" y="2153545"/>
            <a:ext cx="1358024" cy="44952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000">
                <a:solidFill>
                  <a:schemeClr val="tx2"/>
                </a:solidFill>
                <a:latin typeface="Biome" panose="020B0503030204020804" pitchFamily="34" charset="0"/>
                <a:cs typeface="Biome" panose="020B0503030204020804" pitchFamily="34" charset="0"/>
              </a:rPr>
              <a:t>474,872</a:t>
            </a:r>
          </a:p>
        </p:txBody>
      </p:sp>
      <p:sp>
        <p:nvSpPr>
          <p:cNvPr id="121" name="Rectangle 120">
            <a:extLst>
              <a:ext uri="{FF2B5EF4-FFF2-40B4-BE49-F238E27FC236}">
                <a16:creationId xmlns:a16="http://schemas.microsoft.com/office/drawing/2014/main" xmlns="" id="{E9E7DDF7-AD71-43DB-AAF6-4F6500469D3D}"/>
              </a:ext>
            </a:extLst>
          </p:cNvPr>
          <p:cNvSpPr/>
          <p:nvPr/>
        </p:nvSpPr>
        <p:spPr>
          <a:xfrm>
            <a:off x="5119886" y="6241146"/>
            <a:ext cx="1419747" cy="44952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000">
                <a:solidFill>
                  <a:schemeClr val="tx2"/>
                </a:solidFill>
                <a:latin typeface="Biome" panose="020B0503030204020804" pitchFamily="34" charset="0"/>
                <a:cs typeface="Biome" panose="020B0503030204020804" pitchFamily="34" charset="0"/>
              </a:rPr>
              <a:t>87,350</a:t>
            </a:r>
          </a:p>
        </p:txBody>
      </p:sp>
      <p:sp>
        <p:nvSpPr>
          <p:cNvPr id="122" name="Rectangle 121">
            <a:extLst>
              <a:ext uri="{FF2B5EF4-FFF2-40B4-BE49-F238E27FC236}">
                <a16:creationId xmlns:a16="http://schemas.microsoft.com/office/drawing/2014/main" xmlns="" id="{300A73EB-5A83-46DD-A13E-3F25476FE7C3}"/>
              </a:ext>
            </a:extLst>
          </p:cNvPr>
          <p:cNvSpPr/>
          <p:nvPr/>
        </p:nvSpPr>
        <p:spPr>
          <a:xfrm>
            <a:off x="5102098" y="4498804"/>
            <a:ext cx="1296303" cy="44952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000">
                <a:solidFill>
                  <a:schemeClr val="tx2"/>
                </a:solidFill>
                <a:latin typeface="Biome" panose="020B0503030204020804" pitchFamily="34" charset="0"/>
                <a:cs typeface="Biome" panose="020B0503030204020804" pitchFamily="34" charset="0"/>
              </a:rPr>
              <a:t>109,135</a:t>
            </a:r>
          </a:p>
        </p:txBody>
      </p:sp>
      <p:sp>
        <p:nvSpPr>
          <p:cNvPr id="123" name="Rectangle 122">
            <a:extLst>
              <a:ext uri="{FF2B5EF4-FFF2-40B4-BE49-F238E27FC236}">
                <a16:creationId xmlns:a16="http://schemas.microsoft.com/office/drawing/2014/main" xmlns="" id="{78FC286D-3838-4B05-A8E9-1691CD2FD6E1}"/>
              </a:ext>
            </a:extLst>
          </p:cNvPr>
          <p:cNvSpPr/>
          <p:nvPr/>
        </p:nvSpPr>
        <p:spPr>
          <a:xfrm>
            <a:off x="5184932" y="5976699"/>
            <a:ext cx="1296303" cy="44952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000">
                <a:solidFill>
                  <a:schemeClr val="tx2"/>
                </a:solidFill>
                <a:latin typeface="Biome" panose="020B0503030204020804" pitchFamily="34" charset="0"/>
                <a:cs typeface="Biome" panose="020B0503030204020804" pitchFamily="34" charset="0"/>
              </a:rPr>
              <a:t>64,730</a:t>
            </a:r>
          </a:p>
        </p:txBody>
      </p:sp>
      <p:sp>
        <p:nvSpPr>
          <p:cNvPr id="124" name="Minus Sign 123">
            <a:extLst>
              <a:ext uri="{FF2B5EF4-FFF2-40B4-BE49-F238E27FC236}">
                <a16:creationId xmlns:a16="http://schemas.microsoft.com/office/drawing/2014/main" xmlns="" id="{194A9681-F9E1-4E62-AC15-CCA746668009}"/>
              </a:ext>
            </a:extLst>
          </p:cNvPr>
          <p:cNvSpPr/>
          <p:nvPr/>
        </p:nvSpPr>
        <p:spPr>
          <a:xfrm>
            <a:off x="7816825" y="1362475"/>
            <a:ext cx="225856" cy="249021"/>
          </a:xfrm>
          <a:prstGeom prst="mathMinus">
            <a:avLst>
              <a:gd name="adj1" fmla="val 15503"/>
            </a:avLst>
          </a:prstGeom>
          <a:solidFill>
            <a:schemeClr val="accent1"/>
          </a:solidFill>
          <a:ln>
            <a:noFill/>
          </a:ln>
        </p:spPr>
        <p:txBody>
          <a:bodyPr wrap="square" rtlCol="0" anchor="ctr">
            <a:noAutofit/>
          </a:bodyPr>
          <a:lstStyle/>
          <a:p>
            <a:pPr algn="ctr"/>
            <a:endParaRPr lang="en-CA" sz="1200" b="1">
              <a:solidFill>
                <a:schemeClr val="bg1"/>
              </a:solidFill>
              <a:latin typeface="+mj-lt"/>
              <a:ea typeface="Corbel" charset="0"/>
              <a:cs typeface="Corbel" charset="0"/>
            </a:endParaRPr>
          </a:p>
        </p:txBody>
      </p:sp>
      <p:sp>
        <p:nvSpPr>
          <p:cNvPr id="125" name="Minus Sign 124">
            <a:extLst>
              <a:ext uri="{FF2B5EF4-FFF2-40B4-BE49-F238E27FC236}">
                <a16:creationId xmlns:a16="http://schemas.microsoft.com/office/drawing/2014/main" xmlns="" id="{A290DC91-A965-4590-8F6F-D39A2DDC2721}"/>
              </a:ext>
            </a:extLst>
          </p:cNvPr>
          <p:cNvSpPr/>
          <p:nvPr/>
        </p:nvSpPr>
        <p:spPr>
          <a:xfrm>
            <a:off x="9152416" y="1354258"/>
            <a:ext cx="225856" cy="249021"/>
          </a:xfrm>
          <a:prstGeom prst="mathMinus">
            <a:avLst>
              <a:gd name="adj1" fmla="val 15503"/>
            </a:avLst>
          </a:prstGeom>
          <a:solidFill>
            <a:schemeClr val="accent1"/>
          </a:solidFill>
          <a:ln>
            <a:noFill/>
          </a:ln>
        </p:spPr>
        <p:txBody>
          <a:bodyPr wrap="square" rtlCol="0" anchor="ctr">
            <a:noAutofit/>
          </a:bodyPr>
          <a:lstStyle/>
          <a:p>
            <a:pPr algn="ctr"/>
            <a:endParaRPr lang="en-CA" sz="1200" b="1">
              <a:solidFill>
                <a:schemeClr val="bg1"/>
              </a:solidFill>
              <a:latin typeface="+mj-lt"/>
              <a:ea typeface="Corbel" charset="0"/>
              <a:cs typeface="Corbel" charset="0"/>
            </a:endParaRPr>
          </a:p>
        </p:txBody>
      </p:sp>
      <p:sp>
        <p:nvSpPr>
          <p:cNvPr id="127" name="TextBox 126">
            <a:extLst>
              <a:ext uri="{FF2B5EF4-FFF2-40B4-BE49-F238E27FC236}">
                <a16:creationId xmlns:a16="http://schemas.microsoft.com/office/drawing/2014/main" xmlns="" id="{CFFC0B56-D908-4B16-B304-D391D6898179}"/>
              </a:ext>
            </a:extLst>
          </p:cNvPr>
          <p:cNvSpPr txBox="1"/>
          <p:nvPr/>
        </p:nvSpPr>
        <p:spPr>
          <a:xfrm>
            <a:off x="6346737" y="2877958"/>
            <a:ext cx="4454015" cy="1631216"/>
          </a:xfrm>
          <a:prstGeom prst="rect">
            <a:avLst/>
          </a:prstGeom>
          <a:solidFill>
            <a:schemeClr val="bg2"/>
          </a:solidFill>
          <a:ln w="28575">
            <a:noFill/>
          </a:ln>
          <a:effectLst>
            <a:outerShdw blurRad="63500" sx="102000" sy="102000" algn="ctr" rotWithShape="0">
              <a:prstClr val="black">
                <a:alpha val="40000"/>
              </a:prstClr>
            </a:outerShdw>
          </a:effectLst>
        </p:spPr>
        <p:txBody>
          <a:bodyPr wrap="square" rtlCol="0">
            <a:spAutoFit/>
          </a:bodyPr>
          <a:lstStyle/>
          <a:p>
            <a:pPr algn="ctr"/>
            <a:r>
              <a:rPr lang="en-CA" sz="2000" u="sng">
                <a:solidFill>
                  <a:schemeClr val="accent2"/>
                </a:solidFill>
                <a:latin typeface="+mj-lt"/>
              </a:rPr>
              <a:t>Question: </a:t>
            </a:r>
          </a:p>
          <a:p>
            <a:pPr algn="ctr"/>
            <a:r>
              <a:rPr lang="en-CA" sz="2000">
                <a:solidFill>
                  <a:schemeClr val="accent2"/>
                </a:solidFill>
                <a:latin typeface="+mj-lt"/>
              </a:rPr>
              <a:t>Within the context of this farm, what types of things would make the </a:t>
            </a:r>
            <a:r>
              <a:rPr lang="en-CA" sz="2000">
                <a:solidFill>
                  <a:schemeClr val="accent4"/>
                </a:solidFill>
                <a:latin typeface="Biome" panose="020B0503030204020804" pitchFamily="34" charset="0"/>
                <a:cs typeface="Biome" panose="020B0503030204020804" pitchFamily="34" charset="0"/>
              </a:rPr>
              <a:t>$474,872 </a:t>
            </a:r>
            <a:r>
              <a:rPr lang="en-CA" sz="2000">
                <a:solidFill>
                  <a:schemeClr val="accent2"/>
                </a:solidFill>
                <a:latin typeface="+mj-lt"/>
              </a:rPr>
              <a:t>go down and/or the </a:t>
            </a:r>
            <a:r>
              <a:rPr lang="en-CA" sz="2000">
                <a:solidFill>
                  <a:schemeClr val="accent4"/>
                </a:solidFill>
                <a:latin typeface="Biome" panose="020B0503030204020804" pitchFamily="34" charset="0"/>
                <a:cs typeface="Biome" panose="020B0503030204020804" pitchFamily="34" charset="0"/>
              </a:rPr>
              <a:t>$387,522 </a:t>
            </a:r>
            <a:r>
              <a:rPr lang="en-CA" sz="2000">
                <a:solidFill>
                  <a:schemeClr val="accent2"/>
                </a:solidFill>
                <a:latin typeface="+mj-lt"/>
              </a:rPr>
              <a:t>go up?</a:t>
            </a:r>
          </a:p>
        </p:txBody>
      </p:sp>
      <p:sp>
        <p:nvSpPr>
          <p:cNvPr id="128" name="TextBox 127">
            <a:extLst>
              <a:ext uri="{FF2B5EF4-FFF2-40B4-BE49-F238E27FC236}">
                <a16:creationId xmlns:a16="http://schemas.microsoft.com/office/drawing/2014/main" xmlns="" id="{0FA9B15C-C961-4912-BE44-8EC037CF6823}"/>
              </a:ext>
            </a:extLst>
          </p:cNvPr>
          <p:cNvSpPr txBox="1"/>
          <p:nvPr/>
        </p:nvSpPr>
        <p:spPr>
          <a:xfrm>
            <a:off x="6346737" y="4707816"/>
            <a:ext cx="4454015" cy="707886"/>
          </a:xfrm>
          <a:prstGeom prst="rect">
            <a:avLst/>
          </a:prstGeom>
          <a:solidFill>
            <a:schemeClr val="bg2"/>
          </a:solidFill>
          <a:ln w="28575">
            <a:noFill/>
          </a:ln>
          <a:effectLst>
            <a:outerShdw blurRad="63500" sx="102000" sy="102000" algn="ctr" rotWithShape="0">
              <a:prstClr val="black">
                <a:alpha val="40000"/>
              </a:prstClr>
            </a:outerShdw>
          </a:effectLst>
        </p:spPr>
        <p:txBody>
          <a:bodyPr wrap="square" rtlCol="0">
            <a:spAutoFit/>
          </a:bodyPr>
          <a:lstStyle/>
          <a:p>
            <a:pPr algn="ctr"/>
            <a:r>
              <a:rPr lang="en-CA" sz="2000">
                <a:solidFill>
                  <a:schemeClr val="accent2">
                    <a:lumMod val="90000"/>
                    <a:lumOff val="10000"/>
                  </a:schemeClr>
                </a:solidFill>
                <a:latin typeface="+mj-lt"/>
              </a:rPr>
              <a:t>To clarify, what is included in these numbers?</a:t>
            </a:r>
          </a:p>
        </p:txBody>
      </p:sp>
      <p:sp>
        <p:nvSpPr>
          <p:cNvPr id="129" name="Left Brace 128">
            <a:extLst>
              <a:ext uri="{FF2B5EF4-FFF2-40B4-BE49-F238E27FC236}">
                <a16:creationId xmlns:a16="http://schemas.microsoft.com/office/drawing/2014/main" xmlns="" id="{605DD5AF-392E-4185-9380-3BF1854EA021}"/>
              </a:ext>
            </a:extLst>
          </p:cNvPr>
          <p:cNvSpPr/>
          <p:nvPr/>
        </p:nvSpPr>
        <p:spPr>
          <a:xfrm rot="16200000">
            <a:off x="8235825" y="173402"/>
            <a:ext cx="510977" cy="3449309"/>
          </a:xfrm>
          <a:prstGeom prst="leftBrace">
            <a:avLst>
              <a:gd name="adj1" fmla="val 86517"/>
              <a:gd name="adj2" fmla="val 48831"/>
            </a:avLst>
          </a:prstGeom>
          <a:ln w="28575"/>
        </p:spPr>
        <p:style>
          <a:lnRef idx="3">
            <a:schemeClr val="accent4"/>
          </a:lnRef>
          <a:fillRef idx="0">
            <a:schemeClr val="accent4"/>
          </a:fillRef>
          <a:effectRef idx="2">
            <a:schemeClr val="accent4"/>
          </a:effectRef>
          <a:fontRef idx="minor">
            <a:schemeClr val="tx1"/>
          </a:fontRef>
        </p:style>
        <p:txBody>
          <a:bodyPr rtlCol="0" anchor="ctr"/>
          <a:lstStyle/>
          <a:p>
            <a:pPr algn="ctr"/>
            <a:endParaRPr lang="en-CA">
              <a:solidFill>
                <a:schemeClr val="accent4"/>
              </a:solidFill>
            </a:endParaRPr>
          </a:p>
        </p:txBody>
      </p:sp>
    </p:spTree>
    <p:extLst>
      <p:ext uri="{BB962C8B-B14F-4D97-AF65-F5344CB8AC3E}">
        <p14:creationId xmlns:p14="http://schemas.microsoft.com/office/powerpoint/2010/main" val="368971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path" presetSubtype="0" accel="50000" decel="50000" fill="hold" grpId="0" nodeType="clickEffect">
                                  <p:stCondLst>
                                    <p:cond delay="0"/>
                                  </p:stCondLst>
                                  <p:childTnLst>
                                    <p:animMotion origin="layout" path="M 0.00091 -0.00162 L 0.01042 -0.00162 C 0.01419 -0.00162 0.0194 -0.03704 0.0194 -0.06574 L 0.0194 -0.12894 " pathEditMode="relative" rAng="0" ptsTypes="AAAA">
                                      <p:cBhvr>
                                        <p:cTn id="6" dur="2000" fill="hold"/>
                                        <p:tgtEl>
                                          <p:spTgt spid="120"/>
                                        </p:tgtEl>
                                        <p:attrNameLst>
                                          <p:attrName>ppt_x</p:attrName>
                                          <p:attrName>ppt_y</p:attrName>
                                        </p:attrNameLst>
                                      </p:cBhvr>
                                      <p:rCtr x="924" y="-6366"/>
                                    </p:animMotion>
                                  </p:childTnLst>
                                </p:cTn>
                              </p:par>
                              <p:par>
                                <p:cTn id="7" presetID="43" presetClass="path" presetSubtype="0" accel="50000" decel="50000" fill="hold" grpId="0" nodeType="withEffect">
                                  <p:stCondLst>
                                    <p:cond delay="0"/>
                                  </p:stCondLst>
                                  <p:childTnLst>
                                    <p:animMotion origin="layout" path="M -4.58333E-6 -2.59259E-6 L 0.06042 -2.59259E-6 C 0.0875 -2.59259E-6 0.1211 -0.06227 0.1211 -0.11273 L 0.1211 -0.22546 " pathEditMode="relative" rAng="0" ptsTypes="AAAA">
                                      <p:cBhvr>
                                        <p:cTn id="8" dur="2000" fill="hold"/>
                                        <p:tgtEl>
                                          <p:spTgt spid="119"/>
                                        </p:tgtEl>
                                        <p:attrNameLst>
                                          <p:attrName>ppt_x</p:attrName>
                                          <p:attrName>ppt_y</p:attrName>
                                        </p:attrNameLst>
                                      </p:cBhvr>
                                      <p:rCtr x="6055" y="-11273"/>
                                    </p:animMotion>
                                  </p:childTnLst>
                                </p:cTn>
                              </p:par>
                              <p:par>
                                <p:cTn id="9" presetID="43" presetClass="path" presetSubtype="0" accel="50000" decel="50000" fill="hold" grpId="0" nodeType="withEffect">
                                  <p:stCondLst>
                                    <p:cond delay="0"/>
                                  </p:stCondLst>
                                  <p:childTnLst>
                                    <p:animMotion origin="layout" path="M -4.58333E-6 2.59259E-6 L 0.11706 2.59259E-6 C 0.16941 2.59259E-6 0.23412 -0.13033 0.23412 -0.23588 L 0.23412 -0.47153 " pathEditMode="relative" rAng="0" ptsTypes="AAAA">
                                      <p:cBhvr>
                                        <p:cTn id="10" dur="2000" fill="hold"/>
                                        <p:tgtEl>
                                          <p:spTgt spid="122"/>
                                        </p:tgtEl>
                                        <p:attrNameLst>
                                          <p:attrName>ppt_x</p:attrName>
                                          <p:attrName>ppt_y</p:attrName>
                                        </p:attrNameLst>
                                      </p:cBhvr>
                                      <p:rCtr x="11706" y="-23588"/>
                                    </p:animMotion>
                                  </p:childTnLst>
                                </p:cTn>
                              </p:par>
                              <p:par>
                                <p:cTn id="11" presetID="43" presetClass="path" presetSubtype="0" accel="50000" decel="50000" fill="hold" grpId="0" nodeType="withEffect">
                                  <p:stCondLst>
                                    <p:cond delay="0"/>
                                  </p:stCondLst>
                                  <p:childTnLst>
                                    <p:animMotion origin="layout" path="M 4.58333E-6 3.33333E-6 L 0.16471 3.33333E-6 C 0.23841 3.33333E-6 0.32942 -0.18959 0.32942 -0.34352 L 0.32942 -0.68704 " pathEditMode="relative" rAng="0" ptsTypes="AAAA">
                                      <p:cBhvr>
                                        <p:cTn id="12" dur="2000" fill="hold"/>
                                        <p:tgtEl>
                                          <p:spTgt spid="123"/>
                                        </p:tgtEl>
                                        <p:attrNameLst>
                                          <p:attrName>ppt_x</p:attrName>
                                          <p:attrName>ppt_y</p:attrName>
                                        </p:attrNameLst>
                                      </p:cBhvr>
                                      <p:rCtr x="16471" y="-34352"/>
                                    </p:animMotion>
                                  </p:childTnLst>
                                </p:cTn>
                              </p:par>
                              <p:par>
                                <p:cTn id="13" presetID="43" presetClass="path" presetSubtype="0" accel="50000" decel="50000" fill="hold" grpId="0" nodeType="withEffect">
                                  <p:stCondLst>
                                    <p:cond delay="0"/>
                                  </p:stCondLst>
                                  <p:childTnLst>
                                    <p:animMotion origin="layout" path="M 5E-6 -4.07407E-6 L 0.21771 -4.07407E-6 C 0.31511 -4.07407E-6 0.43542 -0.20046 0.43542 -0.36296 L 0.43542 -0.72569 " pathEditMode="relative" rAng="0" ptsTypes="AAAA">
                                      <p:cBhvr>
                                        <p:cTn id="14" dur="2000" fill="hold"/>
                                        <p:tgtEl>
                                          <p:spTgt spid="121"/>
                                        </p:tgtEl>
                                        <p:attrNameLst>
                                          <p:attrName>ppt_x</p:attrName>
                                          <p:attrName>ppt_y</p:attrName>
                                        </p:attrNameLst>
                                      </p:cBhvr>
                                      <p:rCtr x="21771" y="-36296"/>
                                    </p:animMotion>
                                  </p:childTnLst>
                                </p:cTn>
                              </p:par>
                              <p:par>
                                <p:cTn id="15" presetID="10"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500"/>
                                        <p:tgtEl>
                                          <p:spTgt spid="1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fade">
                                      <p:cBhvr>
                                        <p:cTn id="20" dur="500"/>
                                        <p:tgtEl>
                                          <p:spTgt spid="1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500"/>
                                        <p:tgtEl>
                                          <p:spTgt spid="1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fade">
                                      <p:cBhvr>
                                        <p:cTn id="26" dur="500"/>
                                        <p:tgtEl>
                                          <p:spTgt spid="117"/>
                                        </p:tgtEl>
                                      </p:cBhvr>
                                    </p:animEffect>
                                  </p:childTnLst>
                                </p:cTn>
                              </p:par>
                            </p:childTnLst>
                          </p:cTn>
                        </p:par>
                        <p:par>
                          <p:cTn id="27" fill="hold">
                            <p:stCondLst>
                              <p:cond delay="2000"/>
                            </p:stCondLst>
                            <p:childTnLst>
                              <p:par>
                                <p:cTn id="28" presetID="47" presetClass="entr" presetSubtype="0" fill="hold" grpId="0" nodeType="afterEffect">
                                  <p:stCondLst>
                                    <p:cond delay="0"/>
                                  </p:stCondLst>
                                  <p:childTnLst>
                                    <p:set>
                                      <p:cBhvr>
                                        <p:cTn id="29" dur="1" fill="hold">
                                          <p:stCondLst>
                                            <p:cond delay="0"/>
                                          </p:stCondLst>
                                        </p:cTn>
                                        <p:tgtEl>
                                          <p:spTgt spid="129"/>
                                        </p:tgtEl>
                                        <p:attrNameLst>
                                          <p:attrName>style.visibility</p:attrName>
                                        </p:attrNameLst>
                                      </p:cBhvr>
                                      <p:to>
                                        <p:strVal val="visible"/>
                                      </p:to>
                                    </p:set>
                                    <p:animEffect transition="in" filter="fade">
                                      <p:cBhvr>
                                        <p:cTn id="30" dur="1000"/>
                                        <p:tgtEl>
                                          <p:spTgt spid="129"/>
                                        </p:tgtEl>
                                      </p:cBhvr>
                                    </p:animEffect>
                                    <p:anim calcmode="lin" valueType="num">
                                      <p:cBhvr>
                                        <p:cTn id="31" dur="1000" fill="hold"/>
                                        <p:tgtEl>
                                          <p:spTgt spid="129"/>
                                        </p:tgtEl>
                                        <p:attrNameLst>
                                          <p:attrName>ppt_x</p:attrName>
                                        </p:attrNameLst>
                                      </p:cBhvr>
                                      <p:tavLst>
                                        <p:tav tm="0">
                                          <p:val>
                                            <p:strVal val="#ppt_x"/>
                                          </p:val>
                                        </p:tav>
                                        <p:tav tm="100000">
                                          <p:val>
                                            <p:strVal val="#ppt_x"/>
                                          </p:val>
                                        </p:tav>
                                      </p:tavLst>
                                    </p:anim>
                                    <p:anim calcmode="lin" valueType="num">
                                      <p:cBhvr>
                                        <p:cTn id="32" dur="1000" fill="hold"/>
                                        <p:tgtEl>
                                          <p:spTgt spid="129"/>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1000"/>
                                        <p:tgtEl>
                                          <p:spTgt spid="59"/>
                                        </p:tgtEl>
                                      </p:cBhvr>
                                    </p:animEffect>
                                    <p:anim calcmode="lin" valueType="num">
                                      <p:cBhvr>
                                        <p:cTn id="36" dur="1000" fill="hold"/>
                                        <p:tgtEl>
                                          <p:spTgt spid="59"/>
                                        </p:tgtEl>
                                        <p:attrNameLst>
                                          <p:attrName>ppt_x</p:attrName>
                                        </p:attrNameLst>
                                      </p:cBhvr>
                                      <p:tavLst>
                                        <p:tav tm="0">
                                          <p:val>
                                            <p:strVal val="#ppt_x"/>
                                          </p:val>
                                        </p:tav>
                                        <p:tav tm="100000">
                                          <p:val>
                                            <p:strVal val="#ppt_x"/>
                                          </p:val>
                                        </p:tav>
                                      </p:tavLst>
                                    </p:anim>
                                    <p:anim calcmode="lin" valueType="num">
                                      <p:cBhvr>
                                        <p:cTn id="37"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7"/>
                                        </p:tgtEl>
                                        <p:attrNameLst>
                                          <p:attrName>style.visibility</p:attrName>
                                        </p:attrNameLst>
                                      </p:cBhvr>
                                      <p:to>
                                        <p:strVal val="visible"/>
                                      </p:to>
                                    </p:set>
                                    <p:animEffect transition="in" filter="fade">
                                      <p:cBhvr>
                                        <p:cTn id="42" dur="500"/>
                                        <p:tgtEl>
                                          <p:spTgt spid="12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8"/>
                                        </p:tgtEl>
                                        <p:attrNameLst>
                                          <p:attrName>style.visibility</p:attrName>
                                        </p:attrNameLst>
                                      </p:cBhvr>
                                      <p:to>
                                        <p:strVal val="visible"/>
                                      </p:to>
                                    </p:set>
                                    <p:animEffect transition="in" filter="fade">
                                      <p:cBhvr>
                                        <p:cTn id="47" dur="1000"/>
                                        <p:tgtEl>
                                          <p:spTgt spid="128"/>
                                        </p:tgtEl>
                                      </p:cBhvr>
                                    </p:animEffect>
                                    <p:anim calcmode="lin" valueType="num">
                                      <p:cBhvr>
                                        <p:cTn id="48" dur="1000" fill="hold"/>
                                        <p:tgtEl>
                                          <p:spTgt spid="128"/>
                                        </p:tgtEl>
                                        <p:attrNameLst>
                                          <p:attrName>ppt_x</p:attrName>
                                        </p:attrNameLst>
                                      </p:cBhvr>
                                      <p:tavLst>
                                        <p:tav tm="0">
                                          <p:val>
                                            <p:strVal val="#ppt_x"/>
                                          </p:val>
                                        </p:tav>
                                        <p:tav tm="100000">
                                          <p:val>
                                            <p:strVal val="#ppt_x"/>
                                          </p:val>
                                        </p:tav>
                                      </p:tavLst>
                                    </p:anim>
                                    <p:anim calcmode="lin" valueType="num">
                                      <p:cBhvr>
                                        <p:cTn id="49"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animBg="1"/>
      <p:bldP spid="119" grpId="0"/>
      <p:bldP spid="120" grpId="0"/>
      <p:bldP spid="121" grpId="0"/>
      <p:bldP spid="122" grpId="0"/>
      <p:bldP spid="123" grpId="0"/>
      <p:bldP spid="124" grpId="0" animBg="1"/>
      <p:bldP spid="125" grpId="0" animBg="1"/>
      <p:bldP spid="127" grpId="0" animBg="1"/>
      <p:bldP spid="128" grpId="0" animBg="1"/>
      <p:bldP spid="1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42D1BC-4B46-4D5D-968F-9011B5D2D7CC}"/>
              </a:ext>
            </a:extLst>
          </p:cNvPr>
          <p:cNvSpPr>
            <a:spLocks noGrp="1"/>
          </p:cNvSpPr>
          <p:nvPr>
            <p:ph type="title"/>
          </p:nvPr>
        </p:nvSpPr>
        <p:spPr/>
        <p:txBody>
          <a:bodyPr/>
          <a:lstStyle/>
          <a:p>
            <a:r>
              <a:rPr lang="en-CA"/>
              <a:t>AgriInvest</a:t>
            </a:r>
          </a:p>
        </p:txBody>
      </p:sp>
      <p:sp>
        <p:nvSpPr>
          <p:cNvPr id="3" name="Text Placeholder 2">
            <a:extLst>
              <a:ext uri="{FF2B5EF4-FFF2-40B4-BE49-F238E27FC236}">
                <a16:creationId xmlns:a16="http://schemas.microsoft.com/office/drawing/2014/main" xmlns="" id="{1605A39D-42A1-4AB8-AD32-54FFD3FA43D5}"/>
              </a:ext>
            </a:extLst>
          </p:cNvPr>
          <p:cNvSpPr>
            <a:spLocks noGrp="1"/>
          </p:cNvSpPr>
          <p:nvPr>
            <p:ph type="body" idx="1"/>
          </p:nvPr>
        </p:nvSpPr>
        <p:spPr/>
        <p:txBody>
          <a:bodyPr/>
          <a:lstStyle/>
          <a:p>
            <a:r>
              <a:rPr lang="en-CA"/>
              <a:t>A means of building a savings account for your farm</a:t>
            </a:r>
          </a:p>
        </p:txBody>
      </p:sp>
      <p:grpSp>
        <p:nvGrpSpPr>
          <p:cNvPr id="45" name="Group 44">
            <a:extLst>
              <a:ext uri="{FF2B5EF4-FFF2-40B4-BE49-F238E27FC236}">
                <a16:creationId xmlns:a16="http://schemas.microsoft.com/office/drawing/2014/main" xmlns="" id="{FA36230A-88FB-4962-9012-72855F1325D2}"/>
              </a:ext>
            </a:extLst>
          </p:cNvPr>
          <p:cNvGrpSpPr/>
          <p:nvPr/>
        </p:nvGrpSpPr>
        <p:grpSpPr>
          <a:xfrm>
            <a:off x="7975962" y="2131810"/>
            <a:ext cx="3938258" cy="3235825"/>
            <a:chOff x="3322935" y="2620136"/>
            <a:chExt cx="3938258" cy="3235825"/>
          </a:xfrm>
        </p:grpSpPr>
        <p:grpSp>
          <p:nvGrpSpPr>
            <p:cNvPr id="21" name="Group 20">
              <a:extLst>
                <a:ext uri="{FF2B5EF4-FFF2-40B4-BE49-F238E27FC236}">
                  <a16:creationId xmlns:a16="http://schemas.microsoft.com/office/drawing/2014/main" xmlns="" id="{186DA787-2C2F-420D-8E9E-8ADA99200F43}"/>
                </a:ext>
              </a:extLst>
            </p:cNvPr>
            <p:cNvGrpSpPr/>
            <p:nvPr/>
          </p:nvGrpSpPr>
          <p:grpSpPr>
            <a:xfrm>
              <a:off x="4942865" y="3537633"/>
              <a:ext cx="2318328" cy="2318328"/>
              <a:chOff x="6433221" y="2817090"/>
              <a:chExt cx="2318328" cy="2318328"/>
            </a:xfrm>
          </p:grpSpPr>
          <p:sp>
            <p:nvSpPr>
              <p:cNvPr id="12" name="Rectangle 11">
                <a:extLst>
                  <a:ext uri="{FF2B5EF4-FFF2-40B4-BE49-F238E27FC236}">
                    <a16:creationId xmlns:a16="http://schemas.microsoft.com/office/drawing/2014/main" xmlns="" id="{A7496F5D-E95E-4F38-9138-CD0CA0492FA0}"/>
                  </a:ext>
                </a:extLst>
              </p:cNvPr>
              <p:cNvSpPr/>
              <p:nvPr/>
            </p:nvSpPr>
            <p:spPr>
              <a:xfrm>
                <a:off x="7065819" y="3768437"/>
                <a:ext cx="175490" cy="785091"/>
              </a:xfrm>
              <a:prstGeom prst="rect">
                <a:avLst/>
              </a:prstGeom>
              <a:solidFill>
                <a:schemeClr val="tx2"/>
              </a:solidFill>
            </p:spPr>
            <p:txBody>
              <a:bodyPr wrap="square" rtlCol="0" anchor="ctr">
                <a:spAutoFit/>
              </a:bodyPr>
              <a:lstStyle/>
              <a:p>
                <a:pPr algn="ctr"/>
                <a:endParaRPr lang="en-CA" sz="5800" b="1">
                  <a:solidFill>
                    <a:schemeClr val="bg1"/>
                  </a:solidFill>
                  <a:latin typeface="Corbel" charset="0"/>
                  <a:ea typeface="Corbel" charset="0"/>
                  <a:cs typeface="Corbel" charset="0"/>
                </a:endParaRPr>
              </a:p>
            </p:txBody>
          </p:sp>
          <p:sp>
            <p:nvSpPr>
              <p:cNvPr id="14" name="Rectangle 13">
                <a:extLst>
                  <a:ext uri="{FF2B5EF4-FFF2-40B4-BE49-F238E27FC236}">
                    <a16:creationId xmlns:a16="http://schemas.microsoft.com/office/drawing/2014/main" xmlns="" id="{1BE6494C-DC43-4BAE-A8AA-CE4D0899FE3C}"/>
                  </a:ext>
                </a:extLst>
              </p:cNvPr>
              <p:cNvSpPr/>
              <p:nvPr/>
            </p:nvSpPr>
            <p:spPr>
              <a:xfrm>
                <a:off x="7375331" y="3768437"/>
                <a:ext cx="175490" cy="785091"/>
              </a:xfrm>
              <a:prstGeom prst="rect">
                <a:avLst/>
              </a:prstGeom>
              <a:solidFill>
                <a:schemeClr val="tx2"/>
              </a:solidFill>
            </p:spPr>
            <p:txBody>
              <a:bodyPr wrap="square" rtlCol="0" anchor="ctr">
                <a:spAutoFit/>
              </a:bodyPr>
              <a:lstStyle/>
              <a:p>
                <a:pPr algn="ctr"/>
                <a:endParaRPr lang="en-CA" sz="5800" b="1">
                  <a:solidFill>
                    <a:schemeClr val="bg1"/>
                  </a:solidFill>
                  <a:latin typeface="Corbel" charset="0"/>
                  <a:ea typeface="Corbel" charset="0"/>
                  <a:cs typeface="Corbel" charset="0"/>
                </a:endParaRPr>
              </a:p>
            </p:txBody>
          </p:sp>
          <p:sp>
            <p:nvSpPr>
              <p:cNvPr id="15" name="Rectangle 14">
                <a:extLst>
                  <a:ext uri="{FF2B5EF4-FFF2-40B4-BE49-F238E27FC236}">
                    <a16:creationId xmlns:a16="http://schemas.microsoft.com/office/drawing/2014/main" xmlns="" id="{0F0F4C85-A8E5-4627-94D7-FE032F3B0B9D}"/>
                  </a:ext>
                </a:extLst>
              </p:cNvPr>
              <p:cNvSpPr/>
              <p:nvPr/>
            </p:nvSpPr>
            <p:spPr>
              <a:xfrm>
                <a:off x="7938564" y="3768437"/>
                <a:ext cx="175488" cy="785091"/>
              </a:xfrm>
              <a:prstGeom prst="rect">
                <a:avLst/>
              </a:prstGeom>
              <a:solidFill>
                <a:schemeClr val="tx2"/>
              </a:solidFill>
            </p:spPr>
            <p:txBody>
              <a:bodyPr wrap="square" rtlCol="0" anchor="ctr">
                <a:spAutoFit/>
              </a:bodyPr>
              <a:lstStyle/>
              <a:p>
                <a:pPr algn="ctr"/>
                <a:endParaRPr lang="en-CA" sz="5800" b="1">
                  <a:solidFill>
                    <a:schemeClr val="bg1"/>
                  </a:solidFill>
                  <a:latin typeface="Corbel" charset="0"/>
                  <a:ea typeface="Corbel" charset="0"/>
                  <a:cs typeface="Corbel" charset="0"/>
                </a:endParaRPr>
              </a:p>
            </p:txBody>
          </p:sp>
          <p:sp>
            <p:nvSpPr>
              <p:cNvPr id="16" name="Rectangle 15">
                <a:extLst>
                  <a:ext uri="{FF2B5EF4-FFF2-40B4-BE49-F238E27FC236}">
                    <a16:creationId xmlns:a16="http://schemas.microsoft.com/office/drawing/2014/main" xmlns="" id="{A598E249-A2D4-45E9-B435-4119899445E0}"/>
                  </a:ext>
                </a:extLst>
              </p:cNvPr>
              <p:cNvSpPr/>
              <p:nvPr/>
            </p:nvSpPr>
            <p:spPr>
              <a:xfrm flipH="1">
                <a:off x="7619813" y="3768437"/>
                <a:ext cx="254094" cy="785091"/>
              </a:xfrm>
              <a:prstGeom prst="rect">
                <a:avLst/>
              </a:prstGeom>
              <a:solidFill>
                <a:schemeClr val="tx2"/>
              </a:solidFill>
            </p:spPr>
            <p:txBody>
              <a:bodyPr wrap="square" rtlCol="0" anchor="ctr">
                <a:spAutoFit/>
              </a:bodyPr>
              <a:lstStyle/>
              <a:p>
                <a:pPr algn="ctr"/>
                <a:endParaRPr lang="en-CA" sz="5800" b="1">
                  <a:solidFill>
                    <a:schemeClr val="bg1"/>
                  </a:solidFill>
                  <a:latin typeface="Corbel" charset="0"/>
                  <a:ea typeface="Corbel" charset="0"/>
                  <a:cs typeface="Corbel" charset="0"/>
                </a:endParaRPr>
              </a:p>
            </p:txBody>
          </p:sp>
          <p:pic>
            <p:nvPicPr>
              <p:cNvPr id="10" name="Graphic 9" descr="Bank outline">
                <a:extLst>
                  <a:ext uri="{FF2B5EF4-FFF2-40B4-BE49-F238E27FC236}">
                    <a16:creationId xmlns:a16="http://schemas.microsoft.com/office/drawing/2014/main" xmlns="" id="{6F61CD80-728A-4F2B-868F-04D2D7722FE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6433221" y="2817090"/>
                <a:ext cx="2318328" cy="2318328"/>
              </a:xfrm>
              <a:prstGeom prst="rect">
                <a:avLst/>
              </a:prstGeom>
              <a:effectLst>
                <a:outerShdw blurRad="63500" sx="102000" sy="102000" algn="ctr" rotWithShape="0">
                  <a:prstClr val="black">
                    <a:alpha val="40000"/>
                  </a:prstClr>
                </a:outerShdw>
              </a:effectLst>
            </p:spPr>
          </p:pic>
          <p:sp>
            <p:nvSpPr>
              <p:cNvPr id="17" name="Oval 16">
                <a:extLst>
                  <a:ext uri="{FF2B5EF4-FFF2-40B4-BE49-F238E27FC236}">
                    <a16:creationId xmlns:a16="http://schemas.microsoft.com/office/drawing/2014/main" xmlns="" id="{DE7BF3EC-E4C6-4199-B66B-4E8579666C38}"/>
                  </a:ext>
                </a:extLst>
              </p:cNvPr>
              <p:cNvSpPr/>
              <p:nvPr/>
            </p:nvSpPr>
            <p:spPr>
              <a:xfrm>
                <a:off x="7425852" y="3276014"/>
                <a:ext cx="321008" cy="305971"/>
              </a:xfrm>
              <a:prstGeom prst="ellipse">
                <a:avLst/>
              </a:prstGeom>
              <a:solidFill>
                <a:srgbClr val="F7F7F7"/>
              </a:solidFill>
            </p:spPr>
            <p:txBody>
              <a:bodyPr wrap="square" rtlCol="0" anchor="ctr">
                <a:spAutoFit/>
              </a:bodyPr>
              <a:lstStyle/>
              <a:p>
                <a:pPr algn="ctr"/>
                <a:endParaRPr lang="en-CA" sz="1400" b="1">
                  <a:latin typeface="Arial Black" panose="020B0A04020102020204" pitchFamily="34" charset="0"/>
                  <a:ea typeface="Corbel" charset="0"/>
                  <a:cs typeface="Corbel" charset="0"/>
                </a:endParaRPr>
              </a:p>
            </p:txBody>
          </p:sp>
          <p:sp>
            <p:nvSpPr>
              <p:cNvPr id="18" name="TextBox 17">
                <a:extLst>
                  <a:ext uri="{FF2B5EF4-FFF2-40B4-BE49-F238E27FC236}">
                    <a16:creationId xmlns:a16="http://schemas.microsoft.com/office/drawing/2014/main" xmlns="" id="{D7D35744-ABB1-4496-8637-FD31C81EE632}"/>
                  </a:ext>
                </a:extLst>
              </p:cNvPr>
              <p:cNvSpPr txBox="1"/>
              <p:nvPr/>
            </p:nvSpPr>
            <p:spPr>
              <a:xfrm>
                <a:off x="7153658" y="3318932"/>
                <a:ext cx="937400" cy="369332"/>
              </a:xfrm>
              <a:prstGeom prst="rect">
                <a:avLst/>
              </a:prstGeom>
              <a:noFill/>
            </p:spPr>
            <p:txBody>
              <a:bodyPr wrap="square" rtlCol="0">
                <a:spAutoFit/>
              </a:bodyPr>
              <a:lstStyle/>
              <a:p>
                <a:r>
                  <a:rPr lang="en-CA" b="1">
                    <a:solidFill>
                      <a:schemeClr val="tx2"/>
                    </a:solidFill>
                    <a:latin typeface="Arial Black" panose="020B0A04020102020204" pitchFamily="34" charset="0"/>
                  </a:rPr>
                  <a:t>BANK</a:t>
                </a:r>
              </a:p>
            </p:txBody>
          </p:sp>
        </p:grpSp>
        <p:sp>
          <p:nvSpPr>
            <p:cNvPr id="19" name="TextBox 18">
              <a:extLst>
                <a:ext uri="{FF2B5EF4-FFF2-40B4-BE49-F238E27FC236}">
                  <a16:creationId xmlns:a16="http://schemas.microsoft.com/office/drawing/2014/main" xmlns="" id="{3504E1C0-4446-4762-855F-AAB678899984}"/>
                </a:ext>
              </a:extLst>
            </p:cNvPr>
            <p:cNvSpPr txBox="1"/>
            <p:nvPr/>
          </p:nvSpPr>
          <p:spPr>
            <a:xfrm>
              <a:off x="3322935" y="4417613"/>
              <a:ext cx="1143214" cy="707886"/>
            </a:xfrm>
            <a:prstGeom prst="rect">
              <a:avLst/>
            </a:prstGeom>
            <a:noFill/>
          </p:spPr>
          <p:txBody>
            <a:bodyPr wrap="square" rtlCol="0">
              <a:spAutoFit/>
            </a:bodyPr>
            <a:lstStyle/>
            <a:p>
              <a:r>
                <a:rPr lang="en-CA" sz="3200">
                  <a:ln w="19050">
                    <a:solidFill>
                      <a:schemeClr val="tx1"/>
                    </a:solidFill>
                  </a:ln>
                  <a:solidFill>
                    <a:srgbClr val="FFC000"/>
                  </a:solidFill>
                  <a:latin typeface="Arial Black" panose="020B0A04020102020204" pitchFamily="34" charset="0"/>
                </a:rPr>
                <a:t>$</a:t>
              </a:r>
              <a:r>
                <a:rPr lang="en-CA" sz="4000">
                  <a:ln w="19050">
                    <a:solidFill>
                      <a:schemeClr val="tx1"/>
                    </a:solidFill>
                  </a:ln>
                  <a:solidFill>
                    <a:srgbClr val="FFC000"/>
                  </a:solidFill>
                  <a:latin typeface="Arial Black" panose="020B0A04020102020204" pitchFamily="34" charset="0"/>
                </a:rPr>
                <a:t>$</a:t>
              </a:r>
              <a:r>
                <a:rPr lang="en-CA" sz="3200">
                  <a:ln w="19050">
                    <a:solidFill>
                      <a:schemeClr val="tx1"/>
                    </a:solidFill>
                  </a:ln>
                  <a:solidFill>
                    <a:srgbClr val="FFC000"/>
                  </a:solidFill>
                  <a:latin typeface="Arial Black" panose="020B0A04020102020204" pitchFamily="34" charset="0"/>
                </a:rPr>
                <a:t>$</a:t>
              </a:r>
              <a:endParaRPr lang="en-CA" sz="4000">
                <a:ln w="19050">
                  <a:solidFill>
                    <a:schemeClr val="tx1"/>
                  </a:solidFill>
                </a:ln>
                <a:solidFill>
                  <a:srgbClr val="FFC000"/>
                </a:solidFill>
                <a:latin typeface="Arial Black" panose="020B0A04020102020204" pitchFamily="34" charset="0"/>
              </a:endParaRPr>
            </a:p>
          </p:txBody>
        </p:sp>
        <p:pic>
          <p:nvPicPr>
            <p:cNvPr id="23" name="Picture 22" descr="Logo&#10;&#10;Description automatically generated">
              <a:extLst>
                <a:ext uri="{FF2B5EF4-FFF2-40B4-BE49-F238E27FC236}">
                  <a16:creationId xmlns:a16="http://schemas.microsoft.com/office/drawing/2014/main" xmlns="" id="{4EFB53FA-DBA1-47B6-8ED9-4B22F002AC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76221" y="2620136"/>
              <a:ext cx="1239557" cy="969361"/>
            </a:xfrm>
            <a:prstGeom prst="rect">
              <a:avLst/>
            </a:prstGeom>
            <a:effectLst>
              <a:outerShdw blurRad="50800" dist="38100" dir="16200000" rotWithShape="0">
                <a:prstClr val="black">
                  <a:alpha val="40000"/>
                </a:prstClr>
              </a:outerShdw>
            </a:effectLst>
          </p:spPr>
        </p:pic>
        <p:cxnSp>
          <p:nvCxnSpPr>
            <p:cNvPr id="25" name="Straight Arrow Connector 24">
              <a:extLst>
                <a:ext uri="{FF2B5EF4-FFF2-40B4-BE49-F238E27FC236}">
                  <a16:creationId xmlns:a16="http://schemas.microsoft.com/office/drawing/2014/main" xmlns="" id="{37B9C55F-72F9-43B9-87AA-50B5DAAFB057}"/>
                </a:ext>
              </a:extLst>
            </p:cNvPr>
            <p:cNvCxnSpPr/>
            <p:nvPr/>
          </p:nvCxnSpPr>
          <p:spPr>
            <a:xfrm>
              <a:off x="5811087" y="3303874"/>
              <a:ext cx="0" cy="554060"/>
            </a:xfrm>
            <a:prstGeom prst="straightConnector1">
              <a:avLst/>
            </a:prstGeom>
            <a:ln w="38100">
              <a:solidFill>
                <a:srgbClr val="00B050"/>
              </a:solidFill>
              <a:tailEnd type="triangle"/>
            </a:ln>
            <a:effectLst>
              <a:outerShdw blurRad="50800" dist="38100" dir="16200000"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cxnSp>
          <p:nvCxnSpPr>
            <p:cNvPr id="26" name="Straight Arrow Connector 25">
              <a:extLst>
                <a:ext uri="{FF2B5EF4-FFF2-40B4-BE49-F238E27FC236}">
                  <a16:creationId xmlns:a16="http://schemas.microsoft.com/office/drawing/2014/main" xmlns="" id="{F2400677-70F4-46D3-8B38-F52A613922C6}"/>
                </a:ext>
              </a:extLst>
            </p:cNvPr>
            <p:cNvCxnSpPr>
              <a:cxnSpLocks/>
            </p:cNvCxnSpPr>
            <p:nvPr/>
          </p:nvCxnSpPr>
          <p:spPr>
            <a:xfrm>
              <a:off x="6086763" y="3318853"/>
              <a:ext cx="0" cy="400043"/>
            </a:xfrm>
            <a:prstGeom prst="straightConnector1">
              <a:avLst/>
            </a:prstGeom>
            <a:ln w="38100">
              <a:solidFill>
                <a:srgbClr val="00B050"/>
              </a:solidFill>
              <a:tailEnd type="triangle"/>
            </a:ln>
            <a:effectLst>
              <a:outerShdw blurRad="50800" dist="38100" dir="16200000"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cxnSp>
          <p:nvCxnSpPr>
            <p:cNvPr id="31" name="Straight Arrow Connector 30">
              <a:extLst>
                <a:ext uri="{FF2B5EF4-FFF2-40B4-BE49-F238E27FC236}">
                  <a16:creationId xmlns:a16="http://schemas.microsoft.com/office/drawing/2014/main" xmlns="" id="{70856682-C05B-4730-8429-187588CD59A8}"/>
                </a:ext>
              </a:extLst>
            </p:cNvPr>
            <p:cNvCxnSpPr/>
            <p:nvPr/>
          </p:nvCxnSpPr>
          <p:spPr>
            <a:xfrm>
              <a:off x="6348960" y="3303874"/>
              <a:ext cx="0" cy="554060"/>
            </a:xfrm>
            <a:prstGeom prst="straightConnector1">
              <a:avLst/>
            </a:prstGeom>
            <a:ln w="38100">
              <a:solidFill>
                <a:srgbClr val="00B050"/>
              </a:solidFill>
              <a:tailEnd type="triangle"/>
            </a:ln>
            <a:effectLst>
              <a:outerShdw blurRad="50800" dist="38100" dir="16200000"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cxnSp>
          <p:nvCxnSpPr>
            <p:cNvPr id="36" name="Straight Arrow Connector 35">
              <a:extLst>
                <a:ext uri="{FF2B5EF4-FFF2-40B4-BE49-F238E27FC236}">
                  <a16:creationId xmlns:a16="http://schemas.microsoft.com/office/drawing/2014/main" xmlns="" id="{8690E2C5-7C7C-4E21-995E-17B8C1B57FCF}"/>
                </a:ext>
              </a:extLst>
            </p:cNvPr>
            <p:cNvCxnSpPr>
              <a:cxnSpLocks/>
            </p:cNvCxnSpPr>
            <p:nvPr/>
          </p:nvCxnSpPr>
          <p:spPr>
            <a:xfrm>
              <a:off x="4331465" y="5028627"/>
              <a:ext cx="1014589" cy="0"/>
            </a:xfrm>
            <a:prstGeom prst="straightConnector1">
              <a:avLst/>
            </a:prstGeom>
            <a:ln w="38100">
              <a:solidFill>
                <a:schemeClr val="tx1"/>
              </a:solidFill>
              <a:tailEnd type="triangle"/>
            </a:ln>
            <a:effectLst>
              <a:outerShdw blurRad="50800" dist="38100" dir="16200000"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cxnSp>
          <p:nvCxnSpPr>
            <p:cNvPr id="37" name="Straight Arrow Connector 36">
              <a:extLst>
                <a:ext uri="{FF2B5EF4-FFF2-40B4-BE49-F238E27FC236}">
                  <a16:creationId xmlns:a16="http://schemas.microsoft.com/office/drawing/2014/main" xmlns="" id="{69CCD397-73C7-4056-9957-74034ADADD89}"/>
                </a:ext>
              </a:extLst>
            </p:cNvPr>
            <p:cNvCxnSpPr>
              <a:cxnSpLocks/>
            </p:cNvCxnSpPr>
            <p:nvPr/>
          </p:nvCxnSpPr>
          <p:spPr>
            <a:xfrm flipV="1">
              <a:off x="4607141" y="4864124"/>
              <a:ext cx="738913" cy="14980"/>
            </a:xfrm>
            <a:prstGeom prst="straightConnector1">
              <a:avLst/>
            </a:prstGeom>
            <a:ln w="38100">
              <a:solidFill>
                <a:schemeClr val="tx1"/>
              </a:solidFill>
              <a:tailEnd type="triangle"/>
            </a:ln>
            <a:effectLst>
              <a:outerShdw blurRad="50800" dist="38100" dir="16200000"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cxnSp>
          <p:nvCxnSpPr>
            <p:cNvPr id="38" name="Straight Arrow Connector 37">
              <a:extLst>
                <a:ext uri="{FF2B5EF4-FFF2-40B4-BE49-F238E27FC236}">
                  <a16:creationId xmlns:a16="http://schemas.microsoft.com/office/drawing/2014/main" xmlns="" id="{C7BB1FCA-30CF-4F52-A615-39DA62A3C723}"/>
                </a:ext>
              </a:extLst>
            </p:cNvPr>
            <p:cNvCxnSpPr>
              <a:cxnSpLocks/>
            </p:cNvCxnSpPr>
            <p:nvPr/>
          </p:nvCxnSpPr>
          <p:spPr>
            <a:xfrm>
              <a:off x="4860389" y="4724505"/>
              <a:ext cx="476716" cy="0"/>
            </a:xfrm>
            <a:prstGeom prst="straightConnector1">
              <a:avLst/>
            </a:prstGeom>
            <a:ln w="38100">
              <a:solidFill>
                <a:schemeClr val="tx1"/>
              </a:solidFill>
              <a:tailEnd type="triangle"/>
            </a:ln>
            <a:effectLst>
              <a:outerShdw blurRad="50800" dist="38100" dir="16200000"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grpSp>
      <p:sp>
        <p:nvSpPr>
          <p:cNvPr id="46" name="TextBox 45">
            <a:extLst>
              <a:ext uri="{FF2B5EF4-FFF2-40B4-BE49-F238E27FC236}">
                <a16:creationId xmlns:a16="http://schemas.microsoft.com/office/drawing/2014/main" xmlns="" id="{30B1CCA7-7805-4D18-B56E-8C668E572DE0}"/>
              </a:ext>
            </a:extLst>
          </p:cNvPr>
          <p:cNvSpPr txBox="1"/>
          <p:nvPr/>
        </p:nvSpPr>
        <p:spPr>
          <a:xfrm>
            <a:off x="635624" y="1632799"/>
            <a:ext cx="7383972" cy="4924425"/>
          </a:xfrm>
          <a:prstGeom prst="rect">
            <a:avLst/>
          </a:prstGeom>
          <a:noFill/>
        </p:spPr>
        <p:txBody>
          <a:bodyPr wrap="square" rtlCol="0">
            <a:spAutoFit/>
          </a:bodyPr>
          <a:lstStyle/>
          <a:p>
            <a:pPr marL="285750" indent="-285750">
              <a:buFont typeface="Arial" panose="020B0604020202020204" pitchFamily="34" charset="0"/>
              <a:buChar char="•"/>
            </a:pPr>
            <a:r>
              <a:rPr lang="en-CA" dirty="0"/>
              <a:t>Each year you can contribute 1% of your Allowable Net Sales to an AgriInvest bank account.</a:t>
            </a:r>
          </a:p>
          <a:p>
            <a:pPr marL="285750" indent="-285750">
              <a:buFont typeface="Arial" panose="020B0604020202020204" pitchFamily="34" charset="0"/>
              <a:buChar char="•"/>
            </a:pPr>
            <a:r>
              <a:rPr lang="en-CA" b="1" dirty="0"/>
              <a:t>The government matches the contribution.</a:t>
            </a:r>
          </a:p>
          <a:p>
            <a:pPr marL="285750" indent="-285750">
              <a:buFont typeface="Arial" panose="020B0604020202020204" pitchFamily="34" charset="0"/>
              <a:buChar char="•"/>
            </a:pPr>
            <a:r>
              <a:rPr lang="en-CA" dirty="0"/>
              <a:t>Allowable Net Sales are gross sales minus purchases of allowable commodities grown on your farm.</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Steps to apply:  1. Complete the AgriInvest form (a cash basis income statement); 2. File the form by the deadline – September 30 of the following year (June 30 in Ontario).</a:t>
            </a:r>
          </a:p>
          <a:p>
            <a:pPr marL="285750" indent="-285750">
              <a:buFont typeface="Arial" panose="020B0604020202020204" pitchFamily="34" charset="0"/>
              <a:buChar char="•"/>
            </a:pPr>
            <a:r>
              <a:rPr lang="en-CA" dirty="0"/>
              <a:t>Then follow the instructions and deadline on the Deposit Notice that comes by mail.</a:t>
            </a:r>
          </a:p>
          <a:p>
            <a:pPr marL="285750" indent="-285750">
              <a:buFont typeface="Arial" panose="020B0604020202020204" pitchFamily="34" charset="0"/>
              <a:buChar char="•"/>
            </a:pPr>
            <a:endParaRPr lang="en-CA" b="1" dirty="0"/>
          </a:p>
          <a:p>
            <a:pPr marL="285750" indent="-285750">
              <a:buFont typeface="Arial" panose="020B0604020202020204" pitchFamily="34" charset="0"/>
              <a:buChar char="•"/>
            </a:pPr>
            <a:r>
              <a:rPr lang="en-CA" b="1" dirty="0"/>
              <a:t>Withdrawals can be made at any time.</a:t>
            </a:r>
          </a:p>
          <a:p>
            <a:pPr marL="285750" indent="-285750">
              <a:buFont typeface="Arial" panose="020B0604020202020204" pitchFamily="34" charset="0"/>
              <a:buChar char="•"/>
            </a:pPr>
            <a:endParaRPr lang="en-CA" b="1" dirty="0"/>
          </a:p>
          <a:p>
            <a:pPr marL="285750" indent="-285750">
              <a:buFont typeface="Arial" panose="020B0604020202020204" pitchFamily="34" charset="0"/>
              <a:buChar char="•"/>
            </a:pPr>
            <a:r>
              <a:rPr lang="en-CA" sz="2000" b="1" dirty="0">
                <a:highlight>
                  <a:srgbClr val="C0C0C0"/>
                </a:highlight>
              </a:rPr>
              <a:t>If you are not in this program, you probably should be!</a:t>
            </a:r>
          </a:p>
          <a:p>
            <a:pPr marL="285750" indent="-285750">
              <a:buFont typeface="Arial" panose="020B0604020202020204" pitchFamily="34" charset="0"/>
              <a:buChar char="•"/>
            </a:pPr>
            <a:endParaRPr lang="en-CA" sz="2000" b="1" dirty="0">
              <a:highlight>
                <a:srgbClr val="DEA626"/>
              </a:highlight>
            </a:endParaRPr>
          </a:p>
          <a:p>
            <a:pPr marL="285750" indent="-285750">
              <a:buFont typeface="Arial" panose="020B0604020202020204" pitchFamily="34" charset="0"/>
              <a:buChar char="•"/>
            </a:pPr>
            <a:r>
              <a:rPr lang="en-CA" sz="1100" dirty="0"/>
              <a:t>Reference:  AgriInvest CAP – Handbook (AAFC) https://agriculture.canada.ca/en/agricultural-programs-and-services/agriinvest/resources/agriinvest-canadian-agricultural-partnership-program-handbook</a:t>
            </a:r>
          </a:p>
        </p:txBody>
      </p:sp>
      <p:sp>
        <p:nvSpPr>
          <p:cNvPr id="4" name="TextBox 3">
            <a:extLst>
              <a:ext uri="{FF2B5EF4-FFF2-40B4-BE49-F238E27FC236}">
                <a16:creationId xmlns:a16="http://schemas.microsoft.com/office/drawing/2014/main" xmlns="" id="{652AB7EB-C5DA-4F98-98F7-20156B93A508}"/>
              </a:ext>
            </a:extLst>
          </p:cNvPr>
          <p:cNvSpPr txBox="1"/>
          <p:nvPr/>
        </p:nvSpPr>
        <p:spPr>
          <a:xfrm>
            <a:off x="8019596" y="3514902"/>
            <a:ext cx="1143214" cy="369332"/>
          </a:xfrm>
          <a:prstGeom prst="rect">
            <a:avLst/>
          </a:prstGeom>
          <a:noFill/>
        </p:spPr>
        <p:txBody>
          <a:bodyPr wrap="square" rtlCol="0">
            <a:spAutoFit/>
          </a:bodyPr>
          <a:lstStyle/>
          <a:p>
            <a:r>
              <a:rPr lang="en-CA"/>
              <a:t>Farmer</a:t>
            </a:r>
          </a:p>
        </p:txBody>
      </p:sp>
      <p:sp>
        <p:nvSpPr>
          <p:cNvPr id="5" name="TextBox 4">
            <a:extLst>
              <a:ext uri="{FF2B5EF4-FFF2-40B4-BE49-F238E27FC236}">
                <a16:creationId xmlns:a16="http://schemas.microsoft.com/office/drawing/2014/main" xmlns="" id="{1F319AF9-ED32-4AEE-84C7-779CE973EA1A}"/>
              </a:ext>
            </a:extLst>
          </p:cNvPr>
          <p:cNvSpPr txBox="1"/>
          <p:nvPr/>
        </p:nvSpPr>
        <p:spPr>
          <a:xfrm>
            <a:off x="10129248" y="1648073"/>
            <a:ext cx="1556804" cy="646331"/>
          </a:xfrm>
          <a:prstGeom prst="rect">
            <a:avLst/>
          </a:prstGeom>
          <a:noFill/>
        </p:spPr>
        <p:txBody>
          <a:bodyPr wrap="square" rtlCol="0">
            <a:spAutoFit/>
          </a:bodyPr>
          <a:lstStyle/>
          <a:p>
            <a:r>
              <a:rPr lang="en-CA"/>
              <a:t>Government      Matching</a:t>
            </a:r>
          </a:p>
        </p:txBody>
      </p:sp>
    </p:spTree>
    <p:extLst>
      <p:ext uri="{BB962C8B-B14F-4D97-AF65-F5344CB8AC3E}">
        <p14:creationId xmlns:p14="http://schemas.microsoft.com/office/powerpoint/2010/main" val="3488848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A66E48-2157-44F2-A738-CDB52AB864CD}"/>
              </a:ext>
            </a:extLst>
          </p:cNvPr>
          <p:cNvSpPr>
            <a:spLocks noGrp="1"/>
          </p:cNvSpPr>
          <p:nvPr>
            <p:ph type="title"/>
          </p:nvPr>
        </p:nvSpPr>
        <p:spPr/>
        <p:txBody>
          <a:bodyPr/>
          <a:lstStyle/>
          <a:p>
            <a:r>
              <a:rPr lang="en-CA" dirty="0">
                <a:cs typeface="Segoe UI Semibold"/>
              </a:rPr>
              <a:t>MNP’s Full-Service Approach to ARMR</a:t>
            </a:r>
          </a:p>
        </p:txBody>
      </p:sp>
      <p:sp>
        <p:nvSpPr>
          <p:cNvPr id="3" name="Content Placeholder 2">
            <a:extLst>
              <a:ext uri="{FF2B5EF4-FFF2-40B4-BE49-F238E27FC236}">
                <a16:creationId xmlns:a16="http://schemas.microsoft.com/office/drawing/2014/main" xmlns="" id="{553E92FC-7823-445B-99CB-4AFB066B28CB}"/>
              </a:ext>
            </a:extLst>
          </p:cNvPr>
          <p:cNvSpPr>
            <a:spLocks noGrp="1"/>
          </p:cNvSpPr>
          <p:nvPr>
            <p:ph sz="quarter" idx="13"/>
          </p:nvPr>
        </p:nvSpPr>
        <p:spPr>
          <a:xfrm>
            <a:off x="642938" y="2213361"/>
            <a:ext cx="5138737" cy="4000367"/>
          </a:xfrm>
        </p:spPr>
        <p:txBody>
          <a:bodyPr>
            <a:normAutofit fontScale="92500" lnSpcReduction="10000"/>
          </a:bodyPr>
          <a:lstStyle/>
          <a:p>
            <a:r>
              <a:rPr lang="en-CA"/>
              <a:t>Our AgriStability applications include calculation of the reference margin and payment potential, including structure change impacts</a:t>
            </a:r>
          </a:p>
          <a:p>
            <a:r>
              <a:rPr lang="en-CA"/>
              <a:t>Provides a valuable means of comparison with the Administration assessments</a:t>
            </a:r>
          </a:p>
          <a:p>
            <a:r>
              <a:rPr lang="en-CA"/>
              <a:t>Helps you to manage your reference margin and better manage your farm</a:t>
            </a:r>
          </a:p>
        </p:txBody>
      </p:sp>
      <p:sp>
        <p:nvSpPr>
          <p:cNvPr id="4" name="Content Placeholder 3">
            <a:extLst>
              <a:ext uri="{FF2B5EF4-FFF2-40B4-BE49-F238E27FC236}">
                <a16:creationId xmlns:a16="http://schemas.microsoft.com/office/drawing/2014/main" xmlns="" id="{F62E0864-754A-40DC-A9A6-A397BFFAD3D3}"/>
              </a:ext>
            </a:extLst>
          </p:cNvPr>
          <p:cNvSpPr>
            <a:spLocks noGrp="1"/>
          </p:cNvSpPr>
          <p:nvPr>
            <p:ph sz="quarter" idx="14"/>
          </p:nvPr>
        </p:nvSpPr>
        <p:spPr/>
        <p:txBody>
          <a:bodyPr>
            <a:normAutofit fontScale="92500"/>
          </a:bodyPr>
          <a:lstStyle/>
          <a:p>
            <a:r>
              <a:rPr lang="en-CA"/>
              <a:t>An accrued financial statement projection on which we can overlay AgriStability and other risk management programs to determine how those programs might work together to help mitigate losses for a specific farm and year</a:t>
            </a:r>
          </a:p>
          <a:p>
            <a:r>
              <a:rPr lang="en-CA"/>
              <a:t>Helps you to manage risk and the profitability potential of your farm</a:t>
            </a:r>
          </a:p>
        </p:txBody>
      </p:sp>
      <p:sp>
        <p:nvSpPr>
          <p:cNvPr id="5" name="Text Placeholder 4">
            <a:extLst>
              <a:ext uri="{FF2B5EF4-FFF2-40B4-BE49-F238E27FC236}">
                <a16:creationId xmlns:a16="http://schemas.microsoft.com/office/drawing/2014/main" xmlns="" id="{42705EA8-8660-49CD-876C-E6DA22AA8913}"/>
              </a:ext>
            </a:extLst>
          </p:cNvPr>
          <p:cNvSpPr>
            <a:spLocks noGrp="1"/>
          </p:cNvSpPr>
          <p:nvPr>
            <p:ph type="body" idx="1"/>
          </p:nvPr>
        </p:nvSpPr>
        <p:spPr/>
        <p:txBody>
          <a:bodyPr/>
          <a:lstStyle/>
          <a:p>
            <a:r>
              <a:rPr lang="en-CA"/>
              <a:t>AgriStability </a:t>
            </a:r>
          </a:p>
        </p:txBody>
      </p:sp>
      <p:sp>
        <p:nvSpPr>
          <p:cNvPr id="6" name="Text Placeholder 5">
            <a:extLst>
              <a:ext uri="{FF2B5EF4-FFF2-40B4-BE49-F238E27FC236}">
                <a16:creationId xmlns:a16="http://schemas.microsoft.com/office/drawing/2014/main" xmlns="" id="{233E355C-72D9-4E3A-9AB0-174C4EF33BBC}"/>
              </a:ext>
            </a:extLst>
          </p:cNvPr>
          <p:cNvSpPr>
            <a:spLocks noGrp="1"/>
          </p:cNvSpPr>
          <p:nvPr>
            <p:ph type="body" idx="15"/>
          </p:nvPr>
        </p:nvSpPr>
        <p:spPr/>
        <p:txBody>
          <a:bodyPr/>
          <a:lstStyle/>
          <a:p>
            <a:r>
              <a:rPr lang="en-CA"/>
              <a:t>Ag Risk Management Projector</a:t>
            </a:r>
          </a:p>
        </p:txBody>
      </p:sp>
    </p:spTree>
    <p:extLst>
      <p:ext uri="{BB962C8B-B14F-4D97-AF65-F5344CB8AC3E}">
        <p14:creationId xmlns:p14="http://schemas.microsoft.com/office/powerpoint/2010/main" val="312809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Cash vs Accrual</a:t>
            </a:r>
          </a:p>
        </p:txBody>
      </p:sp>
      <p:sp>
        <p:nvSpPr>
          <p:cNvPr id="3" name="Content Placeholder 2"/>
          <p:cNvSpPr>
            <a:spLocks noGrp="1"/>
          </p:cNvSpPr>
          <p:nvPr>
            <p:ph idx="1"/>
          </p:nvPr>
        </p:nvSpPr>
        <p:spPr>
          <a:xfrm>
            <a:off x="609600" y="1334031"/>
            <a:ext cx="10972800" cy="1123419"/>
          </a:xfrm>
        </p:spPr>
        <p:txBody>
          <a:bodyPr vert="horz" lIns="0" tIns="0" rIns="0" bIns="0" rtlCol="0" anchor="t">
            <a:normAutofit/>
          </a:bodyPr>
          <a:lstStyle/>
          <a:p>
            <a:pPr marL="276860" indent="-276860">
              <a:buNone/>
            </a:pPr>
            <a:r>
              <a:rPr lang="en-US" sz="2400">
                <a:latin typeface="+mj-lt"/>
                <a:cs typeface="Segoe UI Light"/>
              </a:rPr>
              <a:t>Cash</a:t>
            </a:r>
            <a:r>
              <a:rPr lang="en-US" sz="2400">
                <a:cs typeface="Segoe UI Light"/>
              </a:rPr>
              <a:t> based accounting:</a:t>
            </a:r>
            <a:endParaRPr lang="en-US">
              <a:cs typeface="Segoe UI Light"/>
            </a:endParaRPr>
          </a:p>
          <a:p>
            <a:pPr marL="276860" indent="-276860">
              <a:buNone/>
            </a:pPr>
            <a:r>
              <a:rPr lang="en-US" sz="2400">
                <a:cs typeface="Segoe UI Light"/>
              </a:rPr>
              <a:t>-	Records income when cash is received and expenses when cash is paid out</a:t>
            </a:r>
          </a:p>
        </p:txBody>
      </p:sp>
      <p:sp>
        <p:nvSpPr>
          <p:cNvPr id="4" name="Rectangle: Rounded Corners 3">
            <a:extLst>
              <a:ext uri="{FF2B5EF4-FFF2-40B4-BE49-F238E27FC236}">
                <a16:creationId xmlns:a16="http://schemas.microsoft.com/office/drawing/2014/main" xmlns="" id="{8B105EA4-4CBD-4090-B1F0-85832302A099}"/>
              </a:ext>
            </a:extLst>
          </p:cNvPr>
          <p:cNvSpPr/>
          <p:nvPr/>
        </p:nvSpPr>
        <p:spPr>
          <a:xfrm>
            <a:off x="89876" y="5705959"/>
            <a:ext cx="11492524" cy="553998"/>
          </a:xfrm>
          <a:prstGeom prst="roundRect">
            <a:avLst/>
          </a:prstGeom>
          <a:solidFill>
            <a:schemeClr val="bg1">
              <a:lumMod val="95000"/>
            </a:schemeClr>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indent="-457200"/>
            <a:r>
              <a:rPr lang="en-CA" sz="1100">
                <a:solidFill>
                  <a:schemeClr val="tx2"/>
                </a:solidFill>
                <a:latin typeface="+mj-lt"/>
                <a:ea typeface="Corbel" charset="0"/>
                <a:cs typeface="Corbel" charset="0"/>
              </a:rPr>
              <a:t>Balance Sheet: </a:t>
            </a:r>
            <a:r>
              <a:rPr lang="en-CA" sz="1100">
                <a:solidFill>
                  <a:schemeClr val="tx1">
                    <a:lumMod val="90000"/>
                    <a:lumOff val="10000"/>
                  </a:schemeClr>
                </a:solidFill>
                <a:ea typeface="Corbel" charset="0"/>
                <a:cs typeface="Corbel" charset="0"/>
              </a:rPr>
              <a:t>Financial “picture” of assets under management, liabilities owing on those assets and net equity or actual ownership of the assets at a point in time.</a:t>
            </a:r>
          </a:p>
          <a:p>
            <a:pPr indent="-457200"/>
            <a:r>
              <a:rPr lang="en-CA" sz="1100">
                <a:solidFill>
                  <a:schemeClr val="tx2"/>
                </a:solidFill>
                <a:latin typeface="+mj-lt"/>
                <a:ea typeface="Corbel" charset="0"/>
                <a:cs typeface="Corbel" charset="0"/>
              </a:rPr>
              <a:t>Income Statement: </a:t>
            </a:r>
            <a:r>
              <a:rPr lang="en-CA" sz="1100">
                <a:solidFill>
                  <a:schemeClr val="tx1">
                    <a:lumMod val="90000"/>
                    <a:lumOff val="10000"/>
                  </a:schemeClr>
                </a:solidFill>
                <a:ea typeface="Corbel" charset="0"/>
                <a:cs typeface="Corbel" charset="0"/>
              </a:rPr>
              <a:t>Financial “movie” of revenues or sales less expenses or costs over a period of time; the net income or loss for the period feeds into the balance sheet.</a:t>
            </a:r>
          </a:p>
        </p:txBody>
      </p:sp>
      <p:pic>
        <p:nvPicPr>
          <p:cNvPr id="6" name="Picture 5" descr="A bison standing in a field&#10;&#10;Description automatically generated with medium confidence">
            <a:extLst>
              <a:ext uri="{FF2B5EF4-FFF2-40B4-BE49-F238E27FC236}">
                <a16:creationId xmlns:a16="http://schemas.microsoft.com/office/drawing/2014/main" xmlns="" id="{341A4F70-29D7-4AC1-AB17-0C3003018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7240270" y="2437869"/>
            <a:ext cx="4213860" cy="3009900"/>
          </a:xfrm>
          <a:prstGeom prst="rect">
            <a:avLst/>
          </a:prstGeom>
        </p:spPr>
      </p:pic>
      <p:sp>
        <p:nvSpPr>
          <p:cNvPr id="7" name="Content Placeholder 2">
            <a:extLst>
              <a:ext uri="{FF2B5EF4-FFF2-40B4-BE49-F238E27FC236}">
                <a16:creationId xmlns:a16="http://schemas.microsoft.com/office/drawing/2014/main" xmlns="" id="{932622BE-BF08-4D51-9A9D-DC6AC568B849}"/>
              </a:ext>
            </a:extLst>
          </p:cNvPr>
          <p:cNvSpPr txBox="1">
            <a:spLocks/>
          </p:cNvSpPr>
          <p:nvPr/>
        </p:nvSpPr>
        <p:spPr>
          <a:xfrm>
            <a:off x="609600" y="2437869"/>
            <a:ext cx="6758940" cy="3181881"/>
          </a:xfrm>
          <a:prstGeom prst="rect">
            <a:avLst/>
          </a:prstGeom>
        </p:spPr>
        <p:txBody>
          <a:bodyPr vert="horz" lIns="0" tIns="0" rIns="0" bIns="0" rtlCol="0">
            <a:normAutofit/>
          </a:bodyPr>
          <a:lstStyle>
            <a:lvl1pPr marL="277200" indent="-277200" algn="l" defTabSz="457200" rtl="0" eaLnBrk="1" latinLnBrk="0" hangingPunct="1">
              <a:lnSpc>
                <a:spcPct val="110000"/>
              </a:lnSpc>
              <a:spcBef>
                <a:spcPts val="900"/>
              </a:spcBef>
              <a:buClrTx/>
              <a:buSzPct val="100000"/>
              <a:buFont typeface="Arial" panose="020B0604020202020204" pitchFamily="34" charset="0"/>
              <a:buChar char="•"/>
              <a:defRPr lang="en-CA" sz="2600" b="0" kern="1200" dirty="0">
                <a:solidFill>
                  <a:schemeClr val="tx1"/>
                </a:solidFill>
                <a:latin typeface="+mn-lt"/>
                <a:ea typeface="Segoe UI Light" panose="020B0502040204020203" pitchFamily="34" charset="0"/>
                <a:cs typeface="Segoe UI Light" panose="020B0502040204020203" pitchFamily="34" charset="0"/>
                <a:sym typeface="MarkPro-Medium"/>
              </a:defRPr>
            </a:lvl1pPr>
            <a:lvl2pPr marL="685800" indent="-228600" algn="l" defTabSz="914400" rtl="0" eaLnBrk="1" latinLnBrk="0" hangingPunct="1">
              <a:lnSpc>
                <a:spcPct val="110000"/>
              </a:lnSpc>
              <a:spcBef>
                <a:spcPts val="600"/>
              </a:spcBef>
              <a:buClrTx/>
              <a:buSzPct val="90000"/>
              <a:buFont typeface="Arial" panose="020B0604020202020204" pitchFamily="34" charset="0"/>
              <a:buChar char="•"/>
              <a:defRPr sz="2200" kern="1200">
                <a:solidFill>
                  <a:schemeClr val="tx1"/>
                </a:solidFill>
                <a:latin typeface="+mn-lt"/>
                <a:ea typeface="Segoe UI Light" panose="020B0502040204020203" pitchFamily="34" charset="0"/>
                <a:cs typeface="Segoe UI Light" panose="020B0502040204020203" pitchFamily="34" charset="0"/>
              </a:defRPr>
            </a:lvl2pPr>
            <a:lvl3pPr marL="1143000" indent="-228600" algn="l" defTabSz="914400" rtl="0" eaLnBrk="1" latinLnBrk="0" hangingPunct="1">
              <a:lnSpc>
                <a:spcPct val="110000"/>
              </a:lnSpc>
              <a:spcBef>
                <a:spcPts val="600"/>
              </a:spcBef>
              <a:buClrTx/>
              <a:buFont typeface="Arial" panose="020B0604020202020204" pitchFamily="34" charset="0"/>
              <a:buChar char="•"/>
              <a:defRPr sz="2000" kern="1200">
                <a:solidFill>
                  <a:schemeClr val="tx1"/>
                </a:solidFill>
                <a:latin typeface="+mn-lt"/>
                <a:ea typeface="Segoe UI Light" panose="020B0502040204020203" pitchFamily="34" charset="0"/>
                <a:cs typeface="Segoe UI Light" panose="020B0502040204020203" pitchFamily="34" charset="0"/>
              </a:defRPr>
            </a:lvl3pPr>
            <a:lvl4pPr marL="1600200" indent="-228600" algn="l" defTabSz="914400" rtl="0" eaLnBrk="1" latinLnBrk="0" hangingPunct="1">
              <a:lnSpc>
                <a:spcPct val="110000"/>
              </a:lnSpc>
              <a:spcBef>
                <a:spcPts val="600"/>
              </a:spcBef>
              <a:buClrTx/>
              <a:buFont typeface="Arial" panose="020B0604020202020204" pitchFamily="34" charset="0"/>
              <a:buChar char="•"/>
              <a:defRPr sz="1800" kern="1200">
                <a:solidFill>
                  <a:schemeClr val="tx1"/>
                </a:solidFill>
                <a:latin typeface="+mn-lt"/>
                <a:ea typeface="Segoe UI Light" panose="020B0502040204020203" pitchFamily="34" charset="0"/>
                <a:cs typeface="Segoe UI Light" panose="020B0502040204020203" pitchFamily="34" charset="0"/>
              </a:defRPr>
            </a:lvl4pPr>
            <a:lvl5pPr marL="2057400" indent="-228600" algn="l" defTabSz="914400" rtl="0" eaLnBrk="1" latinLnBrk="0" hangingPunct="1">
              <a:lnSpc>
                <a:spcPct val="110000"/>
              </a:lnSpc>
              <a:spcBef>
                <a:spcPts val="600"/>
              </a:spcBef>
              <a:buClrTx/>
              <a:buFont typeface="Arial" panose="020B0604020202020204" pitchFamily="34" charset="0"/>
              <a:buChar char="•"/>
              <a:defRPr sz="1600" kern="1200">
                <a:solidFill>
                  <a:schemeClr val="tx1"/>
                </a:solidFill>
                <a:latin typeface="+mn-lt"/>
                <a:ea typeface="Segoe UI Light" panose="020B0502040204020203" pitchFamily="34" charset="0"/>
                <a:cs typeface="Segoe UI Light"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None/>
            </a:pPr>
            <a:r>
              <a:rPr lang="en-US" sz="2400">
                <a:latin typeface="+mj-lt"/>
              </a:rPr>
              <a:t>Accrual</a:t>
            </a:r>
            <a:r>
              <a:rPr lang="en-US" sz="2400"/>
              <a:t> based accounting:</a:t>
            </a:r>
          </a:p>
          <a:p>
            <a:pPr>
              <a:buFontTx/>
              <a:buChar char="-"/>
            </a:pPr>
            <a:r>
              <a:rPr lang="en-US" sz="2400"/>
              <a:t>Income and expenses are recorded when they are earned or incurred</a:t>
            </a:r>
          </a:p>
          <a:p>
            <a:pPr lvl="1">
              <a:buFontTx/>
              <a:buChar char="-"/>
            </a:pPr>
            <a:r>
              <a:rPr lang="en-US" sz="2000"/>
              <a:t>Inventory changes </a:t>
            </a:r>
          </a:p>
          <a:p>
            <a:pPr lvl="2">
              <a:buFontTx/>
              <a:buChar char="-"/>
            </a:pPr>
            <a:r>
              <a:rPr lang="en-US" sz="1800"/>
              <a:t>Breeding Herd</a:t>
            </a:r>
          </a:p>
          <a:p>
            <a:pPr lvl="2">
              <a:buFontTx/>
              <a:buChar char="-"/>
            </a:pPr>
            <a:r>
              <a:rPr lang="en-US" sz="1800"/>
              <a:t>Feed</a:t>
            </a:r>
          </a:p>
          <a:p>
            <a:pPr lvl="2">
              <a:buFontTx/>
              <a:buChar char="-"/>
            </a:pPr>
            <a:r>
              <a:rPr lang="en-US" sz="1800"/>
              <a:t>Saleable animals and meat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xmlns="" id="{192A78E1-5B2B-46F6-BE20-AABE75A3DD91}"/>
              </a:ext>
            </a:extLst>
          </p:cNvPr>
          <p:cNvGrpSpPr/>
          <p:nvPr/>
        </p:nvGrpSpPr>
        <p:grpSpPr>
          <a:xfrm>
            <a:off x="6116491" y="4653970"/>
            <a:ext cx="5510218" cy="1200329"/>
            <a:chOff x="6116491" y="4653970"/>
            <a:chExt cx="5510218" cy="1200329"/>
          </a:xfrm>
        </p:grpSpPr>
        <p:grpSp>
          <p:nvGrpSpPr>
            <p:cNvPr id="8" name="Group 7">
              <a:extLst>
                <a:ext uri="{FF2B5EF4-FFF2-40B4-BE49-F238E27FC236}">
                  <a16:creationId xmlns:a16="http://schemas.microsoft.com/office/drawing/2014/main" xmlns="" id="{EDFD47EE-F05D-4342-AAC0-ADCA927A463A}"/>
                </a:ext>
              </a:extLst>
            </p:cNvPr>
            <p:cNvGrpSpPr/>
            <p:nvPr/>
          </p:nvGrpSpPr>
          <p:grpSpPr>
            <a:xfrm>
              <a:off x="6116491" y="4653970"/>
              <a:ext cx="1056438" cy="1200329"/>
              <a:chOff x="8985793" y="2496074"/>
              <a:chExt cx="1056438" cy="1200329"/>
            </a:xfrm>
          </p:grpSpPr>
          <p:sp>
            <p:nvSpPr>
              <p:cNvPr id="30" name="Freeform 111">
                <a:extLst>
                  <a:ext uri="{FF2B5EF4-FFF2-40B4-BE49-F238E27FC236}">
                    <a16:creationId xmlns:a16="http://schemas.microsoft.com/office/drawing/2014/main" xmlns="" id="{096855F8-36F4-4312-8C0F-3F13378C70ED}"/>
                  </a:ext>
                </a:extLst>
              </p:cNvPr>
              <p:cNvSpPr>
                <a:spLocks/>
              </p:cNvSpPr>
              <p:nvPr/>
            </p:nvSpPr>
            <p:spPr bwMode="auto">
              <a:xfrm>
                <a:off x="8985793" y="2496074"/>
                <a:ext cx="1056438" cy="1200329"/>
              </a:xfrm>
              <a:custGeom>
                <a:avLst/>
                <a:gdLst>
                  <a:gd name="T0" fmla="*/ 245 w 245"/>
                  <a:gd name="T1" fmla="*/ 200 h 278"/>
                  <a:gd name="T2" fmla="*/ 245 w 245"/>
                  <a:gd name="T3" fmla="*/ 78 h 278"/>
                  <a:gd name="T4" fmla="*/ 236 w 245"/>
                  <a:gd name="T5" fmla="*/ 63 h 278"/>
                  <a:gd name="T6" fmla="*/ 131 w 245"/>
                  <a:gd name="T7" fmla="*/ 3 h 278"/>
                  <a:gd name="T8" fmla="*/ 114 w 245"/>
                  <a:gd name="T9" fmla="*/ 3 h 278"/>
                  <a:gd name="T10" fmla="*/ 9 w 245"/>
                  <a:gd name="T11" fmla="*/ 63 h 278"/>
                  <a:gd name="T12" fmla="*/ 0 w 245"/>
                  <a:gd name="T13" fmla="*/ 78 h 278"/>
                  <a:gd name="T14" fmla="*/ 0 w 245"/>
                  <a:gd name="T15" fmla="*/ 200 h 278"/>
                  <a:gd name="T16" fmla="*/ 9 w 245"/>
                  <a:gd name="T17" fmla="*/ 215 h 278"/>
                  <a:gd name="T18" fmla="*/ 114 w 245"/>
                  <a:gd name="T19" fmla="*/ 275 h 278"/>
                  <a:gd name="T20" fmla="*/ 131 w 245"/>
                  <a:gd name="T21" fmla="*/ 275 h 278"/>
                  <a:gd name="T22" fmla="*/ 236 w 245"/>
                  <a:gd name="T23" fmla="*/ 215 h 278"/>
                  <a:gd name="T24" fmla="*/ 245 w 245"/>
                  <a:gd name="T25" fmla="*/ 20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78">
                    <a:moveTo>
                      <a:pt x="245" y="200"/>
                    </a:moveTo>
                    <a:cubicBezTo>
                      <a:pt x="245" y="78"/>
                      <a:pt x="245" y="78"/>
                      <a:pt x="245" y="78"/>
                    </a:cubicBezTo>
                    <a:cubicBezTo>
                      <a:pt x="245" y="72"/>
                      <a:pt x="241" y="66"/>
                      <a:pt x="236" y="63"/>
                    </a:cubicBezTo>
                    <a:cubicBezTo>
                      <a:pt x="131" y="3"/>
                      <a:pt x="131" y="3"/>
                      <a:pt x="131" y="3"/>
                    </a:cubicBezTo>
                    <a:cubicBezTo>
                      <a:pt x="126" y="0"/>
                      <a:pt x="119" y="0"/>
                      <a:pt x="114" y="3"/>
                    </a:cubicBezTo>
                    <a:cubicBezTo>
                      <a:pt x="9" y="63"/>
                      <a:pt x="9" y="63"/>
                      <a:pt x="9" y="63"/>
                    </a:cubicBezTo>
                    <a:cubicBezTo>
                      <a:pt x="3" y="66"/>
                      <a:pt x="0" y="72"/>
                      <a:pt x="0" y="78"/>
                    </a:cubicBezTo>
                    <a:cubicBezTo>
                      <a:pt x="0" y="200"/>
                      <a:pt x="0" y="200"/>
                      <a:pt x="0" y="200"/>
                    </a:cubicBezTo>
                    <a:cubicBezTo>
                      <a:pt x="0" y="206"/>
                      <a:pt x="3" y="212"/>
                      <a:pt x="9" y="215"/>
                    </a:cubicBezTo>
                    <a:cubicBezTo>
                      <a:pt x="114" y="275"/>
                      <a:pt x="114" y="275"/>
                      <a:pt x="114" y="275"/>
                    </a:cubicBezTo>
                    <a:cubicBezTo>
                      <a:pt x="119" y="278"/>
                      <a:pt x="126" y="278"/>
                      <a:pt x="131" y="275"/>
                    </a:cubicBezTo>
                    <a:cubicBezTo>
                      <a:pt x="236" y="215"/>
                      <a:pt x="236" y="215"/>
                      <a:pt x="236" y="215"/>
                    </a:cubicBezTo>
                    <a:cubicBezTo>
                      <a:pt x="241" y="212"/>
                      <a:pt x="245" y="206"/>
                      <a:pt x="245" y="200"/>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1" name="Freeform 113">
                <a:extLst>
                  <a:ext uri="{FF2B5EF4-FFF2-40B4-BE49-F238E27FC236}">
                    <a16:creationId xmlns:a16="http://schemas.microsoft.com/office/drawing/2014/main" xmlns="" id="{EE1C85A0-0BD3-477C-8C5D-89FD7A007558}"/>
                  </a:ext>
                </a:extLst>
              </p:cNvPr>
              <p:cNvSpPr>
                <a:spLocks/>
              </p:cNvSpPr>
              <p:nvPr/>
            </p:nvSpPr>
            <p:spPr bwMode="auto">
              <a:xfrm>
                <a:off x="9037357" y="2557752"/>
                <a:ext cx="948848" cy="1071640"/>
              </a:xfrm>
              <a:custGeom>
                <a:avLst/>
                <a:gdLst>
                  <a:gd name="T0" fmla="*/ 178 w 178"/>
                  <a:gd name="T1" fmla="*/ 145 h 202"/>
                  <a:gd name="T2" fmla="*/ 178 w 178"/>
                  <a:gd name="T3" fmla="*/ 57 h 202"/>
                  <a:gd name="T4" fmla="*/ 172 w 178"/>
                  <a:gd name="T5" fmla="*/ 46 h 202"/>
                  <a:gd name="T6" fmla="*/ 96 w 178"/>
                  <a:gd name="T7" fmla="*/ 2 h 202"/>
                  <a:gd name="T8" fmla="*/ 83 w 178"/>
                  <a:gd name="T9" fmla="*/ 2 h 202"/>
                  <a:gd name="T10" fmla="*/ 7 w 178"/>
                  <a:gd name="T11" fmla="*/ 46 h 202"/>
                  <a:gd name="T12" fmla="*/ 0 w 178"/>
                  <a:gd name="T13" fmla="*/ 57 h 202"/>
                  <a:gd name="T14" fmla="*/ 0 w 178"/>
                  <a:gd name="T15" fmla="*/ 145 h 202"/>
                  <a:gd name="T16" fmla="*/ 7 w 178"/>
                  <a:gd name="T17" fmla="*/ 156 h 202"/>
                  <a:gd name="T18" fmla="*/ 83 w 178"/>
                  <a:gd name="T19" fmla="*/ 200 h 202"/>
                  <a:gd name="T20" fmla="*/ 96 w 178"/>
                  <a:gd name="T21" fmla="*/ 200 h 202"/>
                  <a:gd name="T22" fmla="*/ 172 w 178"/>
                  <a:gd name="T23" fmla="*/ 156 h 202"/>
                  <a:gd name="T24" fmla="*/ 178 w 178"/>
                  <a:gd name="T25" fmla="*/ 14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2">
                    <a:moveTo>
                      <a:pt x="178" y="145"/>
                    </a:moveTo>
                    <a:cubicBezTo>
                      <a:pt x="178" y="57"/>
                      <a:pt x="178" y="57"/>
                      <a:pt x="178" y="57"/>
                    </a:cubicBezTo>
                    <a:cubicBezTo>
                      <a:pt x="178" y="52"/>
                      <a:pt x="176" y="48"/>
                      <a:pt x="172" y="46"/>
                    </a:cubicBezTo>
                    <a:cubicBezTo>
                      <a:pt x="96" y="2"/>
                      <a:pt x="96" y="2"/>
                      <a:pt x="96" y="2"/>
                    </a:cubicBezTo>
                    <a:cubicBezTo>
                      <a:pt x="92" y="0"/>
                      <a:pt x="87" y="0"/>
                      <a:pt x="83" y="2"/>
                    </a:cubicBezTo>
                    <a:cubicBezTo>
                      <a:pt x="7" y="46"/>
                      <a:pt x="7" y="46"/>
                      <a:pt x="7" y="46"/>
                    </a:cubicBezTo>
                    <a:cubicBezTo>
                      <a:pt x="3" y="48"/>
                      <a:pt x="0" y="52"/>
                      <a:pt x="0" y="57"/>
                    </a:cubicBezTo>
                    <a:cubicBezTo>
                      <a:pt x="0" y="145"/>
                      <a:pt x="0" y="145"/>
                      <a:pt x="0" y="145"/>
                    </a:cubicBezTo>
                    <a:cubicBezTo>
                      <a:pt x="0" y="150"/>
                      <a:pt x="3" y="154"/>
                      <a:pt x="7" y="156"/>
                    </a:cubicBezTo>
                    <a:cubicBezTo>
                      <a:pt x="83" y="200"/>
                      <a:pt x="83" y="200"/>
                      <a:pt x="83" y="200"/>
                    </a:cubicBezTo>
                    <a:cubicBezTo>
                      <a:pt x="87" y="202"/>
                      <a:pt x="92" y="202"/>
                      <a:pt x="96" y="200"/>
                    </a:cubicBezTo>
                    <a:cubicBezTo>
                      <a:pt x="172" y="156"/>
                      <a:pt x="172" y="156"/>
                      <a:pt x="172" y="156"/>
                    </a:cubicBezTo>
                    <a:cubicBezTo>
                      <a:pt x="176" y="154"/>
                      <a:pt x="178" y="150"/>
                      <a:pt x="178" y="145"/>
                    </a:cubicBez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51" name="Content Placeholder 2">
              <a:extLst>
                <a:ext uri="{FF2B5EF4-FFF2-40B4-BE49-F238E27FC236}">
                  <a16:creationId xmlns:a16="http://schemas.microsoft.com/office/drawing/2014/main" xmlns="" id="{CEBCCA7A-08D6-4773-BA13-21D89943D69B}"/>
                </a:ext>
              </a:extLst>
            </p:cNvPr>
            <p:cNvSpPr txBox="1">
              <a:spLocks/>
            </p:cNvSpPr>
            <p:nvPr/>
          </p:nvSpPr>
          <p:spPr>
            <a:xfrm>
              <a:off x="7308555" y="4938792"/>
              <a:ext cx="4318154" cy="880090"/>
            </a:xfrm>
            <a:prstGeom prst="rect">
              <a:avLst/>
            </a:prstGeom>
          </p:spPr>
          <p:txBody>
            <a:bodyPr vert="horz" lIns="0" tIns="0" rIns="0" bIns="0" rtlCol="0" anchor="t">
              <a:noAutofit/>
            </a:bodyPr>
            <a:lstStyle>
              <a:lvl1pPr marL="277200" indent="-277200" algn="l" defTabSz="457200" rtl="0" eaLnBrk="1" latinLnBrk="0" hangingPunct="1">
                <a:lnSpc>
                  <a:spcPct val="110000"/>
                </a:lnSpc>
                <a:spcBef>
                  <a:spcPts val="900"/>
                </a:spcBef>
                <a:buClr>
                  <a:schemeClr val="accent1"/>
                </a:buClr>
                <a:buSzPct val="100000"/>
                <a:buFont typeface="Arial" panose="020B0604020202020204" pitchFamily="34" charset="0"/>
                <a:buChar char="•"/>
                <a:defRPr lang="en-CA" sz="2600" b="0" kern="1200" dirty="0">
                  <a:solidFill>
                    <a:schemeClr val="tx1"/>
                  </a:solidFill>
                  <a:latin typeface="+mn-lt"/>
                  <a:ea typeface="Segoe UI Light" panose="020B0502040204020203" pitchFamily="34" charset="0"/>
                  <a:cs typeface="Segoe UI Light" panose="020B0502040204020203" pitchFamily="34" charset="0"/>
                  <a:sym typeface="MarkPro-Medium"/>
                </a:defRPr>
              </a:lvl1pPr>
              <a:lvl2pPr marL="685800" indent="-228600" algn="l" defTabSz="914400" rtl="0" eaLnBrk="1" latinLnBrk="0" hangingPunct="1">
                <a:lnSpc>
                  <a:spcPct val="110000"/>
                </a:lnSpc>
                <a:spcBef>
                  <a:spcPts val="600"/>
                </a:spcBef>
                <a:buClr>
                  <a:schemeClr val="accent1"/>
                </a:buClr>
                <a:buSzPct val="90000"/>
                <a:buFont typeface="Arial" panose="020B0604020202020204" pitchFamily="34" charset="0"/>
                <a:buChar char="•"/>
                <a:defRPr sz="2200" kern="1200">
                  <a:solidFill>
                    <a:schemeClr val="tx1"/>
                  </a:solidFill>
                  <a:latin typeface="+mn-lt"/>
                  <a:ea typeface="Segoe UI Light" panose="020B0502040204020203" pitchFamily="34" charset="0"/>
                  <a:cs typeface="Segoe UI Light" panose="020B0502040204020203" pitchFamily="34" charset="0"/>
                </a:defRPr>
              </a:lvl2pPr>
              <a:lvl3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2000" kern="1200">
                  <a:solidFill>
                    <a:schemeClr val="tx1"/>
                  </a:solidFill>
                  <a:latin typeface="+mn-lt"/>
                  <a:ea typeface="Segoe UI Light" panose="020B0502040204020203" pitchFamily="34" charset="0"/>
                  <a:cs typeface="Segoe UI Light" panose="020B0502040204020203" pitchFamily="34" charset="0"/>
                </a:defRPr>
              </a:lvl3pPr>
              <a:lvl4pPr marL="1600200" indent="-228600" algn="l" defTabSz="914400" rtl="0" eaLnBrk="1" latinLnBrk="0" hangingPunct="1">
                <a:lnSpc>
                  <a:spcPct val="110000"/>
                </a:lnSpc>
                <a:spcBef>
                  <a:spcPts val="600"/>
                </a:spcBef>
                <a:buClr>
                  <a:schemeClr val="accent1"/>
                </a:buClr>
                <a:buFont typeface="Arial" panose="020B0604020202020204" pitchFamily="34" charset="0"/>
                <a:buChar char="•"/>
                <a:defRPr sz="1800" kern="1200">
                  <a:solidFill>
                    <a:schemeClr val="tx1"/>
                  </a:solidFill>
                  <a:latin typeface="+mn-lt"/>
                  <a:ea typeface="Segoe UI Light" panose="020B0502040204020203" pitchFamily="34" charset="0"/>
                  <a:cs typeface="Segoe UI Light" panose="020B0502040204020203" pitchFamily="34" charset="0"/>
                </a:defRPr>
              </a:lvl4pPr>
              <a:lvl5pPr marL="2057400" indent="-228600" algn="l" defTabSz="914400" rtl="0" eaLnBrk="1" latinLnBrk="0" hangingPunct="1">
                <a:lnSpc>
                  <a:spcPct val="110000"/>
                </a:lnSpc>
                <a:spcBef>
                  <a:spcPts val="600"/>
                </a:spcBef>
                <a:buClr>
                  <a:schemeClr val="accent1"/>
                </a:buClr>
                <a:buFont typeface="Arial" panose="020B0604020202020204" pitchFamily="34" charset="0"/>
                <a:buChar char="•"/>
                <a:defRPr sz="1600" kern="1200">
                  <a:solidFill>
                    <a:schemeClr val="tx1"/>
                  </a:solidFill>
                  <a:latin typeface="+mn-lt"/>
                  <a:ea typeface="Segoe UI Light" panose="020B0502040204020203" pitchFamily="34" charset="0"/>
                  <a:cs typeface="Segoe UI Light"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CA" sz="1800">
                  <a:cs typeface="Segoe UI Light"/>
                </a:rPr>
                <a:t>The same may or may not hold true for expenses depending on how large they are compared to the net income</a:t>
              </a:r>
            </a:p>
            <a:p>
              <a:pPr marL="0" indent="0">
                <a:spcBef>
                  <a:spcPts val="600"/>
                </a:spcBef>
                <a:buNone/>
              </a:pPr>
              <a:endParaRPr lang="en-US" sz="1800"/>
            </a:p>
          </p:txBody>
        </p:sp>
        <p:pic>
          <p:nvPicPr>
            <p:cNvPr id="56" name="Picture 28">
              <a:extLst>
                <a:ext uri="{FF2B5EF4-FFF2-40B4-BE49-F238E27FC236}">
                  <a16:creationId xmlns:a16="http://schemas.microsoft.com/office/drawing/2014/main" xmlns="" id="{EE5F8FE3-ECD9-4D83-B696-04BE1C15670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6391382" y="4990408"/>
              <a:ext cx="527718" cy="527718"/>
            </a:xfrm>
            <a:prstGeom prst="rect">
              <a:avLst/>
            </a:prstGeom>
          </p:spPr>
        </p:pic>
      </p:grpSp>
      <p:grpSp>
        <p:nvGrpSpPr>
          <p:cNvPr id="61" name="Group 60">
            <a:extLst>
              <a:ext uri="{FF2B5EF4-FFF2-40B4-BE49-F238E27FC236}">
                <a16:creationId xmlns:a16="http://schemas.microsoft.com/office/drawing/2014/main" xmlns="" id="{44F2F2AD-5101-419D-9558-275613075962}"/>
              </a:ext>
            </a:extLst>
          </p:cNvPr>
          <p:cNvGrpSpPr/>
          <p:nvPr/>
        </p:nvGrpSpPr>
        <p:grpSpPr>
          <a:xfrm>
            <a:off x="6070996" y="2741307"/>
            <a:ext cx="6065317" cy="1200329"/>
            <a:chOff x="6070996" y="2741307"/>
            <a:chExt cx="6065317" cy="1200329"/>
          </a:xfrm>
        </p:grpSpPr>
        <p:grpSp>
          <p:nvGrpSpPr>
            <p:cNvPr id="46" name="Group 45">
              <a:extLst>
                <a:ext uri="{FF2B5EF4-FFF2-40B4-BE49-F238E27FC236}">
                  <a16:creationId xmlns:a16="http://schemas.microsoft.com/office/drawing/2014/main" xmlns="" id="{6288E4B1-82DA-42D1-B668-4E26464D2E9D}"/>
                </a:ext>
              </a:extLst>
            </p:cNvPr>
            <p:cNvGrpSpPr/>
            <p:nvPr/>
          </p:nvGrpSpPr>
          <p:grpSpPr>
            <a:xfrm>
              <a:off x="6070996" y="2741307"/>
              <a:ext cx="1056438" cy="1200329"/>
              <a:chOff x="6261690" y="4076757"/>
              <a:chExt cx="1056438" cy="1200329"/>
            </a:xfrm>
          </p:grpSpPr>
          <p:sp>
            <p:nvSpPr>
              <p:cNvPr id="36" name="Freeform 111">
                <a:extLst>
                  <a:ext uri="{FF2B5EF4-FFF2-40B4-BE49-F238E27FC236}">
                    <a16:creationId xmlns:a16="http://schemas.microsoft.com/office/drawing/2014/main" xmlns="" id="{6030CC41-A7EF-4A55-A272-5E6BFE8EC1F1}"/>
                  </a:ext>
                </a:extLst>
              </p:cNvPr>
              <p:cNvSpPr>
                <a:spLocks/>
              </p:cNvSpPr>
              <p:nvPr/>
            </p:nvSpPr>
            <p:spPr bwMode="auto">
              <a:xfrm>
                <a:off x="6261690" y="4076757"/>
                <a:ext cx="1056438" cy="1200329"/>
              </a:xfrm>
              <a:custGeom>
                <a:avLst/>
                <a:gdLst>
                  <a:gd name="T0" fmla="*/ 245 w 245"/>
                  <a:gd name="T1" fmla="*/ 200 h 278"/>
                  <a:gd name="T2" fmla="*/ 245 w 245"/>
                  <a:gd name="T3" fmla="*/ 78 h 278"/>
                  <a:gd name="T4" fmla="*/ 236 w 245"/>
                  <a:gd name="T5" fmla="*/ 63 h 278"/>
                  <a:gd name="T6" fmla="*/ 131 w 245"/>
                  <a:gd name="T7" fmla="*/ 3 h 278"/>
                  <a:gd name="T8" fmla="*/ 114 w 245"/>
                  <a:gd name="T9" fmla="*/ 3 h 278"/>
                  <a:gd name="T10" fmla="*/ 9 w 245"/>
                  <a:gd name="T11" fmla="*/ 63 h 278"/>
                  <a:gd name="T12" fmla="*/ 0 w 245"/>
                  <a:gd name="T13" fmla="*/ 78 h 278"/>
                  <a:gd name="T14" fmla="*/ 0 w 245"/>
                  <a:gd name="T15" fmla="*/ 200 h 278"/>
                  <a:gd name="T16" fmla="*/ 9 w 245"/>
                  <a:gd name="T17" fmla="*/ 215 h 278"/>
                  <a:gd name="T18" fmla="*/ 114 w 245"/>
                  <a:gd name="T19" fmla="*/ 275 h 278"/>
                  <a:gd name="T20" fmla="*/ 131 w 245"/>
                  <a:gd name="T21" fmla="*/ 275 h 278"/>
                  <a:gd name="T22" fmla="*/ 236 w 245"/>
                  <a:gd name="T23" fmla="*/ 215 h 278"/>
                  <a:gd name="T24" fmla="*/ 245 w 245"/>
                  <a:gd name="T25" fmla="*/ 20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78">
                    <a:moveTo>
                      <a:pt x="245" y="200"/>
                    </a:moveTo>
                    <a:cubicBezTo>
                      <a:pt x="245" y="78"/>
                      <a:pt x="245" y="78"/>
                      <a:pt x="245" y="78"/>
                    </a:cubicBezTo>
                    <a:cubicBezTo>
                      <a:pt x="245" y="72"/>
                      <a:pt x="241" y="66"/>
                      <a:pt x="236" y="63"/>
                    </a:cubicBezTo>
                    <a:cubicBezTo>
                      <a:pt x="131" y="3"/>
                      <a:pt x="131" y="3"/>
                      <a:pt x="131" y="3"/>
                    </a:cubicBezTo>
                    <a:cubicBezTo>
                      <a:pt x="126" y="0"/>
                      <a:pt x="119" y="0"/>
                      <a:pt x="114" y="3"/>
                    </a:cubicBezTo>
                    <a:cubicBezTo>
                      <a:pt x="9" y="63"/>
                      <a:pt x="9" y="63"/>
                      <a:pt x="9" y="63"/>
                    </a:cubicBezTo>
                    <a:cubicBezTo>
                      <a:pt x="3" y="66"/>
                      <a:pt x="0" y="72"/>
                      <a:pt x="0" y="78"/>
                    </a:cubicBezTo>
                    <a:cubicBezTo>
                      <a:pt x="0" y="200"/>
                      <a:pt x="0" y="200"/>
                      <a:pt x="0" y="200"/>
                    </a:cubicBezTo>
                    <a:cubicBezTo>
                      <a:pt x="0" y="206"/>
                      <a:pt x="3" y="212"/>
                      <a:pt x="9" y="215"/>
                    </a:cubicBezTo>
                    <a:cubicBezTo>
                      <a:pt x="114" y="275"/>
                      <a:pt x="114" y="275"/>
                      <a:pt x="114" y="275"/>
                    </a:cubicBezTo>
                    <a:cubicBezTo>
                      <a:pt x="119" y="278"/>
                      <a:pt x="126" y="278"/>
                      <a:pt x="131" y="275"/>
                    </a:cubicBezTo>
                    <a:cubicBezTo>
                      <a:pt x="236" y="215"/>
                      <a:pt x="236" y="215"/>
                      <a:pt x="236" y="215"/>
                    </a:cubicBezTo>
                    <a:cubicBezTo>
                      <a:pt x="241" y="212"/>
                      <a:pt x="245" y="206"/>
                      <a:pt x="245" y="200"/>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7" name="Freeform 113">
                <a:extLst>
                  <a:ext uri="{FF2B5EF4-FFF2-40B4-BE49-F238E27FC236}">
                    <a16:creationId xmlns:a16="http://schemas.microsoft.com/office/drawing/2014/main" xmlns="" id="{10932E63-7498-4B8A-8A5C-411913B4261C}"/>
                  </a:ext>
                </a:extLst>
              </p:cNvPr>
              <p:cNvSpPr>
                <a:spLocks/>
              </p:cNvSpPr>
              <p:nvPr/>
            </p:nvSpPr>
            <p:spPr bwMode="auto">
              <a:xfrm>
                <a:off x="6313254" y="4138435"/>
                <a:ext cx="948848" cy="1071640"/>
              </a:xfrm>
              <a:custGeom>
                <a:avLst/>
                <a:gdLst>
                  <a:gd name="T0" fmla="*/ 178 w 178"/>
                  <a:gd name="T1" fmla="*/ 145 h 202"/>
                  <a:gd name="T2" fmla="*/ 178 w 178"/>
                  <a:gd name="T3" fmla="*/ 57 h 202"/>
                  <a:gd name="T4" fmla="*/ 172 w 178"/>
                  <a:gd name="T5" fmla="*/ 46 h 202"/>
                  <a:gd name="T6" fmla="*/ 96 w 178"/>
                  <a:gd name="T7" fmla="*/ 2 h 202"/>
                  <a:gd name="T8" fmla="*/ 83 w 178"/>
                  <a:gd name="T9" fmla="*/ 2 h 202"/>
                  <a:gd name="T10" fmla="*/ 7 w 178"/>
                  <a:gd name="T11" fmla="*/ 46 h 202"/>
                  <a:gd name="T12" fmla="*/ 0 w 178"/>
                  <a:gd name="T13" fmla="*/ 57 h 202"/>
                  <a:gd name="T14" fmla="*/ 0 w 178"/>
                  <a:gd name="T15" fmla="*/ 145 h 202"/>
                  <a:gd name="T16" fmla="*/ 7 w 178"/>
                  <a:gd name="T17" fmla="*/ 156 h 202"/>
                  <a:gd name="T18" fmla="*/ 83 w 178"/>
                  <a:gd name="T19" fmla="*/ 200 h 202"/>
                  <a:gd name="T20" fmla="*/ 96 w 178"/>
                  <a:gd name="T21" fmla="*/ 200 h 202"/>
                  <a:gd name="T22" fmla="*/ 172 w 178"/>
                  <a:gd name="T23" fmla="*/ 156 h 202"/>
                  <a:gd name="T24" fmla="*/ 178 w 178"/>
                  <a:gd name="T25" fmla="*/ 14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2">
                    <a:moveTo>
                      <a:pt x="178" y="145"/>
                    </a:moveTo>
                    <a:cubicBezTo>
                      <a:pt x="178" y="57"/>
                      <a:pt x="178" y="57"/>
                      <a:pt x="178" y="57"/>
                    </a:cubicBezTo>
                    <a:cubicBezTo>
                      <a:pt x="178" y="52"/>
                      <a:pt x="176" y="48"/>
                      <a:pt x="172" y="46"/>
                    </a:cubicBezTo>
                    <a:cubicBezTo>
                      <a:pt x="96" y="2"/>
                      <a:pt x="96" y="2"/>
                      <a:pt x="96" y="2"/>
                    </a:cubicBezTo>
                    <a:cubicBezTo>
                      <a:pt x="92" y="0"/>
                      <a:pt x="87" y="0"/>
                      <a:pt x="83" y="2"/>
                    </a:cubicBezTo>
                    <a:cubicBezTo>
                      <a:pt x="7" y="46"/>
                      <a:pt x="7" y="46"/>
                      <a:pt x="7" y="46"/>
                    </a:cubicBezTo>
                    <a:cubicBezTo>
                      <a:pt x="3" y="48"/>
                      <a:pt x="0" y="52"/>
                      <a:pt x="0" y="57"/>
                    </a:cubicBezTo>
                    <a:cubicBezTo>
                      <a:pt x="0" y="145"/>
                      <a:pt x="0" y="145"/>
                      <a:pt x="0" y="145"/>
                    </a:cubicBezTo>
                    <a:cubicBezTo>
                      <a:pt x="0" y="150"/>
                      <a:pt x="3" y="154"/>
                      <a:pt x="7" y="156"/>
                    </a:cubicBezTo>
                    <a:cubicBezTo>
                      <a:pt x="83" y="200"/>
                      <a:pt x="83" y="200"/>
                      <a:pt x="83" y="200"/>
                    </a:cubicBezTo>
                    <a:cubicBezTo>
                      <a:pt x="87" y="202"/>
                      <a:pt x="92" y="202"/>
                      <a:pt x="96" y="200"/>
                    </a:cubicBezTo>
                    <a:cubicBezTo>
                      <a:pt x="172" y="156"/>
                      <a:pt x="172" y="156"/>
                      <a:pt x="172" y="156"/>
                    </a:cubicBezTo>
                    <a:cubicBezTo>
                      <a:pt x="176" y="154"/>
                      <a:pt x="178" y="150"/>
                      <a:pt x="178" y="145"/>
                    </a:cubicBez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49" name="Content Placeholder 2">
              <a:extLst>
                <a:ext uri="{FF2B5EF4-FFF2-40B4-BE49-F238E27FC236}">
                  <a16:creationId xmlns:a16="http://schemas.microsoft.com/office/drawing/2014/main" xmlns="" id="{6A0C472A-B7C2-4885-9D43-D2E8A8953A57}"/>
                </a:ext>
              </a:extLst>
            </p:cNvPr>
            <p:cNvSpPr txBox="1">
              <a:spLocks/>
            </p:cNvSpPr>
            <p:nvPr/>
          </p:nvSpPr>
          <p:spPr>
            <a:xfrm>
              <a:off x="7231874" y="2999446"/>
              <a:ext cx="4904439" cy="672761"/>
            </a:xfrm>
            <a:prstGeom prst="rect">
              <a:avLst/>
            </a:prstGeom>
          </p:spPr>
          <p:txBody>
            <a:bodyPr vert="horz" lIns="0" tIns="0" rIns="0" bIns="0" rtlCol="0" anchor="t">
              <a:noAutofit/>
            </a:bodyPr>
            <a:lstStyle>
              <a:lvl1pPr marL="277200" indent="-277200" algn="l" defTabSz="457200" rtl="0" eaLnBrk="1" latinLnBrk="0" hangingPunct="1">
                <a:lnSpc>
                  <a:spcPct val="110000"/>
                </a:lnSpc>
                <a:spcBef>
                  <a:spcPts val="900"/>
                </a:spcBef>
                <a:buClr>
                  <a:schemeClr val="accent1"/>
                </a:buClr>
                <a:buSzPct val="100000"/>
                <a:buFont typeface="Arial" panose="020B0604020202020204" pitchFamily="34" charset="0"/>
                <a:buChar char="•"/>
                <a:defRPr lang="en-CA" sz="2600" b="0" kern="1200" dirty="0">
                  <a:solidFill>
                    <a:schemeClr val="tx1"/>
                  </a:solidFill>
                  <a:latin typeface="+mn-lt"/>
                  <a:ea typeface="Segoe UI Light" panose="020B0502040204020203" pitchFamily="34" charset="0"/>
                  <a:cs typeface="Segoe UI Light" panose="020B0502040204020203" pitchFamily="34" charset="0"/>
                  <a:sym typeface="MarkPro-Medium"/>
                </a:defRPr>
              </a:lvl1pPr>
              <a:lvl2pPr marL="685800" indent="-228600" algn="l" defTabSz="914400" rtl="0" eaLnBrk="1" latinLnBrk="0" hangingPunct="1">
                <a:lnSpc>
                  <a:spcPct val="110000"/>
                </a:lnSpc>
                <a:spcBef>
                  <a:spcPts val="600"/>
                </a:spcBef>
                <a:buClr>
                  <a:schemeClr val="accent1"/>
                </a:buClr>
                <a:buSzPct val="90000"/>
                <a:buFont typeface="Arial" panose="020B0604020202020204" pitchFamily="34" charset="0"/>
                <a:buChar char="•"/>
                <a:defRPr sz="2200" kern="1200">
                  <a:solidFill>
                    <a:schemeClr val="tx1"/>
                  </a:solidFill>
                  <a:latin typeface="+mn-lt"/>
                  <a:ea typeface="Segoe UI Light" panose="020B0502040204020203" pitchFamily="34" charset="0"/>
                  <a:cs typeface="Segoe UI Light" panose="020B0502040204020203" pitchFamily="34" charset="0"/>
                </a:defRPr>
              </a:lvl2pPr>
              <a:lvl3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2000" kern="1200">
                  <a:solidFill>
                    <a:schemeClr val="tx1"/>
                  </a:solidFill>
                  <a:latin typeface="+mn-lt"/>
                  <a:ea typeface="Segoe UI Light" panose="020B0502040204020203" pitchFamily="34" charset="0"/>
                  <a:cs typeface="Segoe UI Light" panose="020B0502040204020203" pitchFamily="34" charset="0"/>
                </a:defRPr>
              </a:lvl3pPr>
              <a:lvl4pPr marL="1600200" indent="-228600" algn="l" defTabSz="914400" rtl="0" eaLnBrk="1" latinLnBrk="0" hangingPunct="1">
                <a:lnSpc>
                  <a:spcPct val="110000"/>
                </a:lnSpc>
                <a:spcBef>
                  <a:spcPts val="600"/>
                </a:spcBef>
                <a:buClr>
                  <a:schemeClr val="accent1"/>
                </a:buClr>
                <a:buFont typeface="Arial" panose="020B0604020202020204" pitchFamily="34" charset="0"/>
                <a:buChar char="•"/>
                <a:defRPr sz="1800" kern="1200">
                  <a:solidFill>
                    <a:schemeClr val="tx1"/>
                  </a:solidFill>
                  <a:latin typeface="+mn-lt"/>
                  <a:ea typeface="Segoe UI Light" panose="020B0502040204020203" pitchFamily="34" charset="0"/>
                  <a:cs typeface="Segoe UI Light" panose="020B0502040204020203" pitchFamily="34" charset="0"/>
                </a:defRPr>
              </a:lvl4pPr>
              <a:lvl5pPr marL="2057400" indent="-228600" algn="l" defTabSz="914400" rtl="0" eaLnBrk="1" latinLnBrk="0" hangingPunct="1">
                <a:lnSpc>
                  <a:spcPct val="110000"/>
                </a:lnSpc>
                <a:spcBef>
                  <a:spcPts val="600"/>
                </a:spcBef>
                <a:buClr>
                  <a:schemeClr val="accent1"/>
                </a:buClr>
                <a:buFont typeface="Arial" panose="020B0604020202020204" pitchFamily="34" charset="0"/>
                <a:buChar char="•"/>
                <a:defRPr sz="1600" kern="1200">
                  <a:solidFill>
                    <a:schemeClr val="tx1"/>
                  </a:solidFill>
                  <a:latin typeface="+mn-lt"/>
                  <a:ea typeface="Segoe UI Light" panose="020B0502040204020203" pitchFamily="34" charset="0"/>
                  <a:cs typeface="Segoe UI Light"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CA" sz="1800">
                  <a:cs typeface="Segoe UI Light"/>
                </a:rPr>
                <a:t>A small % decrease to revenue always yields a larger % decrease to net income</a:t>
              </a:r>
              <a:endParaRPr lang="en-US" sz="1800">
                <a:cs typeface="Segoe UI Light"/>
              </a:endParaRPr>
            </a:p>
          </p:txBody>
        </p:sp>
        <p:pic>
          <p:nvPicPr>
            <p:cNvPr id="58" name="Picture 12">
              <a:extLst>
                <a:ext uri="{FF2B5EF4-FFF2-40B4-BE49-F238E27FC236}">
                  <a16:creationId xmlns:a16="http://schemas.microsoft.com/office/drawing/2014/main" xmlns="" id="{9657AC84-D45E-4616-BA5A-1977509404D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6326984" y="3076013"/>
              <a:ext cx="540000" cy="540000"/>
            </a:xfrm>
            <a:prstGeom prst="rect">
              <a:avLst/>
            </a:prstGeom>
          </p:spPr>
        </p:pic>
      </p:grpSp>
      <p:pic>
        <p:nvPicPr>
          <p:cNvPr id="55" name="Picture 54" descr="Table&#10;&#10;Description automatically generated">
            <a:extLst>
              <a:ext uri="{FF2B5EF4-FFF2-40B4-BE49-F238E27FC236}">
                <a16:creationId xmlns:a16="http://schemas.microsoft.com/office/drawing/2014/main" xmlns="" id="{7BE43964-ABD8-49C4-87BA-8B40BBC4E59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813" y="-115659"/>
            <a:ext cx="5863201" cy="66119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20399999" lon="0" rev="300000"/>
            </a:camera>
            <a:lightRig rig="twoPt" dir="t">
              <a:rot lat="0" lon="0" rev="7200000"/>
            </a:lightRig>
          </a:scene3d>
          <a:sp3d prstMaterial="matte">
            <a:bevelT w="22860" h="12700"/>
            <a:contourClr>
              <a:srgbClr val="FFFFFF"/>
            </a:contourClr>
          </a:sp3d>
        </p:spPr>
      </p:pic>
      <p:grpSp>
        <p:nvGrpSpPr>
          <p:cNvPr id="60" name="Group 59">
            <a:extLst>
              <a:ext uri="{FF2B5EF4-FFF2-40B4-BE49-F238E27FC236}">
                <a16:creationId xmlns:a16="http://schemas.microsoft.com/office/drawing/2014/main" xmlns="" id="{F5168EA1-B829-4002-A9C4-88A935617A7D}"/>
              </a:ext>
            </a:extLst>
          </p:cNvPr>
          <p:cNvGrpSpPr/>
          <p:nvPr/>
        </p:nvGrpSpPr>
        <p:grpSpPr>
          <a:xfrm>
            <a:off x="6608448" y="1792164"/>
            <a:ext cx="5435951" cy="1200329"/>
            <a:chOff x="6603677" y="1717890"/>
            <a:chExt cx="5435951" cy="1200329"/>
          </a:xfrm>
        </p:grpSpPr>
        <p:grpSp>
          <p:nvGrpSpPr>
            <p:cNvPr id="4" name="Group 3">
              <a:extLst>
                <a:ext uri="{FF2B5EF4-FFF2-40B4-BE49-F238E27FC236}">
                  <a16:creationId xmlns:a16="http://schemas.microsoft.com/office/drawing/2014/main" xmlns="" id="{135D587C-75D5-4126-9CB0-00FFF3C65E8C}"/>
                </a:ext>
              </a:extLst>
            </p:cNvPr>
            <p:cNvGrpSpPr/>
            <p:nvPr/>
          </p:nvGrpSpPr>
          <p:grpSpPr>
            <a:xfrm>
              <a:off x="6603677" y="1717890"/>
              <a:ext cx="1056438" cy="1200329"/>
              <a:chOff x="7151889" y="2496074"/>
              <a:chExt cx="1056438" cy="1200329"/>
            </a:xfrm>
          </p:grpSpPr>
          <p:sp>
            <p:nvSpPr>
              <p:cNvPr id="32" name="Freeform 111">
                <a:extLst>
                  <a:ext uri="{FF2B5EF4-FFF2-40B4-BE49-F238E27FC236}">
                    <a16:creationId xmlns:a16="http://schemas.microsoft.com/office/drawing/2014/main" xmlns="" id="{9C86AE4A-C50C-46D8-A2FD-7D456B5836FF}"/>
                  </a:ext>
                </a:extLst>
              </p:cNvPr>
              <p:cNvSpPr>
                <a:spLocks/>
              </p:cNvSpPr>
              <p:nvPr/>
            </p:nvSpPr>
            <p:spPr bwMode="auto">
              <a:xfrm>
                <a:off x="7151889" y="2496074"/>
                <a:ext cx="1056438" cy="1200329"/>
              </a:xfrm>
              <a:custGeom>
                <a:avLst/>
                <a:gdLst>
                  <a:gd name="T0" fmla="*/ 245 w 245"/>
                  <a:gd name="T1" fmla="*/ 200 h 278"/>
                  <a:gd name="T2" fmla="*/ 245 w 245"/>
                  <a:gd name="T3" fmla="*/ 78 h 278"/>
                  <a:gd name="T4" fmla="*/ 236 w 245"/>
                  <a:gd name="T5" fmla="*/ 63 h 278"/>
                  <a:gd name="T6" fmla="*/ 131 w 245"/>
                  <a:gd name="T7" fmla="*/ 3 h 278"/>
                  <a:gd name="T8" fmla="*/ 114 w 245"/>
                  <a:gd name="T9" fmla="*/ 3 h 278"/>
                  <a:gd name="T10" fmla="*/ 9 w 245"/>
                  <a:gd name="T11" fmla="*/ 63 h 278"/>
                  <a:gd name="T12" fmla="*/ 0 w 245"/>
                  <a:gd name="T13" fmla="*/ 78 h 278"/>
                  <a:gd name="T14" fmla="*/ 0 w 245"/>
                  <a:gd name="T15" fmla="*/ 200 h 278"/>
                  <a:gd name="T16" fmla="*/ 9 w 245"/>
                  <a:gd name="T17" fmla="*/ 215 h 278"/>
                  <a:gd name="T18" fmla="*/ 114 w 245"/>
                  <a:gd name="T19" fmla="*/ 275 h 278"/>
                  <a:gd name="T20" fmla="*/ 131 w 245"/>
                  <a:gd name="T21" fmla="*/ 275 h 278"/>
                  <a:gd name="T22" fmla="*/ 236 w 245"/>
                  <a:gd name="T23" fmla="*/ 215 h 278"/>
                  <a:gd name="T24" fmla="*/ 245 w 245"/>
                  <a:gd name="T25" fmla="*/ 20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78">
                    <a:moveTo>
                      <a:pt x="245" y="200"/>
                    </a:moveTo>
                    <a:cubicBezTo>
                      <a:pt x="245" y="78"/>
                      <a:pt x="245" y="78"/>
                      <a:pt x="245" y="78"/>
                    </a:cubicBezTo>
                    <a:cubicBezTo>
                      <a:pt x="245" y="72"/>
                      <a:pt x="241" y="66"/>
                      <a:pt x="236" y="63"/>
                    </a:cubicBezTo>
                    <a:cubicBezTo>
                      <a:pt x="131" y="3"/>
                      <a:pt x="131" y="3"/>
                      <a:pt x="131" y="3"/>
                    </a:cubicBezTo>
                    <a:cubicBezTo>
                      <a:pt x="126" y="0"/>
                      <a:pt x="119" y="0"/>
                      <a:pt x="114" y="3"/>
                    </a:cubicBezTo>
                    <a:cubicBezTo>
                      <a:pt x="9" y="63"/>
                      <a:pt x="9" y="63"/>
                      <a:pt x="9" y="63"/>
                    </a:cubicBezTo>
                    <a:cubicBezTo>
                      <a:pt x="3" y="66"/>
                      <a:pt x="0" y="72"/>
                      <a:pt x="0" y="78"/>
                    </a:cubicBezTo>
                    <a:cubicBezTo>
                      <a:pt x="0" y="200"/>
                      <a:pt x="0" y="200"/>
                      <a:pt x="0" y="200"/>
                    </a:cubicBezTo>
                    <a:cubicBezTo>
                      <a:pt x="0" y="206"/>
                      <a:pt x="3" y="212"/>
                      <a:pt x="9" y="215"/>
                    </a:cubicBezTo>
                    <a:cubicBezTo>
                      <a:pt x="114" y="275"/>
                      <a:pt x="114" y="275"/>
                      <a:pt x="114" y="275"/>
                    </a:cubicBezTo>
                    <a:cubicBezTo>
                      <a:pt x="119" y="278"/>
                      <a:pt x="126" y="278"/>
                      <a:pt x="131" y="275"/>
                    </a:cubicBezTo>
                    <a:cubicBezTo>
                      <a:pt x="236" y="215"/>
                      <a:pt x="236" y="215"/>
                      <a:pt x="236" y="215"/>
                    </a:cubicBezTo>
                    <a:cubicBezTo>
                      <a:pt x="241" y="212"/>
                      <a:pt x="245" y="206"/>
                      <a:pt x="245" y="200"/>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solidFill>
                    <a:schemeClr val="accent4"/>
                  </a:solidFill>
                </a:endParaRPr>
              </a:p>
            </p:txBody>
          </p:sp>
          <p:sp>
            <p:nvSpPr>
              <p:cNvPr id="33" name="Freeform 113">
                <a:extLst>
                  <a:ext uri="{FF2B5EF4-FFF2-40B4-BE49-F238E27FC236}">
                    <a16:creationId xmlns:a16="http://schemas.microsoft.com/office/drawing/2014/main" xmlns="" id="{73E435A0-1648-42C3-9EE2-72D0220B4CFF}"/>
                  </a:ext>
                </a:extLst>
              </p:cNvPr>
              <p:cNvSpPr>
                <a:spLocks/>
              </p:cNvSpPr>
              <p:nvPr/>
            </p:nvSpPr>
            <p:spPr bwMode="auto">
              <a:xfrm>
                <a:off x="7203453" y="2557752"/>
                <a:ext cx="948848" cy="1071640"/>
              </a:xfrm>
              <a:custGeom>
                <a:avLst/>
                <a:gdLst>
                  <a:gd name="T0" fmla="*/ 178 w 178"/>
                  <a:gd name="T1" fmla="*/ 145 h 202"/>
                  <a:gd name="T2" fmla="*/ 178 w 178"/>
                  <a:gd name="T3" fmla="*/ 57 h 202"/>
                  <a:gd name="T4" fmla="*/ 172 w 178"/>
                  <a:gd name="T5" fmla="*/ 46 h 202"/>
                  <a:gd name="T6" fmla="*/ 96 w 178"/>
                  <a:gd name="T7" fmla="*/ 2 h 202"/>
                  <a:gd name="T8" fmla="*/ 83 w 178"/>
                  <a:gd name="T9" fmla="*/ 2 h 202"/>
                  <a:gd name="T10" fmla="*/ 7 w 178"/>
                  <a:gd name="T11" fmla="*/ 46 h 202"/>
                  <a:gd name="T12" fmla="*/ 0 w 178"/>
                  <a:gd name="T13" fmla="*/ 57 h 202"/>
                  <a:gd name="T14" fmla="*/ 0 w 178"/>
                  <a:gd name="T15" fmla="*/ 145 h 202"/>
                  <a:gd name="T16" fmla="*/ 7 w 178"/>
                  <a:gd name="T17" fmla="*/ 156 h 202"/>
                  <a:gd name="T18" fmla="*/ 83 w 178"/>
                  <a:gd name="T19" fmla="*/ 200 h 202"/>
                  <a:gd name="T20" fmla="*/ 96 w 178"/>
                  <a:gd name="T21" fmla="*/ 200 h 202"/>
                  <a:gd name="T22" fmla="*/ 172 w 178"/>
                  <a:gd name="T23" fmla="*/ 156 h 202"/>
                  <a:gd name="T24" fmla="*/ 178 w 178"/>
                  <a:gd name="T25" fmla="*/ 14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2">
                    <a:moveTo>
                      <a:pt x="178" y="145"/>
                    </a:moveTo>
                    <a:cubicBezTo>
                      <a:pt x="178" y="57"/>
                      <a:pt x="178" y="57"/>
                      <a:pt x="178" y="57"/>
                    </a:cubicBezTo>
                    <a:cubicBezTo>
                      <a:pt x="178" y="52"/>
                      <a:pt x="176" y="48"/>
                      <a:pt x="172" y="46"/>
                    </a:cubicBezTo>
                    <a:cubicBezTo>
                      <a:pt x="96" y="2"/>
                      <a:pt x="96" y="2"/>
                      <a:pt x="96" y="2"/>
                    </a:cubicBezTo>
                    <a:cubicBezTo>
                      <a:pt x="92" y="0"/>
                      <a:pt x="87" y="0"/>
                      <a:pt x="83" y="2"/>
                    </a:cubicBezTo>
                    <a:cubicBezTo>
                      <a:pt x="7" y="46"/>
                      <a:pt x="7" y="46"/>
                      <a:pt x="7" y="46"/>
                    </a:cubicBezTo>
                    <a:cubicBezTo>
                      <a:pt x="3" y="48"/>
                      <a:pt x="0" y="52"/>
                      <a:pt x="0" y="57"/>
                    </a:cubicBezTo>
                    <a:cubicBezTo>
                      <a:pt x="0" y="145"/>
                      <a:pt x="0" y="145"/>
                      <a:pt x="0" y="145"/>
                    </a:cubicBezTo>
                    <a:cubicBezTo>
                      <a:pt x="0" y="150"/>
                      <a:pt x="3" y="154"/>
                      <a:pt x="7" y="156"/>
                    </a:cubicBezTo>
                    <a:cubicBezTo>
                      <a:pt x="83" y="200"/>
                      <a:pt x="83" y="200"/>
                      <a:pt x="83" y="200"/>
                    </a:cubicBezTo>
                    <a:cubicBezTo>
                      <a:pt x="87" y="202"/>
                      <a:pt x="92" y="202"/>
                      <a:pt x="96" y="200"/>
                    </a:cubicBezTo>
                    <a:cubicBezTo>
                      <a:pt x="172" y="156"/>
                      <a:pt x="172" y="156"/>
                      <a:pt x="172" y="156"/>
                    </a:cubicBezTo>
                    <a:cubicBezTo>
                      <a:pt x="176" y="154"/>
                      <a:pt x="178" y="150"/>
                      <a:pt x="178" y="145"/>
                    </a:cubicBez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48" name="Content Placeholder 2">
              <a:extLst>
                <a:ext uri="{FF2B5EF4-FFF2-40B4-BE49-F238E27FC236}">
                  <a16:creationId xmlns:a16="http://schemas.microsoft.com/office/drawing/2014/main" xmlns="" id="{BF1365D2-5BB1-447D-BE56-683FF92AB5EC}"/>
                </a:ext>
              </a:extLst>
            </p:cNvPr>
            <p:cNvSpPr txBox="1">
              <a:spLocks/>
            </p:cNvSpPr>
            <p:nvPr/>
          </p:nvSpPr>
          <p:spPr>
            <a:xfrm>
              <a:off x="7721475" y="1855802"/>
              <a:ext cx="4318153" cy="916370"/>
            </a:xfrm>
            <a:prstGeom prst="rect">
              <a:avLst/>
            </a:prstGeom>
          </p:spPr>
          <p:txBody>
            <a:bodyPr vert="horz" lIns="0" tIns="0" rIns="0" bIns="0" rtlCol="0" anchor="t">
              <a:noAutofit/>
            </a:bodyPr>
            <a:lstStyle>
              <a:lvl1pPr marL="277200" indent="-277200" algn="l" defTabSz="457200" rtl="0" eaLnBrk="1" latinLnBrk="0" hangingPunct="1">
                <a:lnSpc>
                  <a:spcPct val="110000"/>
                </a:lnSpc>
                <a:spcBef>
                  <a:spcPts val="900"/>
                </a:spcBef>
                <a:buClr>
                  <a:schemeClr val="accent1"/>
                </a:buClr>
                <a:buSzPct val="100000"/>
                <a:buFont typeface="Arial" panose="020B0604020202020204" pitchFamily="34" charset="0"/>
                <a:buChar char="•"/>
                <a:defRPr lang="en-CA" sz="2600" b="0" kern="1200" dirty="0">
                  <a:solidFill>
                    <a:schemeClr val="tx1"/>
                  </a:solidFill>
                  <a:latin typeface="+mn-lt"/>
                  <a:ea typeface="Segoe UI Light" panose="020B0502040204020203" pitchFamily="34" charset="0"/>
                  <a:cs typeface="Segoe UI Light" panose="020B0502040204020203" pitchFamily="34" charset="0"/>
                  <a:sym typeface="MarkPro-Medium"/>
                </a:defRPr>
              </a:lvl1pPr>
              <a:lvl2pPr marL="685800" indent="-228600" algn="l" defTabSz="914400" rtl="0" eaLnBrk="1" latinLnBrk="0" hangingPunct="1">
                <a:lnSpc>
                  <a:spcPct val="110000"/>
                </a:lnSpc>
                <a:spcBef>
                  <a:spcPts val="600"/>
                </a:spcBef>
                <a:buClr>
                  <a:schemeClr val="accent1"/>
                </a:buClr>
                <a:buSzPct val="90000"/>
                <a:buFont typeface="Arial" panose="020B0604020202020204" pitchFamily="34" charset="0"/>
                <a:buChar char="•"/>
                <a:defRPr sz="2200" kern="1200">
                  <a:solidFill>
                    <a:schemeClr val="tx1"/>
                  </a:solidFill>
                  <a:latin typeface="+mn-lt"/>
                  <a:ea typeface="Segoe UI Light" panose="020B0502040204020203" pitchFamily="34" charset="0"/>
                  <a:cs typeface="Segoe UI Light" panose="020B0502040204020203" pitchFamily="34" charset="0"/>
                </a:defRPr>
              </a:lvl2pPr>
              <a:lvl3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2000" kern="1200">
                  <a:solidFill>
                    <a:schemeClr val="tx1"/>
                  </a:solidFill>
                  <a:latin typeface="+mn-lt"/>
                  <a:ea typeface="Segoe UI Light" panose="020B0502040204020203" pitchFamily="34" charset="0"/>
                  <a:cs typeface="Segoe UI Light" panose="020B0502040204020203" pitchFamily="34" charset="0"/>
                </a:defRPr>
              </a:lvl3pPr>
              <a:lvl4pPr marL="1600200" indent="-228600" algn="l" defTabSz="914400" rtl="0" eaLnBrk="1" latinLnBrk="0" hangingPunct="1">
                <a:lnSpc>
                  <a:spcPct val="110000"/>
                </a:lnSpc>
                <a:spcBef>
                  <a:spcPts val="600"/>
                </a:spcBef>
                <a:buClr>
                  <a:schemeClr val="accent1"/>
                </a:buClr>
                <a:buFont typeface="Arial" panose="020B0604020202020204" pitchFamily="34" charset="0"/>
                <a:buChar char="•"/>
                <a:defRPr sz="1800" kern="1200">
                  <a:solidFill>
                    <a:schemeClr val="tx1"/>
                  </a:solidFill>
                  <a:latin typeface="+mn-lt"/>
                  <a:ea typeface="Segoe UI Light" panose="020B0502040204020203" pitchFamily="34" charset="0"/>
                  <a:cs typeface="Segoe UI Light" panose="020B0502040204020203" pitchFamily="34" charset="0"/>
                </a:defRPr>
              </a:lvl4pPr>
              <a:lvl5pPr marL="2057400" indent="-228600" algn="l" defTabSz="914400" rtl="0" eaLnBrk="1" latinLnBrk="0" hangingPunct="1">
                <a:lnSpc>
                  <a:spcPct val="110000"/>
                </a:lnSpc>
                <a:spcBef>
                  <a:spcPts val="600"/>
                </a:spcBef>
                <a:buClr>
                  <a:schemeClr val="accent1"/>
                </a:buClr>
                <a:buFont typeface="Arial" panose="020B0604020202020204" pitchFamily="34" charset="0"/>
                <a:buChar char="•"/>
                <a:defRPr sz="1600" kern="1200">
                  <a:solidFill>
                    <a:schemeClr val="tx1"/>
                  </a:solidFill>
                  <a:latin typeface="+mn-lt"/>
                  <a:ea typeface="Segoe UI Light" panose="020B0502040204020203" pitchFamily="34" charset="0"/>
                  <a:cs typeface="Segoe UI Light"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US" sz="1800">
                  <a:cs typeface="Segoe UI Light"/>
                </a:rPr>
                <a:t>F</a:t>
              </a:r>
              <a:r>
                <a:rPr lang="en-CA" sz="1800">
                  <a:cs typeface="Segoe UI Light"/>
                </a:rPr>
                <a:t>actors that make production and/or price (revenue) drop or expenses increase</a:t>
              </a:r>
            </a:p>
            <a:p>
              <a:pPr marL="0" indent="0">
                <a:spcBef>
                  <a:spcPts val="600"/>
                </a:spcBef>
                <a:buNone/>
              </a:pPr>
              <a:endParaRPr lang="en-US" sz="1800"/>
            </a:p>
          </p:txBody>
        </p:sp>
        <p:pic>
          <p:nvPicPr>
            <p:cNvPr id="57" name="Picture 12">
              <a:extLst>
                <a:ext uri="{FF2B5EF4-FFF2-40B4-BE49-F238E27FC236}">
                  <a16:creationId xmlns:a16="http://schemas.microsoft.com/office/drawing/2014/main" xmlns="" id="{5A478D64-F660-4419-B33C-47B8ECA24F0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p:blipFill>
          <p:spPr>
            <a:xfrm>
              <a:off x="6839434" y="2025987"/>
              <a:ext cx="576000" cy="576000"/>
            </a:xfrm>
            <a:prstGeom prst="rect">
              <a:avLst/>
            </a:prstGeom>
          </p:spPr>
        </p:pic>
      </p:grpSp>
      <p:grpSp>
        <p:nvGrpSpPr>
          <p:cNvPr id="62" name="Group 61">
            <a:extLst>
              <a:ext uri="{FF2B5EF4-FFF2-40B4-BE49-F238E27FC236}">
                <a16:creationId xmlns:a16="http://schemas.microsoft.com/office/drawing/2014/main" xmlns="" id="{82B8DC0A-5A68-4081-AD03-82B4FF83ABCF}"/>
              </a:ext>
            </a:extLst>
          </p:cNvPr>
          <p:cNvGrpSpPr/>
          <p:nvPr/>
        </p:nvGrpSpPr>
        <p:grpSpPr>
          <a:xfrm>
            <a:off x="6665037" y="3703046"/>
            <a:ext cx="5426156" cy="1200329"/>
            <a:chOff x="6665037" y="3703046"/>
            <a:chExt cx="5426156" cy="1200329"/>
          </a:xfrm>
        </p:grpSpPr>
        <p:grpSp>
          <p:nvGrpSpPr>
            <p:cNvPr id="47" name="Group 46">
              <a:extLst>
                <a:ext uri="{FF2B5EF4-FFF2-40B4-BE49-F238E27FC236}">
                  <a16:creationId xmlns:a16="http://schemas.microsoft.com/office/drawing/2014/main" xmlns="" id="{697282E1-FB86-48B9-97D5-5314F916A391}"/>
                </a:ext>
              </a:extLst>
            </p:cNvPr>
            <p:cNvGrpSpPr/>
            <p:nvPr/>
          </p:nvGrpSpPr>
          <p:grpSpPr>
            <a:xfrm>
              <a:off x="6665037" y="3703046"/>
              <a:ext cx="1056438" cy="1200329"/>
              <a:chOff x="9875990" y="4076757"/>
              <a:chExt cx="1056438" cy="1200329"/>
            </a:xfrm>
          </p:grpSpPr>
          <p:sp>
            <p:nvSpPr>
              <p:cNvPr id="34" name="Freeform 111">
                <a:extLst>
                  <a:ext uri="{FF2B5EF4-FFF2-40B4-BE49-F238E27FC236}">
                    <a16:creationId xmlns:a16="http://schemas.microsoft.com/office/drawing/2014/main" xmlns="" id="{1C8A3392-8B7D-406A-944F-D7E2F1460C1A}"/>
                  </a:ext>
                </a:extLst>
              </p:cNvPr>
              <p:cNvSpPr>
                <a:spLocks/>
              </p:cNvSpPr>
              <p:nvPr/>
            </p:nvSpPr>
            <p:spPr bwMode="auto">
              <a:xfrm>
                <a:off x="9875990" y="4076757"/>
                <a:ext cx="1056438" cy="1200329"/>
              </a:xfrm>
              <a:custGeom>
                <a:avLst/>
                <a:gdLst>
                  <a:gd name="T0" fmla="*/ 245 w 245"/>
                  <a:gd name="T1" fmla="*/ 200 h 278"/>
                  <a:gd name="T2" fmla="*/ 245 w 245"/>
                  <a:gd name="T3" fmla="*/ 78 h 278"/>
                  <a:gd name="T4" fmla="*/ 236 w 245"/>
                  <a:gd name="T5" fmla="*/ 63 h 278"/>
                  <a:gd name="T6" fmla="*/ 131 w 245"/>
                  <a:gd name="T7" fmla="*/ 3 h 278"/>
                  <a:gd name="T8" fmla="*/ 114 w 245"/>
                  <a:gd name="T9" fmla="*/ 3 h 278"/>
                  <a:gd name="T10" fmla="*/ 9 w 245"/>
                  <a:gd name="T11" fmla="*/ 63 h 278"/>
                  <a:gd name="T12" fmla="*/ 0 w 245"/>
                  <a:gd name="T13" fmla="*/ 78 h 278"/>
                  <a:gd name="T14" fmla="*/ 0 w 245"/>
                  <a:gd name="T15" fmla="*/ 200 h 278"/>
                  <a:gd name="T16" fmla="*/ 9 w 245"/>
                  <a:gd name="T17" fmla="*/ 215 h 278"/>
                  <a:gd name="T18" fmla="*/ 114 w 245"/>
                  <a:gd name="T19" fmla="*/ 275 h 278"/>
                  <a:gd name="T20" fmla="*/ 131 w 245"/>
                  <a:gd name="T21" fmla="*/ 275 h 278"/>
                  <a:gd name="T22" fmla="*/ 236 w 245"/>
                  <a:gd name="T23" fmla="*/ 215 h 278"/>
                  <a:gd name="T24" fmla="*/ 245 w 245"/>
                  <a:gd name="T25" fmla="*/ 20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78">
                    <a:moveTo>
                      <a:pt x="245" y="200"/>
                    </a:moveTo>
                    <a:cubicBezTo>
                      <a:pt x="245" y="78"/>
                      <a:pt x="245" y="78"/>
                      <a:pt x="245" y="78"/>
                    </a:cubicBezTo>
                    <a:cubicBezTo>
                      <a:pt x="245" y="72"/>
                      <a:pt x="241" y="66"/>
                      <a:pt x="236" y="63"/>
                    </a:cubicBezTo>
                    <a:cubicBezTo>
                      <a:pt x="131" y="3"/>
                      <a:pt x="131" y="3"/>
                      <a:pt x="131" y="3"/>
                    </a:cubicBezTo>
                    <a:cubicBezTo>
                      <a:pt x="126" y="0"/>
                      <a:pt x="119" y="0"/>
                      <a:pt x="114" y="3"/>
                    </a:cubicBezTo>
                    <a:cubicBezTo>
                      <a:pt x="9" y="63"/>
                      <a:pt x="9" y="63"/>
                      <a:pt x="9" y="63"/>
                    </a:cubicBezTo>
                    <a:cubicBezTo>
                      <a:pt x="3" y="66"/>
                      <a:pt x="0" y="72"/>
                      <a:pt x="0" y="78"/>
                    </a:cubicBezTo>
                    <a:cubicBezTo>
                      <a:pt x="0" y="200"/>
                      <a:pt x="0" y="200"/>
                      <a:pt x="0" y="200"/>
                    </a:cubicBezTo>
                    <a:cubicBezTo>
                      <a:pt x="0" y="206"/>
                      <a:pt x="3" y="212"/>
                      <a:pt x="9" y="215"/>
                    </a:cubicBezTo>
                    <a:cubicBezTo>
                      <a:pt x="114" y="275"/>
                      <a:pt x="114" y="275"/>
                      <a:pt x="114" y="275"/>
                    </a:cubicBezTo>
                    <a:cubicBezTo>
                      <a:pt x="119" y="278"/>
                      <a:pt x="126" y="278"/>
                      <a:pt x="131" y="275"/>
                    </a:cubicBezTo>
                    <a:cubicBezTo>
                      <a:pt x="236" y="215"/>
                      <a:pt x="236" y="215"/>
                      <a:pt x="236" y="215"/>
                    </a:cubicBezTo>
                    <a:cubicBezTo>
                      <a:pt x="241" y="212"/>
                      <a:pt x="245" y="206"/>
                      <a:pt x="245" y="200"/>
                    </a:cubicBez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5" name="Freeform 113">
                <a:extLst>
                  <a:ext uri="{FF2B5EF4-FFF2-40B4-BE49-F238E27FC236}">
                    <a16:creationId xmlns:a16="http://schemas.microsoft.com/office/drawing/2014/main" xmlns="" id="{18114204-66C7-4B5D-9CBE-CBCD433CBEF5}"/>
                  </a:ext>
                </a:extLst>
              </p:cNvPr>
              <p:cNvSpPr>
                <a:spLocks/>
              </p:cNvSpPr>
              <p:nvPr/>
            </p:nvSpPr>
            <p:spPr bwMode="auto">
              <a:xfrm>
                <a:off x="9927554" y="4138435"/>
                <a:ext cx="948848" cy="1071640"/>
              </a:xfrm>
              <a:custGeom>
                <a:avLst/>
                <a:gdLst>
                  <a:gd name="T0" fmla="*/ 178 w 178"/>
                  <a:gd name="T1" fmla="*/ 145 h 202"/>
                  <a:gd name="T2" fmla="*/ 178 w 178"/>
                  <a:gd name="T3" fmla="*/ 57 h 202"/>
                  <a:gd name="T4" fmla="*/ 172 w 178"/>
                  <a:gd name="T5" fmla="*/ 46 h 202"/>
                  <a:gd name="T6" fmla="*/ 96 w 178"/>
                  <a:gd name="T7" fmla="*/ 2 h 202"/>
                  <a:gd name="T8" fmla="*/ 83 w 178"/>
                  <a:gd name="T9" fmla="*/ 2 h 202"/>
                  <a:gd name="T10" fmla="*/ 7 w 178"/>
                  <a:gd name="T11" fmla="*/ 46 h 202"/>
                  <a:gd name="T12" fmla="*/ 0 w 178"/>
                  <a:gd name="T13" fmla="*/ 57 h 202"/>
                  <a:gd name="T14" fmla="*/ 0 w 178"/>
                  <a:gd name="T15" fmla="*/ 145 h 202"/>
                  <a:gd name="T16" fmla="*/ 7 w 178"/>
                  <a:gd name="T17" fmla="*/ 156 h 202"/>
                  <a:gd name="T18" fmla="*/ 83 w 178"/>
                  <a:gd name="T19" fmla="*/ 200 h 202"/>
                  <a:gd name="T20" fmla="*/ 96 w 178"/>
                  <a:gd name="T21" fmla="*/ 200 h 202"/>
                  <a:gd name="T22" fmla="*/ 172 w 178"/>
                  <a:gd name="T23" fmla="*/ 156 h 202"/>
                  <a:gd name="T24" fmla="*/ 178 w 178"/>
                  <a:gd name="T25" fmla="*/ 14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2">
                    <a:moveTo>
                      <a:pt x="178" y="145"/>
                    </a:moveTo>
                    <a:cubicBezTo>
                      <a:pt x="178" y="57"/>
                      <a:pt x="178" y="57"/>
                      <a:pt x="178" y="57"/>
                    </a:cubicBezTo>
                    <a:cubicBezTo>
                      <a:pt x="178" y="52"/>
                      <a:pt x="176" y="48"/>
                      <a:pt x="172" y="46"/>
                    </a:cubicBezTo>
                    <a:cubicBezTo>
                      <a:pt x="96" y="2"/>
                      <a:pt x="96" y="2"/>
                      <a:pt x="96" y="2"/>
                    </a:cubicBezTo>
                    <a:cubicBezTo>
                      <a:pt x="92" y="0"/>
                      <a:pt x="87" y="0"/>
                      <a:pt x="83" y="2"/>
                    </a:cubicBezTo>
                    <a:cubicBezTo>
                      <a:pt x="7" y="46"/>
                      <a:pt x="7" y="46"/>
                      <a:pt x="7" y="46"/>
                    </a:cubicBezTo>
                    <a:cubicBezTo>
                      <a:pt x="3" y="48"/>
                      <a:pt x="0" y="52"/>
                      <a:pt x="0" y="57"/>
                    </a:cubicBezTo>
                    <a:cubicBezTo>
                      <a:pt x="0" y="145"/>
                      <a:pt x="0" y="145"/>
                      <a:pt x="0" y="145"/>
                    </a:cubicBezTo>
                    <a:cubicBezTo>
                      <a:pt x="0" y="150"/>
                      <a:pt x="3" y="154"/>
                      <a:pt x="7" y="156"/>
                    </a:cubicBezTo>
                    <a:cubicBezTo>
                      <a:pt x="83" y="200"/>
                      <a:pt x="83" y="200"/>
                      <a:pt x="83" y="200"/>
                    </a:cubicBezTo>
                    <a:cubicBezTo>
                      <a:pt x="87" y="202"/>
                      <a:pt x="92" y="202"/>
                      <a:pt x="96" y="200"/>
                    </a:cubicBezTo>
                    <a:cubicBezTo>
                      <a:pt x="172" y="156"/>
                      <a:pt x="172" y="156"/>
                      <a:pt x="172" y="156"/>
                    </a:cubicBezTo>
                    <a:cubicBezTo>
                      <a:pt x="176" y="154"/>
                      <a:pt x="178" y="150"/>
                      <a:pt x="178" y="145"/>
                    </a:cubicBez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50" name="Content Placeholder 2">
              <a:extLst>
                <a:ext uri="{FF2B5EF4-FFF2-40B4-BE49-F238E27FC236}">
                  <a16:creationId xmlns:a16="http://schemas.microsoft.com/office/drawing/2014/main" xmlns="" id="{827B8725-8A76-4869-95BE-94B3A009A56A}"/>
                </a:ext>
              </a:extLst>
            </p:cNvPr>
            <p:cNvSpPr txBox="1">
              <a:spLocks/>
            </p:cNvSpPr>
            <p:nvPr/>
          </p:nvSpPr>
          <p:spPr>
            <a:xfrm>
              <a:off x="7773039" y="3860499"/>
              <a:ext cx="4318154" cy="880090"/>
            </a:xfrm>
            <a:prstGeom prst="rect">
              <a:avLst/>
            </a:prstGeom>
          </p:spPr>
          <p:txBody>
            <a:bodyPr vert="horz" lIns="0" tIns="0" rIns="0" bIns="0" rtlCol="0" anchor="t">
              <a:noAutofit/>
            </a:bodyPr>
            <a:lstStyle>
              <a:lvl1pPr marL="277200" indent="-277200" algn="l" defTabSz="457200" rtl="0" eaLnBrk="1" latinLnBrk="0" hangingPunct="1">
                <a:lnSpc>
                  <a:spcPct val="110000"/>
                </a:lnSpc>
                <a:spcBef>
                  <a:spcPts val="900"/>
                </a:spcBef>
                <a:buClr>
                  <a:schemeClr val="accent1"/>
                </a:buClr>
                <a:buSzPct val="100000"/>
                <a:buFont typeface="Arial" panose="020B0604020202020204" pitchFamily="34" charset="0"/>
                <a:buChar char="•"/>
                <a:defRPr lang="en-CA" sz="2600" b="0" kern="1200" dirty="0">
                  <a:solidFill>
                    <a:schemeClr val="tx1"/>
                  </a:solidFill>
                  <a:latin typeface="+mn-lt"/>
                  <a:ea typeface="Segoe UI Light" panose="020B0502040204020203" pitchFamily="34" charset="0"/>
                  <a:cs typeface="Segoe UI Light" panose="020B0502040204020203" pitchFamily="34" charset="0"/>
                  <a:sym typeface="MarkPro-Medium"/>
                </a:defRPr>
              </a:lvl1pPr>
              <a:lvl2pPr marL="685800" indent="-228600" algn="l" defTabSz="914400" rtl="0" eaLnBrk="1" latinLnBrk="0" hangingPunct="1">
                <a:lnSpc>
                  <a:spcPct val="110000"/>
                </a:lnSpc>
                <a:spcBef>
                  <a:spcPts val="600"/>
                </a:spcBef>
                <a:buClr>
                  <a:schemeClr val="accent1"/>
                </a:buClr>
                <a:buSzPct val="90000"/>
                <a:buFont typeface="Arial" panose="020B0604020202020204" pitchFamily="34" charset="0"/>
                <a:buChar char="•"/>
                <a:defRPr sz="2200" kern="1200">
                  <a:solidFill>
                    <a:schemeClr val="tx1"/>
                  </a:solidFill>
                  <a:latin typeface="+mn-lt"/>
                  <a:ea typeface="Segoe UI Light" panose="020B0502040204020203" pitchFamily="34" charset="0"/>
                  <a:cs typeface="Segoe UI Light" panose="020B0502040204020203" pitchFamily="34" charset="0"/>
                </a:defRPr>
              </a:lvl2pPr>
              <a:lvl3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2000" kern="1200">
                  <a:solidFill>
                    <a:schemeClr val="tx1"/>
                  </a:solidFill>
                  <a:latin typeface="+mn-lt"/>
                  <a:ea typeface="Segoe UI Light" panose="020B0502040204020203" pitchFamily="34" charset="0"/>
                  <a:cs typeface="Segoe UI Light" panose="020B0502040204020203" pitchFamily="34" charset="0"/>
                </a:defRPr>
              </a:lvl3pPr>
              <a:lvl4pPr marL="1600200" indent="-228600" algn="l" defTabSz="914400" rtl="0" eaLnBrk="1" latinLnBrk="0" hangingPunct="1">
                <a:lnSpc>
                  <a:spcPct val="110000"/>
                </a:lnSpc>
                <a:spcBef>
                  <a:spcPts val="600"/>
                </a:spcBef>
                <a:buClr>
                  <a:schemeClr val="accent1"/>
                </a:buClr>
                <a:buFont typeface="Arial" panose="020B0604020202020204" pitchFamily="34" charset="0"/>
                <a:buChar char="•"/>
                <a:defRPr sz="1800" kern="1200">
                  <a:solidFill>
                    <a:schemeClr val="tx1"/>
                  </a:solidFill>
                  <a:latin typeface="+mn-lt"/>
                  <a:ea typeface="Segoe UI Light" panose="020B0502040204020203" pitchFamily="34" charset="0"/>
                  <a:cs typeface="Segoe UI Light" panose="020B0502040204020203" pitchFamily="34" charset="0"/>
                </a:defRPr>
              </a:lvl4pPr>
              <a:lvl5pPr marL="2057400" indent="-228600" algn="l" defTabSz="914400" rtl="0" eaLnBrk="1" latinLnBrk="0" hangingPunct="1">
                <a:lnSpc>
                  <a:spcPct val="110000"/>
                </a:lnSpc>
                <a:spcBef>
                  <a:spcPts val="600"/>
                </a:spcBef>
                <a:buClr>
                  <a:schemeClr val="accent1"/>
                </a:buClr>
                <a:buFont typeface="Arial" panose="020B0604020202020204" pitchFamily="34" charset="0"/>
                <a:buChar char="•"/>
                <a:defRPr sz="1600" kern="1200">
                  <a:solidFill>
                    <a:schemeClr val="tx1"/>
                  </a:solidFill>
                  <a:latin typeface="+mn-lt"/>
                  <a:ea typeface="Segoe UI Light" panose="020B0502040204020203" pitchFamily="34" charset="0"/>
                  <a:cs typeface="Segoe UI Light"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pPr>
              <a:r>
                <a:rPr lang="en-CA" sz="1800">
                  <a:cs typeface="Segoe UI Light"/>
                </a:rPr>
                <a:t>For example, an 18.4% decrease to revenue yields a 100% decrease in net income</a:t>
              </a:r>
              <a:endParaRPr lang="en-US" sz="1800">
                <a:cs typeface="Segoe UI Light"/>
              </a:endParaRPr>
            </a:p>
          </p:txBody>
        </p:sp>
        <p:pic>
          <p:nvPicPr>
            <p:cNvPr id="59" name="Picture 12">
              <a:extLst>
                <a:ext uri="{FF2B5EF4-FFF2-40B4-BE49-F238E27FC236}">
                  <a16:creationId xmlns:a16="http://schemas.microsoft.com/office/drawing/2014/main" xmlns="" id="{237DA58F-569D-4764-A524-D50C3B7173B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rcRect/>
            <a:stretch/>
          </p:blipFill>
          <p:spPr>
            <a:xfrm>
              <a:off x="6957554" y="4031113"/>
              <a:ext cx="548640" cy="548640"/>
            </a:xfrm>
            <a:prstGeom prst="rect">
              <a:avLst/>
            </a:prstGeom>
          </p:spPr>
        </p:pic>
      </p:grpSp>
      <p:sp>
        <p:nvSpPr>
          <p:cNvPr id="14" name="TextBox 13">
            <a:extLst>
              <a:ext uri="{FF2B5EF4-FFF2-40B4-BE49-F238E27FC236}">
                <a16:creationId xmlns:a16="http://schemas.microsoft.com/office/drawing/2014/main" xmlns="" id="{12E1E60D-CC54-4C44-858C-B640F306B669}"/>
              </a:ext>
            </a:extLst>
          </p:cNvPr>
          <p:cNvSpPr txBox="1"/>
          <p:nvPr/>
        </p:nvSpPr>
        <p:spPr>
          <a:xfrm>
            <a:off x="5796521" y="664372"/>
            <a:ext cx="6362700" cy="1200329"/>
          </a:xfrm>
          <a:prstGeom prst="rect">
            <a:avLst/>
          </a:prstGeom>
          <a:noFill/>
          <a:ln w="28575">
            <a:noFill/>
          </a:ln>
          <a:effectLst/>
        </p:spPr>
        <p:txBody>
          <a:bodyPr wrap="square" rtlCol="0">
            <a:spAutoFit/>
          </a:bodyPr>
          <a:lstStyle/>
          <a:p>
            <a:r>
              <a:rPr lang="en-CA" u="sng">
                <a:solidFill>
                  <a:schemeClr val="accent5"/>
                </a:solidFill>
                <a:latin typeface="+mj-lt"/>
              </a:rPr>
              <a:t>Question: </a:t>
            </a:r>
          </a:p>
          <a:p>
            <a:r>
              <a:rPr lang="en-CA">
                <a:solidFill>
                  <a:schemeClr val="accent5"/>
                </a:solidFill>
                <a:latin typeface="+mj-lt"/>
              </a:rPr>
              <a:t>Within the context of this farm with accrued financial statements, what types of things would make the</a:t>
            </a:r>
            <a:r>
              <a:rPr lang="en-CA">
                <a:solidFill>
                  <a:schemeClr val="accent4"/>
                </a:solidFill>
                <a:latin typeface="+mj-lt"/>
              </a:rPr>
              <a:t> $474,872 </a:t>
            </a:r>
            <a:r>
              <a:rPr lang="en-CA">
                <a:solidFill>
                  <a:schemeClr val="accent5"/>
                </a:solidFill>
                <a:latin typeface="+mj-lt"/>
              </a:rPr>
              <a:t>go down and/or the </a:t>
            </a:r>
            <a:r>
              <a:rPr lang="en-CA">
                <a:solidFill>
                  <a:schemeClr val="accent4"/>
                </a:solidFill>
                <a:latin typeface="+mj-lt"/>
              </a:rPr>
              <a:t>$387,522 </a:t>
            </a:r>
            <a:r>
              <a:rPr lang="en-CA">
                <a:solidFill>
                  <a:schemeClr val="accent5"/>
                </a:solidFill>
                <a:latin typeface="+mj-lt"/>
              </a:rPr>
              <a:t>go up?</a:t>
            </a:r>
          </a:p>
        </p:txBody>
      </p:sp>
      <p:sp>
        <p:nvSpPr>
          <p:cNvPr id="28" name="Title 1">
            <a:extLst>
              <a:ext uri="{FF2B5EF4-FFF2-40B4-BE49-F238E27FC236}">
                <a16:creationId xmlns:a16="http://schemas.microsoft.com/office/drawing/2014/main" xmlns="" id="{370DD08C-DB98-4F24-9FC7-1218E4D269FB}"/>
              </a:ext>
            </a:extLst>
          </p:cNvPr>
          <p:cNvSpPr>
            <a:spLocks noGrp="1"/>
          </p:cNvSpPr>
          <p:nvPr>
            <p:ph type="title"/>
          </p:nvPr>
        </p:nvSpPr>
        <p:spPr>
          <a:xfrm>
            <a:off x="810705" y="167059"/>
            <a:ext cx="9247694" cy="553998"/>
          </a:xfrm>
        </p:spPr>
        <p:txBody>
          <a:bodyPr/>
          <a:lstStyle/>
          <a:p>
            <a:pPr algn="r"/>
            <a:r>
              <a:rPr lang="en-CA"/>
              <a:t>Income Statement</a:t>
            </a:r>
          </a:p>
        </p:txBody>
      </p:sp>
    </p:spTree>
    <p:extLst>
      <p:ext uri="{BB962C8B-B14F-4D97-AF65-F5344CB8AC3E}">
        <p14:creationId xmlns:p14="http://schemas.microsoft.com/office/powerpoint/2010/main" val="30430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7B32C9-69DC-44C2-9E38-91E5BDCC347F}"/>
              </a:ext>
            </a:extLst>
          </p:cNvPr>
          <p:cNvSpPr>
            <a:spLocks noGrp="1"/>
          </p:cNvSpPr>
          <p:nvPr>
            <p:ph type="title"/>
          </p:nvPr>
        </p:nvSpPr>
        <p:spPr>
          <a:xfrm>
            <a:off x="642951" y="644272"/>
            <a:ext cx="10913050" cy="553998"/>
          </a:xfrm>
        </p:spPr>
        <p:txBody>
          <a:bodyPr wrap="square" anchor="t">
            <a:normAutofit/>
          </a:bodyPr>
          <a:lstStyle/>
          <a:p>
            <a:r>
              <a:rPr lang="en-CA" sz="2200"/>
              <a:t>… and let’s continue with some further context… </a:t>
            </a:r>
            <a:r>
              <a:rPr lang="en-CA"/>
              <a:t>the Balance Sheet</a:t>
            </a:r>
          </a:p>
        </p:txBody>
      </p:sp>
      <p:pic>
        <p:nvPicPr>
          <p:cNvPr id="6" name="Picture 5">
            <a:extLst>
              <a:ext uri="{FF2B5EF4-FFF2-40B4-BE49-F238E27FC236}">
                <a16:creationId xmlns:a16="http://schemas.microsoft.com/office/drawing/2014/main" xmlns="" id="{EE988ED9-314D-4126-A4EC-CE3BE045F3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996"/>
          <a:stretch/>
        </p:blipFill>
        <p:spPr>
          <a:xfrm>
            <a:off x="642951" y="1444683"/>
            <a:ext cx="5226813" cy="4769045"/>
          </a:xfrm>
          <a:prstGeom prst="rect">
            <a:avLst/>
          </a:prstGeom>
          <a:noFill/>
          <a:ln>
            <a:noFill/>
          </a:ln>
          <a:effectLst>
            <a:outerShdw blurRad="292100" dist="139700" dir="2700000" algn="tl" rotWithShape="0">
              <a:srgbClr val="333333">
                <a:alpha val="65000"/>
              </a:srgbClr>
            </a:outerShdw>
          </a:effectLst>
        </p:spPr>
      </p:pic>
      <p:sp>
        <p:nvSpPr>
          <p:cNvPr id="5" name="Content Placeholder 4">
            <a:extLst>
              <a:ext uri="{FF2B5EF4-FFF2-40B4-BE49-F238E27FC236}">
                <a16:creationId xmlns:a16="http://schemas.microsoft.com/office/drawing/2014/main" xmlns="" id="{C4899AF5-E290-4A97-A347-93EC720362A1}"/>
              </a:ext>
            </a:extLst>
          </p:cNvPr>
          <p:cNvSpPr>
            <a:spLocks noGrp="1"/>
          </p:cNvSpPr>
          <p:nvPr>
            <p:ph sz="quarter" idx="14"/>
          </p:nvPr>
        </p:nvSpPr>
        <p:spPr>
          <a:xfrm>
            <a:off x="6162675" y="1585913"/>
            <a:ext cx="5395913" cy="4627815"/>
          </a:xfrm>
        </p:spPr>
        <p:txBody>
          <a:bodyPr vert="horz" lIns="180000" tIns="180000" rIns="180000" bIns="180000" rtlCol="0" anchor="t">
            <a:normAutofit lnSpcReduction="10000"/>
          </a:bodyPr>
          <a:lstStyle/>
          <a:p>
            <a:pPr marL="276860" indent="-276860">
              <a:lnSpc>
                <a:spcPct val="100000"/>
              </a:lnSpc>
            </a:pPr>
            <a:r>
              <a:rPr lang="en-CA" sz="2000">
                <a:cs typeface="Segoe UI Light"/>
              </a:rPr>
              <a:t>Balance Sheet shows what makes up the equity (retained earnings) at a point in time</a:t>
            </a:r>
            <a:endParaRPr lang="en-US">
              <a:cs typeface="Segoe UI Light"/>
            </a:endParaRPr>
          </a:p>
          <a:p>
            <a:pPr marL="276860" indent="-276860">
              <a:lnSpc>
                <a:spcPct val="100000"/>
              </a:lnSpc>
            </a:pPr>
            <a:r>
              <a:rPr lang="en-CA" sz="2000">
                <a:cs typeface="Segoe UI Light"/>
              </a:rPr>
              <a:t>Assets are at historical cost, so increases in land value are not factored in </a:t>
            </a:r>
            <a:endParaRPr lang="en-CA" sz="2000"/>
          </a:p>
          <a:p>
            <a:pPr marL="276860" indent="-276860">
              <a:lnSpc>
                <a:spcPct val="100000"/>
              </a:lnSpc>
            </a:pPr>
            <a:r>
              <a:rPr lang="en-CA" sz="2000">
                <a:cs typeface="Segoe UI Light"/>
              </a:rPr>
              <a:t>You want your equity to increase over and above any increases in land value</a:t>
            </a:r>
          </a:p>
          <a:p>
            <a:pPr marL="276860" indent="-276860">
              <a:lnSpc>
                <a:spcPct val="100000"/>
              </a:lnSpc>
            </a:pPr>
            <a:r>
              <a:rPr lang="en-CA" sz="2000">
                <a:cs typeface="Segoe UI Light"/>
              </a:rPr>
              <a:t>Anything that hurts your Income Statement also hurts your Balance Sheet</a:t>
            </a:r>
          </a:p>
          <a:p>
            <a:pPr marL="276860" indent="-276860">
              <a:lnSpc>
                <a:spcPct val="100000"/>
              </a:lnSpc>
            </a:pPr>
            <a:r>
              <a:rPr lang="en-CA" sz="2000">
                <a:cs typeface="Segoe UI Light"/>
              </a:rPr>
              <a:t>How much equity do you want to put at risk?</a:t>
            </a:r>
          </a:p>
          <a:p>
            <a:pPr marL="276860" indent="-276860">
              <a:lnSpc>
                <a:spcPct val="100000"/>
              </a:lnSpc>
            </a:pPr>
            <a:r>
              <a:rPr lang="en-CA" sz="2000">
                <a:cs typeface="Segoe UI Light"/>
              </a:rPr>
              <a:t>When am I going to start talking about AgriStability?</a:t>
            </a:r>
          </a:p>
          <a:p>
            <a:pPr marL="276860" indent="-276860">
              <a:lnSpc>
                <a:spcPct val="100000"/>
              </a:lnSpc>
            </a:pPr>
            <a:r>
              <a:rPr lang="en-CA" sz="2000">
                <a:cs typeface="Segoe UI Light"/>
              </a:rPr>
              <a:t>I already have been</a:t>
            </a:r>
          </a:p>
        </p:txBody>
      </p:sp>
    </p:spTree>
    <p:extLst>
      <p:ext uri="{BB962C8B-B14F-4D97-AF65-F5344CB8AC3E}">
        <p14:creationId xmlns:p14="http://schemas.microsoft.com/office/powerpoint/2010/main" val="80698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B7344B-5E7A-4177-AF81-21ACA6A2B392}"/>
              </a:ext>
            </a:extLst>
          </p:cNvPr>
          <p:cNvSpPr>
            <a:spLocks noGrp="1"/>
          </p:cNvSpPr>
          <p:nvPr>
            <p:ph type="title"/>
          </p:nvPr>
        </p:nvSpPr>
        <p:spPr>
          <a:xfrm>
            <a:off x="1573407" y="502302"/>
            <a:ext cx="9045180" cy="886397"/>
          </a:xfrm>
        </p:spPr>
        <p:txBody>
          <a:bodyPr/>
          <a:lstStyle/>
          <a:p>
            <a:pPr algn="ctr"/>
            <a:r>
              <a:rPr lang="en-CA" sz="3200"/>
              <a:t>Why is generating accrued Net Income important for the farm?</a:t>
            </a:r>
          </a:p>
        </p:txBody>
      </p:sp>
      <p:pic>
        <p:nvPicPr>
          <p:cNvPr id="6" name="Content Placeholder 5">
            <a:extLst>
              <a:ext uri="{FF2B5EF4-FFF2-40B4-BE49-F238E27FC236}">
                <a16:creationId xmlns:a16="http://schemas.microsoft.com/office/drawing/2014/main" xmlns="" id="{88D0D0E8-3D4E-41F1-819D-9EE3D9EC3883}"/>
              </a:ext>
            </a:extLst>
          </p:cNvPr>
          <p:cNvPicPr>
            <a:picLocks noGrp="1" noChangeAspect="1"/>
          </p:cNvPicPr>
          <p:nvPr>
            <p:ph sz="quarter" idx="13"/>
          </p:nvPr>
        </p:nvPicPr>
        <p:blipFill rotWithShape="1">
          <a:blip r:embed="rId2" cstate="email">
            <a:extLst>
              <a:ext uri="{28A0092B-C50C-407E-A947-70E740481C1C}">
                <a14:useLocalDpi xmlns:a14="http://schemas.microsoft.com/office/drawing/2010/main"/>
              </a:ext>
            </a:extLst>
          </a:blip>
          <a:srcRect l="5240" t="8649" r="10137" b="13631"/>
          <a:stretch/>
        </p:blipFill>
        <p:spPr>
          <a:xfrm>
            <a:off x="2641819" y="1493012"/>
            <a:ext cx="6908356" cy="2398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xmlns="" id="{5530E483-2A62-4986-9737-8AA60F2AE44F}"/>
              </a:ext>
            </a:extLst>
          </p:cNvPr>
          <p:cNvSpPr txBox="1"/>
          <p:nvPr/>
        </p:nvSpPr>
        <p:spPr>
          <a:xfrm>
            <a:off x="363337" y="1423940"/>
            <a:ext cx="2248295" cy="2031325"/>
          </a:xfrm>
          <a:prstGeom prst="rect">
            <a:avLst/>
          </a:prstGeom>
          <a:noFill/>
        </p:spPr>
        <p:txBody>
          <a:bodyPr wrap="square">
            <a:spAutoFit/>
          </a:bodyPr>
          <a:lstStyle/>
          <a:p>
            <a:pPr indent="457200"/>
            <a:r>
              <a:rPr lang="en-CA"/>
              <a:t>It covers all expenses, including paying yourself, while allowing some excess for loan payments, expansion and transition.</a:t>
            </a:r>
          </a:p>
        </p:txBody>
      </p:sp>
      <p:sp>
        <p:nvSpPr>
          <p:cNvPr id="10" name="TextBox 9">
            <a:extLst>
              <a:ext uri="{FF2B5EF4-FFF2-40B4-BE49-F238E27FC236}">
                <a16:creationId xmlns:a16="http://schemas.microsoft.com/office/drawing/2014/main" xmlns="" id="{2347A0F3-7DB2-4B71-8858-637AD0EBDF85}"/>
              </a:ext>
            </a:extLst>
          </p:cNvPr>
          <p:cNvSpPr txBox="1"/>
          <p:nvPr/>
        </p:nvSpPr>
        <p:spPr>
          <a:xfrm>
            <a:off x="363337" y="3510668"/>
            <a:ext cx="2160788" cy="1200329"/>
          </a:xfrm>
          <a:prstGeom prst="rect">
            <a:avLst/>
          </a:prstGeom>
          <a:noFill/>
        </p:spPr>
        <p:txBody>
          <a:bodyPr wrap="square">
            <a:spAutoFit/>
          </a:bodyPr>
          <a:lstStyle>
            <a:defPPr>
              <a:defRPr lang="en-US"/>
            </a:defPPr>
            <a:lvl1pPr indent="457200"/>
          </a:lstStyle>
          <a:p>
            <a:r>
              <a:rPr lang="en-CA"/>
              <a:t>It can make the difference between building your farm and tearing it down.</a:t>
            </a:r>
          </a:p>
        </p:txBody>
      </p:sp>
      <p:sp>
        <p:nvSpPr>
          <p:cNvPr id="12" name="TextBox 11">
            <a:extLst>
              <a:ext uri="{FF2B5EF4-FFF2-40B4-BE49-F238E27FC236}">
                <a16:creationId xmlns:a16="http://schemas.microsoft.com/office/drawing/2014/main" xmlns="" id="{E484D99B-0FF6-4BDC-9223-70164DA8F2F8}"/>
              </a:ext>
            </a:extLst>
          </p:cNvPr>
          <p:cNvSpPr txBox="1"/>
          <p:nvPr/>
        </p:nvSpPr>
        <p:spPr>
          <a:xfrm>
            <a:off x="9867894" y="1867534"/>
            <a:ext cx="2324106" cy="2031325"/>
          </a:xfrm>
          <a:prstGeom prst="rect">
            <a:avLst/>
          </a:prstGeom>
          <a:noFill/>
        </p:spPr>
        <p:txBody>
          <a:bodyPr wrap="square">
            <a:spAutoFit/>
          </a:bodyPr>
          <a:lstStyle>
            <a:defPPr>
              <a:defRPr lang="en-US"/>
            </a:defPPr>
            <a:lvl1pPr indent="457200"/>
          </a:lstStyle>
          <a:p>
            <a:r>
              <a:rPr lang="en-CA"/>
              <a:t>Net Income transfers onto the Balance Sheet in a positive way; Net Loss transfers onto the Balance Sheet in a negative way.</a:t>
            </a:r>
          </a:p>
        </p:txBody>
      </p:sp>
      <p:grpSp>
        <p:nvGrpSpPr>
          <p:cNvPr id="24" name="Group 23">
            <a:extLst>
              <a:ext uri="{FF2B5EF4-FFF2-40B4-BE49-F238E27FC236}">
                <a16:creationId xmlns:a16="http://schemas.microsoft.com/office/drawing/2014/main" xmlns="" id="{87AEF6D0-E64F-466D-B1D2-D65DA5D7E6CC}"/>
              </a:ext>
            </a:extLst>
          </p:cNvPr>
          <p:cNvGrpSpPr/>
          <p:nvPr/>
        </p:nvGrpSpPr>
        <p:grpSpPr>
          <a:xfrm>
            <a:off x="5572124" y="4441658"/>
            <a:ext cx="4078067" cy="2032355"/>
            <a:chOff x="5081930" y="4503287"/>
            <a:chExt cx="4078067" cy="2032355"/>
          </a:xfrm>
        </p:grpSpPr>
        <p:sp>
          <p:nvSpPr>
            <p:cNvPr id="11" name="Rectangle 10">
              <a:extLst>
                <a:ext uri="{FF2B5EF4-FFF2-40B4-BE49-F238E27FC236}">
                  <a16:creationId xmlns:a16="http://schemas.microsoft.com/office/drawing/2014/main" xmlns="" id="{6CE8B830-3220-438A-B243-3FF774B494EC}"/>
                </a:ext>
              </a:extLst>
            </p:cNvPr>
            <p:cNvSpPr/>
            <p:nvPr/>
          </p:nvSpPr>
          <p:spPr>
            <a:xfrm>
              <a:off x="5081930" y="4503287"/>
              <a:ext cx="4078067" cy="923330"/>
            </a:xfrm>
            <a:prstGeom prst="rect">
              <a:avLst/>
            </a:prstGeom>
            <a:noFill/>
            <a:ln>
              <a:noFill/>
            </a:ln>
          </p:spPr>
          <p:txBody>
            <a:bodyPr wrap="square" lIns="91440" tIns="45720" rIns="91440" bIns="45720">
              <a:spAutoFit/>
            </a:bodyPr>
            <a:lstStyle/>
            <a:p>
              <a:pPr algn="ctr"/>
              <a:r>
                <a:rPr lang="en-US" sz="5400" dirty="0">
                  <a:ln w="19050">
                    <a:solidFill>
                      <a:srgbClr val="2A190C"/>
                    </a:solidFill>
                  </a:ln>
                  <a:solidFill>
                    <a:srgbClr val="609428"/>
                  </a:solidFill>
                  <a:effectLst>
                    <a:outerShdw blurRad="38100" dist="19050" dir="2700000" algn="tl" rotWithShape="0">
                      <a:schemeClr val="dk1">
                        <a:alpha val="40000"/>
                      </a:schemeClr>
                    </a:outerShdw>
                    <a:reflection blurRad="76200" stA="29000" endPos="50000" dist="25400" dir="5400000" sy="-100000" algn="bl" rotWithShape="0"/>
                  </a:effectLst>
                  <a:latin typeface="Amasis MT Pro Medium" panose="02040604050005020304" pitchFamily="18" charset="0"/>
                </a:rPr>
                <a:t>stewardship</a:t>
              </a:r>
            </a:p>
          </p:txBody>
        </p:sp>
        <p:sp>
          <p:nvSpPr>
            <p:cNvPr id="13" name="TextBox 12">
              <a:extLst>
                <a:ext uri="{FF2B5EF4-FFF2-40B4-BE49-F238E27FC236}">
                  <a16:creationId xmlns:a16="http://schemas.microsoft.com/office/drawing/2014/main" xmlns="" id="{9B9C6011-CAFA-4911-889A-00C41DBE575A}"/>
                </a:ext>
              </a:extLst>
            </p:cNvPr>
            <p:cNvSpPr txBox="1"/>
            <p:nvPr/>
          </p:nvSpPr>
          <p:spPr>
            <a:xfrm>
              <a:off x="5238612" y="5504591"/>
              <a:ext cx="3821369" cy="1031051"/>
            </a:xfrm>
            <a:prstGeom prst="rect">
              <a:avLst/>
            </a:prstGeom>
            <a:noFill/>
          </p:spPr>
          <p:txBody>
            <a:bodyPr wrap="square" rtlCol="0">
              <a:spAutoFit/>
            </a:bodyPr>
            <a:lstStyle/>
            <a:p>
              <a:r>
                <a:rPr lang="en-CA" sz="1200" dirty="0">
                  <a:solidFill>
                    <a:srgbClr val="1A1106"/>
                  </a:solidFill>
                  <a:latin typeface="+mj-lt"/>
                </a:rPr>
                <a:t>[ </a:t>
              </a:r>
              <a:r>
                <a:rPr lang="en-CA" sz="1200" dirty="0" err="1">
                  <a:solidFill>
                    <a:srgbClr val="1A1106"/>
                  </a:solidFill>
                  <a:latin typeface="Segoe UI Black" panose="020B0A02040204020203" pitchFamily="34" charset="0"/>
                  <a:ea typeface="Segoe UI Black" panose="020B0A02040204020203" pitchFamily="34" charset="0"/>
                </a:rPr>
                <a:t>stoo</a:t>
              </a:r>
              <a:r>
                <a:rPr lang="en-CA" sz="1200" dirty="0">
                  <a:solidFill>
                    <a:srgbClr val="1A1106"/>
                  </a:solidFill>
                  <a:latin typeface="+mj-lt"/>
                </a:rPr>
                <a:t>-</a:t>
              </a:r>
              <a:r>
                <a:rPr lang="en-CA" sz="1200" dirty="0" err="1">
                  <a:solidFill>
                    <a:srgbClr val="1A1106"/>
                  </a:solidFill>
                  <a:latin typeface="+mj-lt"/>
                </a:rPr>
                <a:t>erd</a:t>
              </a:r>
              <a:r>
                <a:rPr lang="en-CA" sz="1200" dirty="0">
                  <a:solidFill>
                    <a:srgbClr val="1A1106"/>
                  </a:solidFill>
                  <a:latin typeface="+mj-lt"/>
                </a:rPr>
                <a:t>-ship, </a:t>
              </a:r>
              <a:r>
                <a:rPr lang="en-CA" sz="1200" dirty="0" err="1">
                  <a:solidFill>
                    <a:srgbClr val="1A1106"/>
                  </a:solidFill>
                  <a:latin typeface="Segoe UI Black" panose="020B0A02040204020203" pitchFamily="34" charset="0"/>
                  <a:ea typeface="Segoe UI Black" panose="020B0A02040204020203" pitchFamily="34" charset="0"/>
                </a:rPr>
                <a:t>styoo</a:t>
              </a:r>
              <a:r>
                <a:rPr lang="en-CA" sz="1200" dirty="0">
                  <a:solidFill>
                    <a:srgbClr val="1A1106"/>
                  </a:solidFill>
                  <a:latin typeface="Segoe UI Black" panose="020B0A02040204020203" pitchFamily="34" charset="0"/>
                  <a:ea typeface="Segoe UI Black" panose="020B0A02040204020203" pitchFamily="34" charset="0"/>
                </a:rPr>
                <a:t>-</a:t>
              </a:r>
              <a:r>
                <a:rPr lang="en-CA" sz="1200" dirty="0">
                  <a:solidFill>
                    <a:srgbClr val="1A1106"/>
                  </a:solidFill>
                  <a:latin typeface="+mj-lt"/>
                </a:rPr>
                <a:t> ]</a:t>
              </a:r>
            </a:p>
            <a:p>
              <a:endParaRPr lang="en-CA" sz="1200" dirty="0">
                <a:solidFill>
                  <a:srgbClr val="1A1106"/>
                </a:solidFill>
                <a:latin typeface="+mj-lt"/>
              </a:endParaRPr>
            </a:p>
            <a:p>
              <a:r>
                <a:rPr lang="en-CA" sz="1200" i="1" dirty="0">
                  <a:solidFill>
                    <a:srgbClr val="936845"/>
                  </a:solidFill>
                  <a:latin typeface="+mj-lt"/>
                </a:rPr>
                <a:t>noun</a:t>
              </a:r>
            </a:p>
            <a:p>
              <a:endParaRPr lang="en-CA" sz="200" dirty="0">
                <a:latin typeface="+mj-lt"/>
              </a:endParaRPr>
            </a:p>
            <a:p>
              <a:r>
                <a:rPr lang="en-CA" sz="1100" dirty="0">
                  <a:latin typeface="+mj-lt"/>
                </a:rPr>
                <a:t>The responsible overseeing and protection of something considered worth caring for and preserving.</a:t>
              </a:r>
            </a:p>
          </p:txBody>
        </p:sp>
        <p:cxnSp>
          <p:nvCxnSpPr>
            <p:cNvPr id="19" name="Straight Connector 18">
              <a:extLst>
                <a:ext uri="{FF2B5EF4-FFF2-40B4-BE49-F238E27FC236}">
                  <a16:creationId xmlns:a16="http://schemas.microsoft.com/office/drawing/2014/main" xmlns="" id="{034BB633-B0A7-4F40-B0AD-542EAD28C82B}"/>
                </a:ext>
              </a:extLst>
            </p:cNvPr>
            <p:cNvCxnSpPr>
              <a:cxnSpLocks/>
            </p:cNvCxnSpPr>
            <p:nvPr/>
          </p:nvCxnSpPr>
          <p:spPr>
            <a:xfrm>
              <a:off x="5422653" y="5593854"/>
              <a:ext cx="391957" cy="0"/>
            </a:xfrm>
            <a:prstGeom prst="line">
              <a:avLst/>
            </a:prstGeom>
          </p:spPr>
          <p:style>
            <a:lnRef idx="3">
              <a:schemeClr val="accent6"/>
            </a:lnRef>
            <a:fillRef idx="0">
              <a:schemeClr val="accent6"/>
            </a:fillRef>
            <a:effectRef idx="2">
              <a:schemeClr val="accent6"/>
            </a:effectRef>
            <a:fontRef idx="minor">
              <a:schemeClr val="tx1"/>
            </a:fontRef>
          </p:style>
        </p:cxnSp>
      </p:grpSp>
      <p:sp>
        <p:nvSpPr>
          <p:cNvPr id="14" name="TextBox 13">
            <a:extLst>
              <a:ext uri="{FF2B5EF4-FFF2-40B4-BE49-F238E27FC236}">
                <a16:creationId xmlns:a16="http://schemas.microsoft.com/office/drawing/2014/main" xmlns="" id="{F35AFF95-7FA6-4AE9-B309-C5F7904BEEFB}"/>
              </a:ext>
            </a:extLst>
          </p:cNvPr>
          <p:cNvSpPr txBox="1"/>
          <p:nvPr/>
        </p:nvSpPr>
        <p:spPr>
          <a:xfrm>
            <a:off x="2430842" y="1297715"/>
            <a:ext cx="7494394" cy="3234928"/>
          </a:xfrm>
          <a:prstGeom prst="roundRect">
            <a:avLst/>
          </a:prstGeom>
          <a:solidFill>
            <a:schemeClr val="bg2"/>
          </a:solidFill>
          <a:effectLst>
            <a:outerShdw blurRad="63500" sx="102000" sy="102000" algn="ctr" rotWithShape="0">
              <a:prstClr val="black">
                <a:alpha val="40000"/>
              </a:prstClr>
            </a:outerShdw>
          </a:effectLst>
        </p:spPr>
        <p:txBody>
          <a:bodyPr wrap="square">
            <a:spAutoFit/>
          </a:bodyPr>
          <a:lstStyle/>
          <a:p>
            <a:pPr algn="ctr"/>
            <a:endParaRPr lang="en-CA" dirty="0">
              <a:latin typeface="+mj-lt"/>
              <a:cs typeface="Biome" panose="020B0503030204020804" pitchFamily="34" charset="0"/>
            </a:endParaRPr>
          </a:p>
          <a:p>
            <a:pPr algn="ctr"/>
            <a:r>
              <a:rPr lang="en-CA" sz="3600" dirty="0">
                <a:latin typeface="+mj-lt"/>
                <a:cs typeface="Biome" panose="020B0503030204020804" pitchFamily="34" charset="0"/>
              </a:rPr>
              <a:t>Keeping track of your multi-million dollar investment in your farm using accrual accounting is good financial stewardship.</a:t>
            </a:r>
          </a:p>
          <a:p>
            <a:pPr algn="ctr"/>
            <a:endParaRPr lang="en-CA" dirty="0">
              <a:latin typeface="+mj-lt"/>
              <a:cs typeface="Biome" panose="020B0503030204020804" pitchFamily="34" charset="0"/>
            </a:endParaRPr>
          </a:p>
        </p:txBody>
      </p:sp>
      <p:sp>
        <p:nvSpPr>
          <p:cNvPr id="25" name="Arrow: Striped Right 24">
            <a:extLst>
              <a:ext uri="{FF2B5EF4-FFF2-40B4-BE49-F238E27FC236}">
                <a16:creationId xmlns:a16="http://schemas.microsoft.com/office/drawing/2014/main" xmlns="" id="{13D283FC-BF8C-4D62-8478-D3335B00AAD3}"/>
              </a:ext>
            </a:extLst>
          </p:cNvPr>
          <p:cNvSpPr/>
          <p:nvPr/>
        </p:nvSpPr>
        <p:spPr>
          <a:xfrm>
            <a:off x="353317" y="1388699"/>
            <a:ext cx="495300" cy="417284"/>
          </a:xfrm>
          <a:prstGeom prst="stripedRightArrow">
            <a:avLst>
              <a:gd name="adj1" fmla="val 50000"/>
              <a:gd name="adj2" fmla="val 35210"/>
            </a:avLst>
          </a:prstGeom>
          <a:solidFill>
            <a:schemeClr val="accent1"/>
          </a:solidFill>
          <a:ln>
            <a:noFill/>
          </a:ln>
        </p:spPr>
        <p:txBody>
          <a:bodyPr wrap="square" rtlCol="0" anchor="ctr">
            <a:noAutofit/>
          </a:bodyPr>
          <a:lstStyle/>
          <a:p>
            <a:pPr algn="ctr"/>
            <a:r>
              <a:rPr lang="en-CA" sz="1400" b="1">
                <a:solidFill>
                  <a:schemeClr val="bg1"/>
                </a:solidFill>
                <a:latin typeface="+mj-lt"/>
                <a:ea typeface="Corbel" charset="0"/>
                <a:cs typeface="Corbel" charset="0"/>
              </a:rPr>
              <a:t>A:</a:t>
            </a:r>
          </a:p>
        </p:txBody>
      </p:sp>
      <p:sp>
        <p:nvSpPr>
          <p:cNvPr id="28" name="Arrow: Striped Right 27">
            <a:extLst>
              <a:ext uri="{FF2B5EF4-FFF2-40B4-BE49-F238E27FC236}">
                <a16:creationId xmlns:a16="http://schemas.microsoft.com/office/drawing/2014/main" xmlns="" id="{FD8AF36B-727C-4612-9591-4D3D6B2BC113}"/>
              </a:ext>
            </a:extLst>
          </p:cNvPr>
          <p:cNvSpPr/>
          <p:nvPr/>
        </p:nvSpPr>
        <p:spPr>
          <a:xfrm>
            <a:off x="353317" y="3455265"/>
            <a:ext cx="495300" cy="417284"/>
          </a:xfrm>
          <a:prstGeom prst="stripedRightArrow">
            <a:avLst>
              <a:gd name="adj1" fmla="val 50000"/>
              <a:gd name="adj2" fmla="val 35210"/>
            </a:avLst>
          </a:prstGeom>
          <a:solidFill>
            <a:schemeClr val="accent1"/>
          </a:solidFill>
          <a:ln>
            <a:noFill/>
          </a:ln>
        </p:spPr>
        <p:txBody>
          <a:bodyPr wrap="square" rtlCol="0" anchor="ctr">
            <a:noAutofit/>
          </a:bodyPr>
          <a:lstStyle/>
          <a:p>
            <a:pPr algn="ctr"/>
            <a:endParaRPr lang="en-CA" sz="1400" b="1">
              <a:solidFill>
                <a:schemeClr val="bg1"/>
              </a:solidFill>
              <a:latin typeface="+mj-lt"/>
              <a:ea typeface="Corbel" charset="0"/>
              <a:cs typeface="Corbel" charset="0"/>
            </a:endParaRPr>
          </a:p>
        </p:txBody>
      </p:sp>
      <p:sp>
        <p:nvSpPr>
          <p:cNvPr id="29" name="Arrow: Striped Right 28">
            <a:extLst>
              <a:ext uri="{FF2B5EF4-FFF2-40B4-BE49-F238E27FC236}">
                <a16:creationId xmlns:a16="http://schemas.microsoft.com/office/drawing/2014/main" xmlns="" id="{9F6ED496-0EED-49C1-9E5D-6C8AA2CE4635}"/>
              </a:ext>
            </a:extLst>
          </p:cNvPr>
          <p:cNvSpPr/>
          <p:nvPr/>
        </p:nvSpPr>
        <p:spPr>
          <a:xfrm>
            <a:off x="9867893" y="1781497"/>
            <a:ext cx="495300" cy="417284"/>
          </a:xfrm>
          <a:prstGeom prst="stripedRightArrow">
            <a:avLst>
              <a:gd name="adj1" fmla="val 50000"/>
              <a:gd name="adj2" fmla="val 35210"/>
            </a:avLst>
          </a:prstGeom>
          <a:solidFill>
            <a:schemeClr val="accent1"/>
          </a:solidFill>
          <a:ln>
            <a:noFill/>
          </a:ln>
        </p:spPr>
        <p:txBody>
          <a:bodyPr wrap="square" rtlCol="0" anchor="ctr">
            <a:noAutofit/>
          </a:bodyPr>
          <a:lstStyle/>
          <a:p>
            <a:pPr algn="ctr"/>
            <a:endParaRPr lang="en-CA" sz="1400" b="1">
              <a:solidFill>
                <a:schemeClr val="bg1"/>
              </a:solidFill>
              <a:latin typeface="+mj-lt"/>
              <a:ea typeface="Corbel" charset="0"/>
              <a:cs typeface="Corbel" charset="0"/>
            </a:endParaRPr>
          </a:p>
        </p:txBody>
      </p:sp>
      <p:pic>
        <p:nvPicPr>
          <p:cNvPr id="1026" name="Picture 2">
            <a:extLst>
              <a:ext uri="{FF2B5EF4-FFF2-40B4-BE49-F238E27FC236}">
                <a16:creationId xmlns:a16="http://schemas.microsoft.com/office/drawing/2014/main" xmlns="" id="{1990545F-7422-44F8-AA63-92790A9505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9993" y="4442688"/>
            <a:ext cx="2792131" cy="203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43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childTnLst>
                                    <p:set>
                                      <p:cBhvr>
                                        <p:cTn id="29" dur="indefinite"/>
                                        <p:tgtEl>
                                          <p:spTgt spid="6"/>
                                        </p:tgtEl>
                                        <p:attrNameLst>
                                          <p:attrName>style.opacity</p:attrName>
                                        </p:attrNameLst>
                                      </p:cBhvr>
                                      <p:to>
                                        <p:strVal val="0.05"/>
                                      </p:to>
                                    </p:set>
                                    <p:animEffect filter="image" prLst="opacity: 0.05">
                                      <p:cBhvr rctx="IE">
                                        <p:cTn id="30" dur="indefinite"/>
                                        <p:tgtEl>
                                          <p:spTgt spid="6"/>
                                        </p:tgtEl>
                                      </p:cBhvr>
                                    </p:animEffect>
                                  </p:childTnLst>
                                </p:cTn>
                              </p:par>
                              <p:par>
                                <p:cTn id="31" presetID="9" presetClass="emph" presetSubtype="0" grpId="1" nodeType="withEffect">
                                  <p:stCondLst>
                                    <p:cond delay="0"/>
                                  </p:stCondLst>
                                  <p:childTnLst>
                                    <p:set>
                                      <p:cBhvr>
                                        <p:cTn id="32" dur="indefinite"/>
                                        <p:tgtEl>
                                          <p:spTgt spid="8"/>
                                        </p:tgtEl>
                                        <p:attrNameLst>
                                          <p:attrName>style.opacity</p:attrName>
                                        </p:attrNameLst>
                                      </p:cBhvr>
                                      <p:to>
                                        <p:strVal val="0.05"/>
                                      </p:to>
                                    </p:set>
                                    <p:animEffect filter="image" prLst="opacity: 0.05">
                                      <p:cBhvr rctx="IE">
                                        <p:cTn id="33" dur="indefinite"/>
                                        <p:tgtEl>
                                          <p:spTgt spid="8"/>
                                        </p:tgtEl>
                                      </p:cBhvr>
                                    </p:animEffect>
                                  </p:childTnLst>
                                </p:cTn>
                              </p:par>
                              <p:par>
                                <p:cTn id="34" presetID="9" presetClass="emph" presetSubtype="0" grpId="1" nodeType="withEffect">
                                  <p:stCondLst>
                                    <p:cond delay="0"/>
                                  </p:stCondLst>
                                  <p:childTnLst>
                                    <p:set>
                                      <p:cBhvr>
                                        <p:cTn id="35" dur="indefinite"/>
                                        <p:tgtEl>
                                          <p:spTgt spid="10"/>
                                        </p:tgtEl>
                                        <p:attrNameLst>
                                          <p:attrName>style.opacity</p:attrName>
                                        </p:attrNameLst>
                                      </p:cBhvr>
                                      <p:to>
                                        <p:strVal val="0.05"/>
                                      </p:to>
                                    </p:set>
                                    <p:animEffect filter="image" prLst="opacity: 0.05">
                                      <p:cBhvr rctx="IE">
                                        <p:cTn id="36" dur="indefinite"/>
                                        <p:tgtEl>
                                          <p:spTgt spid="10"/>
                                        </p:tgtEl>
                                      </p:cBhvr>
                                    </p:animEffect>
                                  </p:childTnLst>
                                </p:cTn>
                              </p:par>
                              <p:par>
                                <p:cTn id="37" presetID="9" presetClass="emph" presetSubtype="0" grpId="1" nodeType="withEffect">
                                  <p:stCondLst>
                                    <p:cond delay="0"/>
                                  </p:stCondLst>
                                  <p:childTnLst>
                                    <p:set>
                                      <p:cBhvr>
                                        <p:cTn id="38" dur="indefinite"/>
                                        <p:tgtEl>
                                          <p:spTgt spid="12"/>
                                        </p:tgtEl>
                                        <p:attrNameLst>
                                          <p:attrName>style.opacity</p:attrName>
                                        </p:attrNameLst>
                                      </p:cBhvr>
                                      <p:to>
                                        <p:strVal val="0.05"/>
                                      </p:to>
                                    </p:set>
                                    <p:animEffect filter="image" prLst="opacity: 0.05">
                                      <p:cBhvr rctx="IE">
                                        <p:cTn id="39" dur="indefinite"/>
                                        <p:tgtEl>
                                          <p:spTgt spid="12"/>
                                        </p:tgtEl>
                                      </p:cBhvr>
                                    </p:animEffect>
                                  </p:childTnLst>
                                </p:cTn>
                              </p:par>
                              <p:par>
                                <p:cTn id="40" presetID="9" presetClass="emph" presetSubtype="0" grpId="0" nodeType="withEffect">
                                  <p:stCondLst>
                                    <p:cond delay="0"/>
                                  </p:stCondLst>
                                  <p:childTnLst>
                                    <p:set>
                                      <p:cBhvr>
                                        <p:cTn id="41" dur="indefinite"/>
                                        <p:tgtEl>
                                          <p:spTgt spid="2"/>
                                        </p:tgtEl>
                                        <p:attrNameLst>
                                          <p:attrName>style.opacity</p:attrName>
                                        </p:attrNameLst>
                                      </p:cBhvr>
                                      <p:to>
                                        <p:strVal val="0.05"/>
                                      </p:to>
                                    </p:set>
                                    <p:animEffect filter="image" prLst="opacity: 0.05">
                                      <p:cBhvr rctx="IE">
                                        <p:cTn id="42" dur="indefinite"/>
                                        <p:tgtEl>
                                          <p:spTgt spid="2"/>
                                        </p:tgtEl>
                                      </p:cBhvr>
                                    </p:animEffect>
                                  </p:childTnLst>
                                </p:cTn>
                              </p:par>
                              <p:par>
                                <p:cTn id="43" presetID="9" presetClass="emph" presetSubtype="0" grpId="1" nodeType="withEffect">
                                  <p:stCondLst>
                                    <p:cond delay="0"/>
                                  </p:stCondLst>
                                  <p:childTnLst>
                                    <p:set>
                                      <p:cBhvr>
                                        <p:cTn id="44" dur="indefinite"/>
                                        <p:tgtEl>
                                          <p:spTgt spid="25"/>
                                        </p:tgtEl>
                                        <p:attrNameLst>
                                          <p:attrName>style.opacity</p:attrName>
                                        </p:attrNameLst>
                                      </p:cBhvr>
                                      <p:to>
                                        <p:strVal val="0.1"/>
                                      </p:to>
                                    </p:set>
                                    <p:animEffect filter="image" prLst="opacity: 0.1">
                                      <p:cBhvr rctx="IE">
                                        <p:cTn id="45" dur="indefinite"/>
                                        <p:tgtEl>
                                          <p:spTgt spid="25"/>
                                        </p:tgtEl>
                                      </p:cBhvr>
                                    </p:animEffect>
                                  </p:childTnLst>
                                </p:cTn>
                              </p:par>
                              <p:par>
                                <p:cTn id="46" presetID="9" presetClass="emph" presetSubtype="0" grpId="1" nodeType="withEffect">
                                  <p:stCondLst>
                                    <p:cond delay="0"/>
                                  </p:stCondLst>
                                  <p:childTnLst>
                                    <p:set>
                                      <p:cBhvr>
                                        <p:cTn id="47" dur="indefinite"/>
                                        <p:tgtEl>
                                          <p:spTgt spid="28"/>
                                        </p:tgtEl>
                                        <p:attrNameLst>
                                          <p:attrName>style.opacity</p:attrName>
                                        </p:attrNameLst>
                                      </p:cBhvr>
                                      <p:to>
                                        <p:strVal val="0.1"/>
                                      </p:to>
                                    </p:set>
                                    <p:animEffect filter="image" prLst="opacity: 0.1">
                                      <p:cBhvr rctx="IE">
                                        <p:cTn id="48" dur="indefinite"/>
                                        <p:tgtEl>
                                          <p:spTgt spid="28"/>
                                        </p:tgtEl>
                                      </p:cBhvr>
                                    </p:animEffect>
                                  </p:childTnLst>
                                </p:cTn>
                              </p:par>
                              <p:par>
                                <p:cTn id="49" presetID="9" presetClass="emph" presetSubtype="0" grpId="1" nodeType="withEffect">
                                  <p:stCondLst>
                                    <p:cond delay="0"/>
                                  </p:stCondLst>
                                  <p:childTnLst>
                                    <p:set>
                                      <p:cBhvr>
                                        <p:cTn id="50" dur="indefinite"/>
                                        <p:tgtEl>
                                          <p:spTgt spid="29"/>
                                        </p:tgtEl>
                                        <p:attrNameLst>
                                          <p:attrName>style.opacity</p:attrName>
                                        </p:attrNameLst>
                                      </p:cBhvr>
                                      <p:to>
                                        <p:strVal val="0.1"/>
                                      </p:to>
                                    </p:set>
                                    <p:animEffect filter="image" prLst="opacity: 0.1">
                                      <p:cBhvr rctx="IE">
                                        <p:cTn id="51" dur="indefinite"/>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randombar(horizontal)">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10" grpId="0"/>
      <p:bldP spid="10" grpId="1"/>
      <p:bldP spid="12" grpId="0"/>
      <p:bldP spid="12" grpId="1"/>
      <p:bldP spid="14" grpId="0" animBg="1"/>
      <p:bldP spid="25" grpId="0" animBg="1"/>
      <p:bldP spid="25" grpId="1" animBg="1"/>
      <p:bldP spid="28" grpId="0" animBg="1"/>
      <p:bldP spid="28" grpId="1" animBg="1"/>
      <p:bldP spid="29" grpId="0" animBg="1"/>
      <p:bldP spid="2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A15402E2-6FC4-4ED1-8881-1D5270FE50F9}"/>
              </a:ext>
            </a:extLst>
          </p:cNvPr>
          <p:cNvSpPr>
            <a:spLocks noGrp="1"/>
          </p:cNvSpPr>
          <p:nvPr>
            <p:ph type="title"/>
          </p:nvPr>
        </p:nvSpPr>
        <p:spPr/>
        <p:txBody>
          <a:bodyPr/>
          <a:lstStyle/>
          <a:p>
            <a:r>
              <a:rPr lang="en-CA"/>
              <a:t>AgriStability</a:t>
            </a:r>
          </a:p>
        </p:txBody>
      </p:sp>
      <p:sp>
        <p:nvSpPr>
          <p:cNvPr id="6" name="Text Placeholder 5">
            <a:extLst>
              <a:ext uri="{FF2B5EF4-FFF2-40B4-BE49-F238E27FC236}">
                <a16:creationId xmlns:a16="http://schemas.microsoft.com/office/drawing/2014/main" xmlns="" id="{E3795FE3-943B-4AB8-8BEB-262BAA1A30BB}"/>
              </a:ext>
            </a:extLst>
          </p:cNvPr>
          <p:cNvSpPr>
            <a:spLocks noGrp="1"/>
          </p:cNvSpPr>
          <p:nvPr>
            <p:ph type="body" idx="1"/>
          </p:nvPr>
        </p:nvSpPr>
        <p:spPr/>
        <p:txBody>
          <a:bodyPr/>
          <a:lstStyle/>
          <a:p>
            <a:r>
              <a:rPr lang="en-CA"/>
              <a:t>A means of insuring the income stream for your farm</a:t>
            </a:r>
          </a:p>
        </p:txBody>
      </p:sp>
      <p:sp>
        <p:nvSpPr>
          <p:cNvPr id="8" name="Content Placeholder 3">
            <a:extLst>
              <a:ext uri="{FF2B5EF4-FFF2-40B4-BE49-F238E27FC236}">
                <a16:creationId xmlns:a16="http://schemas.microsoft.com/office/drawing/2014/main" xmlns="" id="{A7F44177-D5DA-4198-8541-83EB55E7FE93}"/>
              </a:ext>
            </a:extLst>
          </p:cNvPr>
          <p:cNvSpPr txBox="1">
            <a:spLocks noGrp="1"/>
          </p:cNvSpPr>
          <p:nvPr>
            <p:ph sz="quarter" idx="13"/>
          </p:nvPr>
        </p:nvSpPr>
        <p:spPr>
          <a:xfrm>
            <a:off x="5800725" y="1797970"/>
            <a:ext cx="6162675" cy="4484688"/>
          </a:xfrm>
          <a:prstGeom prst="rect">
            <a:avLst/>
          </a:prstGeom>
        </p:spPr>
        <p:txBody>
          <a:bodyPr vert="horz" wrap="square" lIns="0" tIns="0" rIns="0" bIns="0" rtlCol="0" anchor="t" anchorCtr="0">
            <a:normAutofit fontScale="92500" lnSpcReduction="20000"/>
          </a:bodyPr>
          <a:lstStyle>
            <a:lvl1pPr marL="0" indent="0" algn="l" defTabSz="457200" rtl="0" eaLnBrk="1" latinLnBrk="0" hangingPunct="1">
              <a:lnSpc>
                <a:spcPct val="110000"/>
              </a:lnSpc>
              <a:spcBef>
                <a:spcPts val="900"/>
              </a:spcBef>
              <a:buClrTx/>
              <a:buSzPct val="100000"/>
              <a:buFont typeface="Arial" panose="020B0604020202020204" pitchFamily="34" charset="0"/>
              <a:buNone/>
              <a:defRPr lang="en-CA" sz="2400" b="0" kern="1200">
                <a:solidFill>
                  <a:schemeClr val="accent5"/>
                </a:solidFill>
                <a:latin typeface="+mj-lt"/>
                <a:ea typeface="Segoe UI Semibold" panose="020B0702040204020203" pitchFamily="34" charset="0"/>
                <a:cs typeface="Segoe UI Semibold" panose="020B0702040204020203" pitchFamily="34" charset="0"/>
                <a:sym typeface="MarkPro-Medium"/>
              </a:defRPr>
            </a:lvl1pPr>
            <a:lvl2pPr marL="457200" indent="0" algn="l" defTabSz="914400" rtl="0" eaLnBrk="1" latinLnBrk="0" hangingPunct="1">
              <a:lnSpc>
                <a:spcPct val="110000"/>
              </a:lnSpc>
              <a:spcBef>
                <a:spcPts val="600"/>
              </a:spcBef>
              <a:buClrTx/>
              <a:buSzPct val="90000"/>
              <a:buFont typeface="Arial" panose="020B0604020202020204" pitchFamily="34" charset="0"/>
              <a:buNone/>
              <a:defRPr sz="2000" b="1" kern="1200">
                <a:solidFill>
                  <a:schemeClr val="tx1"/>
                </a:solidFill>
                <a:latin typeface="+mn-lt"/>
                <a:ea typeface="Segoe UI Light" panose="020B0502040204020203" pitchFamily="34" charset="0"/>
                <a:cs typeface="Segoe UI Light" panose="020B0502040204020203" pitchFamily="34" charset="0"/>
              </a:defRPr>
            </a:lvl2pPr>
            <a:lvl3pPr marL="914400" indent="0" algn="l" defTabSz="914400" rtl="0" eaLnBrk="1" latinLnBrk="0" hangingPunct="1">
              <a:lnSpc>
                <a:spcPct val="110000"/>
              </a:lnSpc>
              <a:spcBef>
                <a:spcPts val="600"/>
              </a:spcBef>
              <a:buClrTx/>
              <a:buFont typeface="Arial" panose="020B0604020202020204" pitchFamily="34" charset="0"/>
              <a:buNone/>
              <a:defRPr sz="1800" b="1" kern="1200">
                <a:solidFill>
                  <a:schemeClr val="tx1"/>
                </a:solidFill>
                <a:latin typeface="+mn-lt"/>
                <a:ea typeface="Segoe UI Light" panose="020B0502040204020203" pitchFamily="34" charset="0"/>
                <a:cs typeface="Segoe UI Light" panose="020B0502040204020203" pitchFamily="34" charset="0"/>
              </a:defRPr>
            </a:lvl3pPr>
            <a:lvl4pPr marL="1371600" indent="0" algn="l" defTabSz="914400" rtl="0" eaLnBrk="1" latinLnBrk="0" hangingPunct="1">
              <a:lnSpc>
                <a:spcPct val="110000"/>
              </a:lnSpc>
              <a:spcBef>
                <a:spcPts val="600"/>
              </a:spcBef>
              <a:buClrTx/>
              <a:buFont typeface="Arial" panose="020B0604020202020204" pitchFamily="34" charset="0"/>
              <a:buNone/>
              <a:defRPr sz="1600" b="1" kern="1200">
                <a:solidFill>
                  <a:schemeClr val="tx1"/>
                </a:solidFill>
                <a:latin typeface="+mn-lt"/>
                <a:ea typeface="Segoe UI Light" panose="020B0502040204020203" pitchFamily="34" charset="0"/>
                <a:cs typeface="Segoe UI Light" panose="020B0502040204020203" pitchFamily="34" charset="0"/>
              </a:defRPr>
            </a:lvl4pPr>
            <a:lvl5pPr marL="1828800" indent="0" algn="l" defTabSz="914400" rtl="0" eaLnBrk="1" latinLnBrk="0" hangingPunct="1">
              <a:lnSpc>
                <a:spcPct val="110000"/>
              </a:lnSpc>
              <a:spcBef>
                <a:spcPts val="600"/>
              </a:spcBef>
              <a:buClrTx/>
              <a:buFont typeface="Arial" panose="020B0604020202020204" pitchFamily="34" charset="0"/>
              <a:buNone/>
              <a:defRPr sz="1600" b="1" kern="1200">
                <a:solidFill>
                  <a:schemeClr val="tx1"/>
                </a:solidFill>
                <a:latin typeface="+mn-lt"/>
                <a:ea typeface="Segoe UI Light" panose="020B0502040204020203" pitchFamily="34" charset="0"/>
                <a:cs typeface="Segoe UI Light" panose="020B0502040204020203" pitchFamily="34"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marL="276860" lvl="1" indent="-276860" defTabSz="457200">
              <a:spcBef>
                <a:spcPts val="900"/>
              </a:spcBef>
              <a:buSzPct val="100000"/>
              <a:buFont typeface="Arial" panose="020B0604020202020204" pitchFamily="34" charset="0"/>
              <a:buChar char="•"/>
            </a:pPr>
            <a:r>
              <a:rPr lang="en-CA" sz="2800" b="0" dirty="0">
                <a:cs typeface="Segoe UI Light"/>
                <a:sym typeface="MarkPro-Medium"/>
              </a:rPr>
              <a:t>Whole farm, margin-based insurance program for farms of all types in Canada</a:t>
            </a:r>
            <a:endParaRPr lang="en-US" dirty="0">
              <a:cs typeface="Segoe UI Light"/>
            </a:endParaRPr>
          </a:p>
          <a:p>
            <a:pPr marL="276860" lvl="1" indent="-276860" defTabSz="457200">
              <a:spcBef>
                <a:spcPts val="900"/>
              </a:spcBef>
              <a:buSzPct val="100000"/>
              <a:buFont typeface="Arial" panose="020B0604020202020204" pitchFamily="34" charset="0"/>
              <a:buChar char="•"/>
            </a:pPr>
            <a:r>
              <a:rPr lang="en-CA" sz="2800" b="0" dirty="0">
                <a:cs typeface="Segoe UI Light"/>
                <a:sym typeface="MarkPro-Medium"/>
              </a:rPr>
              <a:t>Whole farm – everything grown or raised on the farm is rolled up to calculate the results – that’s why diversified farms are less likely (not unlikely) to qualify for benefits</a:t>
            </a:r>
            <a:endParaRPr lang="en-CA" sz="2800" b="0" dirty="0">
              <a:cs typeface="Segoe UI Light"/>
            </a:endParaRPr>
          </a:p>
          <a:p>
            <a:pPr marL="276860" lvl="1" indent="-276860" defTabSz="457200">
              <a:spcBef>
                <a:spcPts val="900"/>
              </a:spcBef>
              <a:buSzPct val="100000"/>
              <a:buFont typeface="Arial" panose="020B0604020202020204" pitchFamily="34" charset="0"/>
              <a:buChar char="•"/>
            </a:pPr>
            <a:r>
              <a:rPr lang="en-CA" sz="2800" b="0" dirty="0">
                <a:sym typeface="MarkPro-Medium"/>
              </a:rPr>
              <a:t>Margin based – sales of commodities minus direct costs of production</a:t>
            </a:r>
            <a:endParaRPr lang="en-CA" sz="2800" b="0" dirty="0"/>
          </a:p>
          <a:p>
            <a:pPr marL="276860" lvl="1" indent="-276860" defTabSz="457200">
              <a:lnSpc>
                <a:spcPct val="120000"/>
              </a:lnSpc>
              <a:spcBef>
                <a:spcPts val="900"/>
              </a:spcBef>
              <a:spcAft>
                <a:spcPts val="600"/>
              </a:spcAft>
              <a:buSzPct val="100000"/>
              <a:buFont typeface="Arial" panose="020B0604020202020204" pitchFamily="34" charset="0"/>
              <a:buChar char="•"/>
            </a:pPr>
            <a:r>
              <a:rPr lang="en-CA" sz="2800" b="0" dirty="0"/>
              <a:t>Accrual Adjusted – When you grew it, not necessarily when you sold it</a:t>
            </a:r>
          </a:p>
          <a:p>
            <a:pPr>
              <a:spcBef>
                <a:spcPts val="600"/>
              </a:spcBef>
              <a:spcAft>
                <a:spcPts val="600"/>
              </a:spcAft>
            </a:pPr>
            <a:endParaRPr lang="en-CA" dirty="0">
              <a:solidFill>
                <a:schemeClr val="tx1"/>
              </a:solidFill>
              <a:latin typeface="+mn-lt"/>
            </a:endParaRPr>
          </a:p>
        </p:txBody>
      </p:sp>
      <p:pic>
        <p:nvPicPr>
          <p:cNvPr id="9" name="Picture 8" descr="Lone buffalo in a field">
            <a:extLst>
              <a:ext uri="{FF2B5EF4-FFF2-40B4-BE49-F238E27FC236}">
                <a16:creationId xmlns:a16="http://schemas.microsoft.com/office/drawing/2014/main" xmlns="" id="{EC4E1D66-C52A-4D23-86ED-9CD6A0D0BC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288" y="1973223"/>
            <a:ext cx="5288163" cy="3524582"/>
          </a:xfrm>
          <a:prstGeom prst="rect">
            <a:avLst/>
          </a:prstGeom>
        </p:spPr>
      </p:pic>
    </p:spTree>
    <p:extLst>
      <p:ext uri="{BB962C8B-B14F-4D97-AF65-F5344CB8AC3E}">
        <p14:creationId xmlns:p14="http://schemas.microsoft.com/office/powerpoint/2010/main" val="99615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8D5AEB7C-2A8C-4B6B-A7A2-22DC5E8B0CD0}"/>
              </a:ext>
            </a:extLst>
          </p:cNvPr>
          <p:cNvSpPr txBox="1"/>
          <p:nvPr/>
        </p:nvSpPr>
        <p:spPr>
          <a:xfrm>
            <a:off x="2018046" y="2523837"/>
            <a:ext cx="4454015" cy="2431435"/>
          </a:xfrm>
          <a:prstGeom prst="rect">
            <a:avLst/>
          </a:prstGeom>
          <a:solidFill>
            <a:schemeClr val="bg2"/>
          </a:solidFill>
          <a:ln w="28575">
            <a:noFill/>
          </a:ln>
        </p:spPr>
        <p:txBody>
          <a:bodyPr wrap="square" lIns="91440" tIns="45720" rIns="91440" bIns="45720" rtlCol="0" anchor="t">
            <a:spAutoFit/>
          </a:bodyPr>
          <a:lstStyle/>
          <a:p>
            <a:endParaRPr lang="en-CA" sz="2000" u="sng">
              <a:solidFill>
                <a:schemeClr val="accent4"/>
              </a:solidFill>
              <a:latin typeface="+mj-lt"/>
            </a:endParaRPr>
          </a:p>
          <a:p>
            <a:endParaRPr lang="en-CA" sz="2000" u="sng">
              <a:solidFill>
                <a:schemeClr val="accent4"/>
              </a:solidFill>
              <a:latin typeface="+mj-lt"/>
            </a:endParaRPr>
          </a:p>
          <a:p>
            <a:endParaRPr lang="en-CA" sz="2000" u="sng">
              <a:solidFill>
                <a:schemeClr val="accent4"/>
              </a:solidFill>
              <a:latin typeface="+mj-lt"/>
            </a:endParaRPr>
          </a:p>
          <a:p>
            <a:pPr algn="ctr"/>
            <a:endParaRPr lang="en-CA" sz="1200" u="sng">
              <a:solidFill>
                <a:schemeClr val="accent4"/>
              </a:solidFill>
              <a:latin typeface="+mj-lt"/>
            </a:endParaRPr>
          </a:p>
          <a:p>
            <a:pPr algn="ctr"/>
            <a:r>
              <a:rPr lang="en-CA" sz="2000" u="sng">
                <a:solidFill>
                  <a:schemeClr val="accent4"/>
                </a:solidFill>
                <a:latin typeface="+mj-lt"/>
              </a:rPr>
              <a:t>Question: </a:t>
            </a:r>
            <a:endParaRPr lang="en-CA" sz="2000" u="sng">
              <a:solidFill>
                <a:schemeClr val="accent4"/>
              </a:solidFill>
              <a:latin typeface="+mj-lt"/>
              <a:cs typeface="Segoe UI Semibold"/>
            </a:endParaRPr>
          </a:p>
          <a:p>
            <a:pPr algn="ctr"/>
            <a:r>
              <a:rPr lang="en-CA" sz="2000">
                <a:solidFill>
                  <a:schemeClr val="accent4"/>
                </a:solidFill>
                <a:latin typeface="+mj-lt"/>
              </a:rPr>
              <a:t>What needs to happen to these two numbers for the $226,101 to go down?</a:t>
            </a:r>
            <a:endParaRPr lang="en-CA" sz="2000">
              <a:solidFill>
                <a:schemeClr val="accent4"/>
              </a:solidFill>
              <a:latin typeface="+mj-lt"/>
              <a:cs typeface="Segoe UI Semibold"/>
            </a:endParaRPr>
          </a:p>
        </p:txBody>
      </p:sp>
      <p:sp>
        <p:nvSpPr>
          <p:cNvPr id="5" name="Title 4">
            <a:extLst>
              <a:ext uri="{FF2B5EF4-FFF2-40B4-BE49-F238E27FC236}">
                <a16:creationId xmlns:a16="http://schemas.microsoft.com/office/drawing/2014/main" xmlns="" id="{E6AC03F2-4C6C-4369-B302-B5CE2DD065CC}"/>
              </a:ext>
            </a:extLst>
          </p:cNvPr>
          <p:cNvSpPr>
            <a:spLocks noGrp="1"/>
          </p:cNvSpPr>
          <p:nvPr>
            <p:ph type="title"/>
          </p:nvPr>
        </p:nvSpPr>
        <p:spPr/>
        <p:txBody>
          <a:bodyPr/>
          <a:lstStyle/>
          <a:p>
            <a:r>
              <a:rPr lang="en-CA"/>
              <a:t>Some different Mathematical Calculations</a:t>
            </a:r>
          </a:p>
        </p:txBody>
      </p:sp>
      <p:sp>
        <p:nvSpPr>
          <p:cNvPr id="10" name="Equals 9">
            <a:extLst>
              <a:ext uri="{FF2B5EF4-FFF2-40B4-BE49-F238E27FC236}">
                <a16:creationId xmlns:a16="http://schemas.microsoft.com/office/drawing/2014/main" xmlns="" id="{EDE74738-8556-41BC-92FF-27E6D50F0DB4}"/>
              </a:ext>
            </a:extLst>
          </p:cNvPr>
          <p:cNvSpPr/>
          <p:nvPr/>
        </p:nvSpPr>
        <p:spPr>
          <a:xfrm>
            <a:off x="6960575" y="1958699"/>
            <a:ext cx="354166" cy="425973"/>
          </a:xfrm>
          <a:prstGeom prst="mathEqual">
            <a:avLst>
              <a:gd name="adj1" fmla="val 8852"/>
              <a:gd name="adj2" fmla="val 20852"/>
            </a:avLst>
          </a:prstGeom>
          <a:solidFill>
            <a:schemeClr val="accent1"/>
          </a:solid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11" name="Minus Sign 10">
            <a:extLst>
              <a:ext uri="{FF2B5EF4-FFF2-40B4-BE49-F238E27FC236}">
                <a16:creationId xmlns:a16="http://schemas.microsoft.com/office/drawing/2014/main" xmlns="" id="{7F796EA2-4A82-45AA-8509-699D316AC373}"/>
              </a:ext>
            </a:extLst>
          </p:cNvPr>
          <p:cNvSpPr/>
          <p:nvPr/>
        </p:nvSpPr>
        <p:spPr>
          <a:xfrm>
            <a:off x="3120270" y="2047584"/>
            <a:ext cx="311086" cy="229775"/>
          </a:xfrm>
          <a:prstGeom prst="mathMinus">
            <a:avLst>
              <a:gd name="adj1" fmla="val 15503"/>
            </a:avLst>
          </a:prstGeom>
          <a:solidFill>
            <a:schemeClr val="accent1"/>
          </a:solid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13" name="Rectangle 12">
            <a:extLst>
              <a:ext uri="{FF2B5EF4-FFF2-40B4-BE49-F238E27FC236}">
                <a16:creationId xmlns:a16="http://schemas.microsoft.com/office/drawing/2014/main" xmlns="" id="{AD3270A1-51DB-4AE1-8AFD-E5475C4BAAB4}"/>
              </a:ext>
            </a:extLst>
          </p:cNvPr>
          <p:cNvSpPr/>
          <p:nvPr/>
        </p:nvSpPr>
        <p:spPr>
          <a:xfrm>
            <a:off x="3362975" y="1960634"/>
            <a:ext cx="1785482"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213,657</a:t>
            </a:r>
          </a:p>
        </p:txBody>
      </p:sp>
      <p:sp>
        <p:nvSpPr>
          <p:cNvPr id="14" name="Rectangle 13">
            <a:extLst>
              <a:ext uri="{FF2B5EF4-FFF2-40B4-BE49-F238E27FC236}">
                <a16:creationId xmlns:a16="http://schemas.microsoft.com/office/drawing/2014/main" xmlns="" id="{9AB15779-FC61-48F6-A08C-85E5C4699D22}"/>
              </a:ext>
            </a:extLst>
          </p:cNvPr>
          <p:cNvSpPr/>
          <p:nvPr/>
        </p:nvSpPr>
        <p:spPr>
          <a:xfrm>
            <a:off x="1285508" y="1955083"/>
            <a:ext cx="1955509"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474,872</a:t>
            </a:r>
          </a:p>
        </p:txBody>
      </p:sp>
      <p:sp>
        <p:nvSpPr>
          <p:cNvPr id="15" name="Rectangle 14">
            <a:extLst>
              <a:ext uri="{FF2B5EF4-FFF2-40B4-BE49-F238E27FC236}">
                <a16:creationId xmlns:a16="http://schemas.microsoft.com/office/drawing/2014/main" xmlns="" id="{7AA46B29-BBA0-414A-BF6B-99DE86D25423}"/>
              </a:ext>
            </a:extLst>
          </p:cNvPr>
          <p:cNvSpPr/>
          <p:nvPr/>
        </p:nvSpPr>
        <p:spPr>
          <a:xfrm>
            <a:off x="7203883" y="1960633"/>
            <a:ext cx="1955509"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226,101</a:t>
            </a:r>
          </a:p>
        </p:txBody>
      </p:sp>
      <p:sp>
        <p:nvSpPr>
          <p:cNvPr id="16" name="Equals 15">
            <a:extLst>
              <a:ext uri="{FF2B5EF4-FFF2-40B4-BE49-F238E27FC236}">
                <a16:creationId xmlns:a16="http://schemas.microsoft.com/office/drawing/2014/main" xmlns="" id="{C7570E5D-989C-4F5B-AF3A-88E63171C03D}"/>
              </a:ext>
            </a:extLst>
          </p:cNvPr>
          <p:cNvSpPr/>
          <p:nvPr/>
        </p:nvSpPr>
        <p:spPr>
          <a:xfrm>
            <a:off x="6537924" y="2696240"/>
            <a:ext cx="354166" cy="425973"/>
          </a:xfrm>
          <a:prstGeom prst="mathEqual">
            <a:avLst>
              <a:gd name="adj1" fmla="val 8852"/>
              <a:gd name="adj2" fmla="val 20852"/>
            </a:avLst>
          </a:prstGeom>
          <a:solidFill>
            <a:schemeClr val="accent1"/>
          </a:solid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17" name="Minus Sign 16">
            <a:extLst>
              <a:ext uri="{FF2B5EF4-FFF2-40B4-BE49-F238E27FC236}">
                <a16:creationId xmlns:a16="http://schemas.microsoft.com/office/drawing/2014/main" xmlns="" id="{BB52DBE9-E3EA-4D25-8DC2-376DF4B80727}"/>
              </a:ext>
            </a:extLst>
          </p:cNvPr>
          <p:cNvSpPr/>
          <p:nvPr/>
        </p:nvSpPr>
        <p:spPr>
          <a:xfrm>
            <a:off x="4110792" y="2799662"/>
            <a:ext cx="311086" cy="229775"/>
          </a:xfrm>
          <a:prstGeom prst="mathMinus">
            <a:avLst>
              <a:gd name="adj1" fmla="val 15503"/>
            </a:avLst>
          </a:prstGeom>
          <a:solidFill>
            <a:schemeClr val="accent1"/>
          </a:solid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18" name="Rectangle 17">
            <a:extLst>
              <a:ext uri="{FF2B5EF4-FFF2-40B4-BE49-F238E27FC236}">
                <a16:creationId xmlns:a16="http://schemas.microsoft.com/office/drawing/2014/main" xmlns="" id="{0ACCF4A0-1825-473E-845F-B601877B3585}"/>
              </a:ext>
            </a:extLst>
          </p:cNvPr>
          <p:cNvSpPr/>
          <p:nvPr/>
        </p:nvSpPr>
        <p:spPr>
          <a:xfrm>
            <a:off x="4487741" y="2696239"/>
            <a:ext cx="1847654"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248,771</a:t>
            </a:r>
          </a:p>
        </p:txBody>
      </p:sp>
      <p:sp>
        <p:nvSpPr>
          <p:cNvPr id="19" name="Rectangle 18">
            <a:extLst>
              <a:ext uri="{FF2B5EF4-FFF2-40B4-BE49-F238E27FC236}">
                <a16:creationId xmlns:a16="http://schemas.microsoft.com/office/drawing/2014/main" xmlns="" id="{B2C38901-530C-418A-82B8-08267F6261DE}"/>
              </a:ext>
            </a:extLst>
          </p:cNvPr>
          <p:cNvSpPr/>
          <p:nvPr/>
        </p:nvSpPr>
        <p:spPr>
          <a:xfrm>
            <a:off x="2088919" y="2732855"/>
            <a:ext cx="1955509"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474,872</a:t>
            </a:r>
          </a:p>
        </p:txBody>
      </p:sp>
      <p:sp>
        <p:nvSpPr>
          <p:cNvPr id="20" name="Rectangle 19">
            <a:extLst>
              <a:ext uri="{FF2B5EF4-FFF2-40B4-BE49-F238E27FC236}">
                <a16:creationId xmlns:a16="http://schemas.microsoft.com/office/drawing/2014/main" xmlns="" id="{9BE8CE2C-4CC3-4230-9A4A-5B1BE059CD30}"/>
              </a:ext>
            </a:extLst>
          </p:cNvPr>
          <p:cNvSpPr/>
          <p:nvPr/>
        </p:nvSpPr>
        <p:spPr>
          <a:xfrm>
            <a:off x="6797180" y="2696647"/>
            <a:ext cx="1955509"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226,101</a:t>
            </a:r>
          </a:p>
        </p:txBody>
      </p:sp>
      <p:sp>
        <p:nvSpPr>
          <p:cNvPr id="31" name="Left Brace 30">
            <a:extLst>
              <a:ext uri="{FF2B5EF4-FFF2-40B4-BE49-F238E27FC236}">
                <a16:creationId xmlns:a16="http://schemas.microsoft.com/office/drawing/2014/main" xmlns="" id="{4B332087-1E87-4101-95A8-EFFC22C1C3E9}"/>
              </a:ext>
            </a:extLst>
          </p:cNvPr>
          <p:cNvSpPr/>
          <p:nvPr/>
        </p:nvSpPr>
        <p:spPr>
          <a:xfrm rot="16200000">
            <a:off x="4014145" y="2219268"/>
            <a:ext cx="461818" cy="2356754"/>
          </a:xfrm>
          <a:prstGeom prst="leftBrace">
            <a:avLst>
              <a:gd name="adj1" fmla="val 38333"/>
              <a:gd name="adj2" fmla="val 50392"/>
            </a:avLst>
          </a:prstGeom>
          <a:ln w="1905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A"/>
          </a:p>
        </p:txBody>
      </p:sp>
      <p:sp>
        <p:nvSpPr>
          <p:cNvPr id="32" name="TextBox 31">
            <a:extLst>
              <a:ext uri="{FF2B5EF4-FFF2-40B4-BE49-F238E27FC236}">
                <a16:creationId xmlns:a16="http://schemas.microsoft.com/office/drawing/2014/main" xmlns="" id="{D7870432-FDDA-4F8F-B6D7-33F550564BC9}"/>
              </a:ext>
            </a:extLst>
          </p:cNvPr>
          <p:cNvSpPr txBox="1"/>
          <p:nvPr/>
        </p:nvSpPr>
        <p:spPr>
          <a:xfrm>
            <a:off x="5411568" y="4743656"/>
            <a:ext cx="4656186" cy="1569660"/>
          </a:xfrm>
          <a:prstGeom prst="rect">
            <a:avLst/>
          </a:prstGeom>
          <a:solidFill>
            <a:schemeClr val="tx1">
              <a:lumMod val="10000"/>
              <a:lumOff val="90000"/>
            </a:schemeClr>
          </a:solidFill>
          <a:ln w="28575">
            <a:noFill/>
          </a:ln>
          <a:effectLst>
            <a:outerShdw blurRad="63500" sx="102000" sy="102000" algn="ctr" rotWithShape="0">
              <a:prstClr val="black">
                <a:alpha val="40000"/>
              </a:prstClr>
            </a:outerShdw>
          </a:effectLst>
        </p:spPr>
        <p:txBody>
          <a:bodyPr wrap="square" lIns="91440" tIns="45720" rIns="91440" bIns="45720" rtlCol="0" anchor="t">
            <a:spAutoFit/>
          </a:bodyPr>
          <a:lstStyle/>
          <a:p>
            <a:pPr algn="ctr"/>
            <a:r>
              <a:rPr lang="en-CA" sz="2400" u="sng">
                <a:solidFill>
                  <a:schemeClr val="accent2">
                    <a:lumMod val="90000"/>
                    <a:lumOff val="10000"/>
                  </a:schemeClr>
                </a:solidFill>
                <a:latin typeface="+mj-lt"/>
              </a:rPr>
              <a:t>ANSWER: </a:t>
            </a:r>
          </a:p>
          <a:p>
            <a:pPr algn="ctr"/>
            <a:r>
              <a:rPr lang="en-CA" sz="2400">
                <a:solidFill>
                  <a:schemeClr val="accent2">
                    <a:lumMod val="90000"/>
                    <a:lumOff val="10000"/>
                  </a:schemeClr>
                </a:solidFill>
                <a:latin typeface="+mj-lt"/>
              </a:rPr>
              <a:t>Either the $474,872 needs to go down and/or the $248,771 needs to go up.</a:t>
            </a:r>
            <a:endParaRPr lang="en-CA" sz="2400">
              <a:solidFill>
                <a:schemeClr val="accent2">
                  <a:lumMod val="90000"/>
                  <a:lumOff val="10000"/>
                </a:schemeClr>
              </a:solidFill>
              <a:latin typeface="+mj-lt"/>
              <a:cs typeface="Segoe UI Semibold"/>
            </a:endParaRPr>
          </a:p>
        </p:txBody>
      </p:sp>
      <p:sp>
        <p:nvSpPr>
          <p:cNvPr id="25" name="Rectangle 24">
            <a:extLst>
              <a:ext uri="{FF2B5EF4-FFF2-40B4-BE49-F238E27FC236}">
                <a16:creationId xmlns:a16="http://schemas.microsoft.com/office/drawing/2014/main" xmlns="" id="{68105C72-1C49-45AE-81D6-9A6175BF4092}"/>
              </a:ext>
            </a:extLst>
          </p:cNvPr>
          <p:cNvSpPr/>
          <p:nvPr/>
        </p:nvSpPr>
        <p:spPr>
          <a:xfrm>
            <a:off x="5351893" y="1960633"/>
            <a:ext cx="1785482" cy="414779"/>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CA" sz="2800">
                <a:solidFill>
                  <a:schemeClr val="tx2"/>
                </a:solidFill>
                <a:latin typeface="Biome" panose="020B0503030204020804" pitchFamily="34" charset="0"/>
                <a:cs typeface="Biome" panose="020B0503030204020804" pitchFamily="34" charset="0"/>
              </a:rPr>
              <a:t>35,114</a:t>
            </a:r>
          </a:p>
        </p:txBody>
      </p:sp>
      <p:sp>
        <p:nvSpPr>
          <p:cNvPr id="27" name="Minus Sign 26">
            <a:extLst>
              <a:ext uri="{FF2B5EF4-FFF2-40B4-BE49-F238E27FC236}">
                <a16:creationId xmlns:a16="http://schemas.microsoft.com/office/drawing/2014/main" xmlns="" id="{7D8AF736-A17A-4B15-8CEB-901695447DAD}"/>
              </a:ext>
            </a:extLst>
          </p:cNvPr>
          <p:cNvSpPr/>
          <p:nvPr/>
        </p:nvSpPr>
        <p:spPr>
          <a:xfrm>
            <a:off x="5103680" y="2053715"/>
            <a:ext cx="311086" cy="229775"/>
          </a:xfrm>
          <a:prstGeom prst="mathMinus">
            <a:avLst>
              <a:gd name="adj1" fmla="val 15503"/>
            </a:avLst>
          </a:prstGeom>
          <a:solidFill>
            <a:schemeClr val="accent1"/>
          </a:solidFill>
          <a:ln>
            <a:noFill/>
          </a:ln>
        </p:spPr>
        <p:txBody>
          <a:bodyPr wrap="square" rtlCol="0" anchor="ctr">
            <a:noAutofit/>
          </a:bodyPr>
          <a:lstStyle/>
          <a:p>
            <a:pPr algn="ctr"/>
            <a:endParaRPr lang="en-CA" sz="1600" b="1">
              <a:solidFill>
                <a:schemeClr val="bg1"/>
              </a:solidFill>
              <a:latin typeface="+mj-lt"/>
              <a:ea typeface="Corbel" charset="0"/>
              <a:cs typeface="Corbel" charset="0"/>
            </a:endParaRPr>
          </a:p>
        </p:txBody>
      </p:sp>
      <p:sp>
        <p:nvSpPr>
          <p:cNvPr id="2" name="Left Brace 1">
            <a:extLst>
              <a:ext uri="{FF2B5EF4-FFF2-40B4-BE49-F238E27FC236}">
                <a16:creationId xmlns:a16="http://schemas.microsoft.com/office/drawing/2014/main" xmlns="" id="{8ED963F3-00A4-41A1-ABA8-0111E26E7B6E}"/>
              </a:ext>
            </a:extLst>
          </p:cNvPr>
          <p:cNvSpPr/>
          <p:nvPr/>
        </p:nvSpPr>
        <p:spPr>
          <a:xfrm rot="16200000">
            <a:off x="4861765" y="567988"/>
            <a:ext cx="668403" cy="3529217"/>
          </a:xfrm>
          <a:prstGeom prst="leftBrace">
            <a:avLst>
              <a:gd name="adj1" fmla="val 14271"/>
              <a:gd name="adj2" fmla="val 51452"/>
            </a:avLst>
          </a:prstGeom>
          <a:solidFill>
            <a:srgbClr val="107F8A">
              <a:alpha val="14000"/>
            </a:srgbClr>
          </a:solidFill>
          <a:ln w="28575"/>
        </p:spPr>
        <p:style>
          <a:lnRef idx="3">
            <a:schemeClr val="accent5"/>
          </a:lnRef>
          <a:fillRef idx="0">
            <a:schemeClr val="accent5"/>
          </a:fillRef>
          <a:effectRef idx="2">
            <a:schemeClr val="accent5"/>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364042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par>
                                <p:cTn id="53" presetID="9" presetClass="emph" presetSubtype="0" grpId="1" nodeType="withEffect">
                                  <p:stCondLst>
                                    <p:cond delay="0"/>
                                  </p:stCondLst>
                                  <p:childTnLst>
                                    <p:set>
                                      <p:cBhvr>
                                        <p:cTn id="54" dur="indefinite"/>
                                        <p:tgtEl>
                                          <p:spTgt spid="14"/>
                                        </p:tgtEl>
                                        <p:attrNameLst>
                                          <p:attrName>style.opacity</p:attrName>
                                        </p:attrNameLst>
                                      </p:cBhvr>
                                      <p:to>
                                        <p:strVal val="0.5"/>
                                      </p:to>
                                    </p:set>
                                    <p:animEffect filter="image" prLst="opacity: 0.5">
                                      <p:cBhvr rctx="IE">
                                        <p:cTn id="55" dur="indefinite"/>
                                        <p:tgtEl>
                                          <p:spTgt spid="14"/>
                                        </p:tgtEl>
                                      </p:cBhvr>
                                    </p:animEffect>
                                  </p:childTnLst>
                                </p:cTn>
                              </p:par>
                              <p:par>
                                <p:cTn id="56" presetID="9" presetClass="emph" presetSubtype="0" grpId="1" nodeType="withEffect">
                                  <p:stCondLst>
                                    <p:cond delay="0"/>
                                  </p:stCondLst>
                                  <p:childTnLst>
                                    <p:set>
                                      <p:cBhvr>
                                        <p:cTn id="57" dur="indefinite"/>
                                        <p:tgtEl>
                                          <p:spTgt spid="11"/>
                                        </p:tgtEl>
                                        <p:attrNameLst>
                                          <p:attrName>style.opacity</p:attrName>
                                        </p:attrNameLst>
                                      </p:cBhvr>
                                      <p:to>
                                        <p:strVal val="0.5"/>
                                      </p:to>
                                    </p:set>
                                    <p:animEffect filter="image" prLst="opacity: 0.5">
                                      <p:cBhvr rctx="IE">
                                        <p:cTn id="58" dur="indefinite"/>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mph" presetSubtype="0" grpId="1" nodeType="clickEffect">
                                  <p:stCondLst>
                                    <p:cond delay="0"/>
                                  </p:stCondLst>
                                  <p:childTnLst>
                                    <p:set>
                                      <p:cBhvr>
                                        <p:cTn id="62" dur="indefinite"/>
                                        <p:tgtEl>
                                          <p:spTgt spid="13"/>
                                        </p:tgtEl>
                                        <p:attrNameLst>
                                          <p:attrName>style.opacity</p:attrName>
                                        </p:attrNameLst>
                                      </p:cBhvr>
                                      <p:to>
                                        <p:strVal val="0.5"/>
                                      </p:to>
                                    </p:set>
                                    <p:animEffect filter="image" prLst="opacity: 0.5">
                                      <p:cBhvr rctx="IE">
                                        <p:cTn id="63" dur="indefinite"/>
                                        <p:tgtEl>
                                          <p:spTgt spid="13"/>
                                        </p:tgtEl>
                                      </p:cBhvr>
                                    </p:animEffect>
                                  </p:childTnLst>
                                </p:cTn>
                              </p:par>
                              <p:par>
                                <p:cTn id="64" presetID="9" presetClass="emph" presetSubtype="0" grpId="1" nodeType="withEffect">
                                  <p:stCondLst>
                                    <p:cond delay="0"/>
                                  </p:stCondLst>
                                  <p:childTnLst>
                                    <p:set>
                                      <p:cBhvr>
                                        <p:cTn id="65" dur="indefinite"/>
                                        <p:tgtEl>
                                          <p:spTgt spid="27"/>
                                        </p:tgtEl>
                                        <p:attrNameLst>
                                          <p:attrName>style.opacity</p:attrName>
                                        </p:attrNameLst>
                                      </p:cBhvr>
                                      <p:to>
                                        <p:strVal val="0.5"/>
                                      </p:to>
                                    </p:set>
                                    <p:animEffect filter="image" prLst="opacity: 0.5">
                                      <p:cBhvr rctx="IE">
                                        <p:cTn id="66" dur="indefinite"/>
                                        <p:tgtEl>
                                          <p:spTgt spid="27"/>
                                        </p:tgtEl>
                                      </p:cBhvr>
                                    </p:animEffect>
                                  </p:childTnLst>
                                </p:cTn>
                              </p:par>
                              <p:par>
                                <p:cTn id="67" presetID="9" presetClass="emph" presetSubtype="0" grpId="1" nodeType="withEffect">
                                  <p:stCondLst>
                                    <p:cond delay="0"/>
                                  </p:stCondLst>
                                  <p:childTnLst>
                                    <p:set>
                                      <p:cBhvr>
                                        <p:cTn id="68" dur="indefinite"/>
                                        <p:tgtEl>
                                          <p:spTgt spid="25"/>
                                        </p:tgtEl>
                                        <p:attrNameLst>
                                          <p:attrName>style.opacity</p:attrName>
                                        </p:attrNameLst>
                                      </p:cBhvr>
                                      <p:to>
                                        <p:strVal val="0.5"/>
                                      </p:to>
                                    </p:set>
                                    <p:animEffect filter="image" prLst="opacity: 0.5">
                                      <p:cBhvr rctx="IE">
                                        <p:cTn id="69" dur="indefinite"/>
                                        <p:tgtEl>
                                          <p:spTgt spid="25"/>
                                        </p:tgtEl>
                                      </p:cBhvr>
                                    </p:animEffect>
                                  </p:childTnLst>
                                </p:cTn>
                              </p:par>
                              <p:par>
                                <p:cTn id="70" presetID="47"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par>
                                <p:cTn id="80" presetID="10" presetClass="entr" presetSubtype="0"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500"/>
                                        <p:tgtEl>
                                          <p:spTgt spid="2"/>
                                        </p:tgtEl>
                                      </p:cBhvr>
                                    </p:animEffect>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par>
                                <p:cTn id="95" presetID="9" presetClass="emph" presetSubtype="0" grpId="1" nodeType="withEffect">
                                  <p:stCondLst>
                                    <p:cond delay="0"/>
                                  </p:stCondLst>
                                  <p:childTnLst>
                                    <p:set>
                                      <p:cBhvr>
                                        <p:cTn id="96" dur="indefinite"/>
                                        <p:tgtEl>
                                          <p:spTgt spid="10"/>
                                        </p:tgtEl>
                                        <p:attrNameLst>
                                          <p:attrName>style.opacity</p:attrName>
                                        </p:attrNameLst>
                                      </p:cBhvr>
                                      <p:to>
                                        <p:strVal val="0.5"/>
                                      </p:to>
                                    </p:set>
                                    <p:animEffect filter="image" prLst="opacity: 0.5">
                                      <p:cBhvr rctx="IE">
                                        <p:cTn id="97" dur="indefinite"/>
                                        <p:tgtEl>
                                          <p:spTgt spid="10"/>
                                        </p:tgtEl>
                                      </p:cBhvr>
                                    </p:animEffect>
                                  </p:childTnLst>
                                </p:cTn>
                              </p:par>
                              <p:par>
                                <p:cTn id="98" presetID="9" presetClass="emph" presetSubtype="0" grpId="1" nodeType="withEffect">
                                  <p:stCondLst>
                                    <p:cond delay="0"/>
                                  </p:stCondLst>
                                  <p:childTnLst>
                                    <p:set>
                                      <p:cBhvr>
                                        <p:cTn id="99" dur="indefinite"/>
                                        <p:tgtEl>
                                          <p:spTgt spid="15"/>
                                        </p:tgtEl>
                                        <p:attrNameLst>
                                          <p:attrName>style.opacity</p:attrName>
                                        </p:attrNameLst>
                                      </p:cBhvr>
                                      <p:to>
                                        <p:strVal val="0.5"/>
                                      </p:to>
                                    </p:set>
                                    <p:animEffect filter="image" prLst="opacity: 0.5">
                                      <p:cBhvr rctx="IE">
                                        <p:cTn id="100" dur="indefinite"/>
                                        <p:tgtEl>
                                          <p:spTgt spid="15"/>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barn(inVertical)">
                                      <p:cBhvr>
                                        <p:cTn id="105" dur="500"/>
                                        <p:tgtEl>
                                          <p:spTgt spid="31"/>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32"/>
                                        </p:tgtEl>
                                        <p:attrNameLst>
                                          <p:attrName>style.visibility</p:attrName>
                                        </p:attrNameLst>
                                      </p:cBhvr>
                                      <p:to>
                                        <p:strVal val="visible"/>
                                      </p:to>
                                    </p:set>
                                    <p:animEffect transition="in" filter="fade">
                                      <p:cBhvr>
                                        <p:cTn id="113" dur="1000"/>
                                        <p:tgtEl>
                                          <p:spTgt spid="32"/>
                                        </p:tgtEl>
                                      </p:cBhvr>
                                    </p:animEffect>
                                    <p:anim calcmode="lin" valueType="num">
                                      <p:cBhvr>
                                        <p:cTn id="114" dur="1000" fill="hold"/>
                                        <p:tgtEl>
                                          <p:spTgt spid="32"/>
                                        </p:tgtEl>
                                        <p:attrNameLst>
                                          <p:attrName>ppt_x</p:attrName>
                                        </p:attrNameLst>
                                      </p:cBhvr>
                                      <p:tavLst>
                                        <p:tav tm="0">
                                          <p:val>
                                            <p:strVal val="#ppt_x"/>
                                          </p:val>
                                        </p:tav>
                                        <p:tav tm="100000">
                                          <p:val>
                                            <p:strVal val="#ppt_x"/>
                                          </p:val>
                                        </p:tav>
                                      </p:tavLst>
                                    </p:anim>
                                    <p:anim calcmode="lin" valueType="num">
                                      <p:cBhvr>
                                        <p:cTn id="115" dur="1000" fill="hold"/>
                                        <p:tgtEl>
                                          <p:spTgt spid="32"/>
                                        </p:tgtEl>
                                        <p:attrNameLst>
                                          <p:attrName>ppt_y</p:attrName>
                                        </p:attrNameLst>
                                      </p:cBhvr>
                                      <p:tavLst>
                                        <p:tav tm="0">
                                          <p:val>
                                            <p:strVal val="#ppt_y-.1"/>
                                          </p:val>
                                        </p:tav>
                                        <p:tav tm="100000">
                                          <p:val>
                                            <p:strVal val="#ppt_y"/>
                                          </p:val>
                                        </p:tav>
                                      </p:tavLst>
                                    </p:anim>
                                  </p:childTnLst>
                                </p:cTn>
                              </p:par>
                              <p:par>
                                <p:cTn id="116" presetID="9" presetClass="emph" presetSubtype="0" grpId="1" nodeType="withEffect">
                                  <p:stCondLst>
                                    <p:cond delay="0"/>
                                  </p:stCondLst>
                                  <p:childTnLst>
                                    <p:set>
                                      <p:cBhvr>
                                        <p:cTn id="117" dur="indefinite"/>
                                        <p:tgtEl>
                                          <p:spTgt spid="31"/>
                                        </p:tgtEl>
                                        <p:attrNameLst>
                                          <p:attrName>style.opacity</p:attrName>
                                        </p:attrNameLst>
                                      </p:cBhvr>
                                      <p:to>
                                        <p:strVal val="0.5"/>
                                      </p:to>
                                    </p:set>
                                    <p:animEffect filter="image" prLst="opacity: 0.5">
                                      <p:cBhvr rctx="IE">
                                        <p:cTn id="118" dur="indefinite"/>
                                        <p:tgtEl>
                                          <p:spTgt spid="31"/>
                                        </p:tgtEl>
                                      </p:cBhvr>
                                    </p:animEffect>
                                  </p:childTnLst>
                                </p:cTn>
                              </p:par>
                              <p:par>
                                <p:cTn id="119" presetID="9" presetClass="emph" presetSubtype="0" grpId="1" nodeType="withEffect">
                                  <p:stCondLst>
                                    <p:cond delay="0"/>
                                  </p:stCondLst>
                                  <p:childTnLst>
                                    <p:set>
                                      <p:cBhvr>
                                        <p:cTn id="120" dur="indefinite"/>
                                        <p:tgtEl>
                                          <p:spTgt spid="23"/>
                                        </p:tgtEl>
                                        <p:attrNameLst>
                                          <p:attrName>style.opacity</p:attrName>
                                        </p:attrNameLst>
                                      </p:cBhvr>
                                      <p:to>
                                        <p:strVal val="0.5"/>
                                      </p:to>
                                    </p:set>
                                    <p:animEffect filter="image" prLst="opacity: 0.5">
                                      <p:cBhvr rctx="IE">
                                        <p:cTn id="121" dur="indefinite"/>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10" grpId="0" animBg="1"/>
      <p:bldP spid="10" grpId="1" animBg="1"/>
      <p:bldP spid="11" grpId="0" animBg="1"/>
      <p:bldP spid="11" grpId="1" animBg="1"/>
      <p:bldP spid="13" grpId="0" animBg="1"/>
      <p:bldP spid="13" grpId="1" animBg="1"/>
      <p:bldP spid="14" grpId="0"/>
      <p:bldP spid="14" grpId="1"/>
      <p:bldP spid="15" grpId="0"/>
      <p:bldP spid="15" grpId="1"/>
      <p:bldP spid="16" grpId="0" animBg="1"/>
      <p:bldP spid="17" grpId="0" animBg="1"/>
      <p:bldP spid="18" grpId="0" animBg="1"/>
      <p:bldP spid="19" grpId="0"/>
      <p:bldP spid="20" grpId="0"/>
      <p:bldP spid="31" grpId="0" animBg="1"/>
      <p:bldP spid="31" grpId="1" animBg="1"/>
      <p:bldP spid="32" grpId="0" animBg="1"/>
      <p:bldP spid="25" grpId="0" animBg="1"/>
      <p:bldP spid="25" grpId="1" animBg="1"/>
      <p:bldP spid="27" grpId="0" animBg="1"/>
      <p:bldP spid="27" grpId="1" animBg="1"/>
      <p:bldP spid="2" grpId="0" animBg="1"/>
    </p:bldLst>
  </p:timing>
</p:sld>
</file>

<file path=ppt/theme/theme1.xml><?xml version="1.0" encoding="utf-8"?>
<a:theme xmlns:a="http://schemas.openxmlformats.org/drawingml/2006/main" name="MNP Theme 2020">
  <a:themeElements>
    <a:clrScheme name="MNP - July 2020">
      <a:dk1>
        <a:srgbClr val="0F1313"/>
      </a:dk1>
      <a:lt1>
        <a:srgbClr val="FFFFFF"/>
      </a:lt1>
      <a:dk2>
        <a:srgbClr val="0F3C4F"/>
      </a:dk2>
      <a:lt2>
        <a:srgbClr val="F2F2F2"/>
      </a:lt2>
      <a:accent1>
        <a:srgbClr val="0F3C4F"/>
      </a:accent1>
      <a:accent2>
        <a:srgbClr val="035244"/>
      </a:accent2>
      <a:accent3>
        <a:srgbClr val="0C3343"/>
      </a:accent3>
      <a:accent4>
        <a:srgbClr val="EF5A27"/>
      </a:accent4>
      <a:accent5>
        <a:srgbClr val="107F8A"/>
      </a:accent5>
      <a:accent6>
        <a:srgbClr val="0F1313"/>
      </a:accent6>
      <a:hlink>
        <a:srgbClr val="EF5A27"/>
      </a:hlink>
      <a:folHlink>
        <a:srgbClr val="EF5A27"/>
      </a:folHlink>
    </a:clrScheme>
    <a:fontScheme name="MNP - Fonts - Jun2020">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rtlCol="0" anchor="ctr">
        <a:noAutofit/>
      </a:bodyPr>
      <a:lstStyle>
        <a:defPPr algn="ctr">
          <a:defRPr sz="1600" b="1" dirty="0" smtClean="0">
            <a:solidFill>
              <a:schemeClr val="bg1"/>
            </a:solidFill>
            <a:latin typeface="+mj-lt"/>
            <a:ea typeface="Corbel" charset="0"/>
            <a:cs typeface="Corbel" charset="0"/>
          </a:defRPr>
        </a:defPPr>
      </a:lstStyle>
    </a:spDef>
  </a:objectDefaults>
  <a:extraClrSchemeLst/>
  <a:extLst>
    <a:ext uri="{05A4C25C-085E-4340-85A3-A5531E510DB2}">
      <thm15:themeFamily xmlns:thm15="http://schemas.microsoft.com/office/thememl/2012/main" name="MNP Theme 2020" id="{3391E123-B7F8-4264-9E0E-8D37271CAB6B}" vid="{9ADFE4BD-E970-4D1A-A149-2F86A2CD5A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NP - July 2020">
    <a:dk1>
      <a:srgbClr val="0F1313"/>
    </a:dk1>
    <a:lt1>
      <a:srgbClr val="FFFFFF"/>
    </a:lt1>
    <a:dk2>
      <a:srgbClr val="0F3C4F"/>
    </a:dk2>
    <a:lt2>
      <a:srgbClr val="F2F2F2"/>
    </a:lt2>
    <a:accent1>
      <a:srgbClr val="0F3C4F"/>
    </a:accent1>
    <a:accent2>
      <a:srgbClr val="035244"/>
    </a:accent2>
    <a:accent3>
      <a:srgbClr val="0C3343"/>
    </a:accent3>
    <a:accent4>
      <a:srgbClr val="EF5A27"/>
    </a:accent4>
    <a:accent5>
      <a:srgbClr val="107F8A"/>
    </a:accent5>
    <a:accent6>
      <a:srgbClr val="0F1313"/>
    </a:accent6>
    <a:hlink>
      <a:srgbClr val="EF5A27"/>
    </a:hlink>
    <a:folHlink>
      <a:srgbClr val="EF5A27"/>
    </a:folHlink>
  </a:clrScheme>
  <a:fontScheme name="MNP - Fonts - Jun2020">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MNP Theme 2020</Template>
  <TotalTime>12</TotalTime>
  <Words>2497</Words>
  <Application>Microsoft Office PowerPoint</Application>
  <PresentationFormat>Widescreen</PresentationFormat>
  <Paragraphs>335</Paragraphs>
  <Slides>31</Slides>
  <Notes>11</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31</vt:i4>
      </vt:variant>
    </vt:vector>
  </HeadingPairs>
  <TitlesOfParts>
    <vt:vector size="50" baseType="lpstr">
      <vt:lpstr>Amasis MT Pro Medium</vt:lpstr>
      <vt:lpstr>Arial</vt:lpstr>
      <vt:lpstr>Arial Black</vt:lpstr>
      <vt:lpstr>Biome</vt:lpstr>
      <vt:lpstr>Calibri</vt:lpstr>
      <vt:lpstr>Cambria Math</vt:lpstr>
      <vt:lpstr>Corbel</vt:lpstr>
      <vt:lpstr>knowledge-regular</vt:lpstr>
      <vt:lpstr>MarkPro-Medium</vt:lpstr>
      <vt:lpstr>Noto Sans</vt:lpstr>
      <vt:lpstr>roboto</vt:lpstr>
      <vt:lpstr>Segoe UI</vt:lpstr>
      <vt:lpstr>Segoe UI Black</vt:lpstr>
      <vt:lpstr>Segoe UI Light</vt:lpstr>
      <vt:lpstr>Segoe UI Semibold</vt:lpstr>
      <vt:lpstr>Segoe UI Semilight</vt:lpstr>
      <vt:lpstr>Times New Roman</vt:lpstr>
      <vt:lpstr>Wingdings</vt:lpstr>
      <vt:lpstr>MNP Theme 2020</vt:lpstr>
      <vt:lpstr>AgriStability – How Bison Producers Can Get the Most Out of It</vt:lpstr>
      <vt:lpstr>Mathematical Calculations</vt:lpstr>
      <vt:lpstr>Now, let’s look at the context… the Income Statement</vt:lpstr>
      <vt:lpstr>Cash vs Accrual</vt:lpstr>
      <vt:lpstr>Income Statement</vt:lpstr>
      <vt:lpstr>… and let’s continue with some further context… the Balance Sheet</vt:lpstr>
      <vt:lpstr>Why is generating accrued Net Income important for the farm?</vt:lpstr>
      <vt:lpstr>AgriStability</vt:lpstr>
      <vt:lpstr>Some different Mathematical Calculations</vt:lpstr>
      <vt:lpstr>Income Statement</vt:lpstr>
      <vt:lpstr>Income Statement</vt:lpstr>
      <vt:lpstr>AgriStability – How It Works</vt:lpstr>
      <vt:lpstr>AgriStability – Margin Sensitivity</vt:lpstr>
      <vt:lpstr>PowerPoint Presentation</vt:lpstr>
      <vt:lpstr>AgriStability</vt:lpstr>
      <vt:lpstr>Ag Risk Management Projector™ Modelling</vt:lpstr>
      <vt:lpstr>Ag Risk Management  Projector™ Modelling</vt:lpstr>
      <vt:lpstr>False vs True </vt:lpstr>
      <vt:lpstr>Common AgriStability Errors</vt:lpstr>
      <vt:lpstr>Appropriate Use of Advisors</vt:lpstr>
      <vt:lpstr>Concluding Remarks</vt:lpstr>
      <vt:lpstr>PowerPoint Presentation</vt:lpstr>
      <vt:lpstr>…and then this happened…</vt:lpstr>
      <vt:lpstr>…and then this happened…</vt:lpstr>
      <vt:lpstr>…oh yeah, and this could happen too…</vt:lpstr>
      <vt:lpstr>…but if you can’t predict the unforeseen things for the Bison sector, how can you plan for them?  Consider this…</vt:lpstr>
      <vt:lpstr>AgriStability, AgriInvest and Risk Management Resources</vt:lpstr>
      <vt:lpstr>AgriStability</vt:lpstr>
      <vt:lpstr>AgriStability Enrolment</vt:lpstr>
      <vt:lpstr>AgriInvest</vt:lpstr>
      <vt:lpstr>MNP’s Full-Service Approach to ARMR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Huebner</dc:creator>
  <cp:lastModifiedBy>Jason Neal</cp:lastModifiedBy>
  <cp:revision>41</cp:revision>
  <dcterms:created xsi:type="dcterms:W3CDTF">2022-11-21T17:50:13Z</dcterms:created>
  <dcterms:modified xsi:type="dcterms:W3CDTF">2023-03-08T23:36:25Z</dcterms:modified>
</cp:coreProperties>
</file>