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324" r:id="rId2"/>
    <p:sldId id="258" r:id="rId3"/>
    <p:sldId id="272" r:id="rId4"/>
    <p:sldId id="257" r:id="rId5"/>
    <p:sldId id="271" r:id="rId6"/>
    <p:sldId id="270" r:id="rId7"/>
    <p:sldId id="276" r:id="rId8"/>
    <p:sldId id="308" r:id="rId9"/>
    <p:sldId id="309" r:id="rId10"/>
    <p:sldId id="275" r:id="rId11"/>
    <p:sldId id="325" r:id="rId12"/>
    <p:sldId id="305" r:id="rId13"/>
    <p:sldId id="259" r:id="rId14"/>
    <p:sldId id="262" r:id="rId15"/>
    <p:sldId id="284" r:id="rId16"/>
    <p:sldId id="323" r:id="rId17"/>
    <p:sldId id="319" r:id="rId18"/>
    <p:sldId id="322" r:id="rId19"/>
    <p:sldId id="317" r:id="rId20"/>
    <p:sldId id="318" r:id="rId21"/>
    <p:sldId id="320" r:id="rId22"/>
    <p:sldId id="307" r:id="rId23"/>
    <p:sldId id="267" r:id="rId24"/>
    <p:sldId id="283" r:id="rId25"/>
    <p:sldId id="282" r:id="rId26"/>
    <p:sldId id="289" r:id="rId27"/>
    <p:sldId id="290" r:id="rId28"/>
    <p:sldId id="312" r:id="rId29"/>
    <p:sldId id="313" r:id="rId30"/>
    <p:sldId id="315" r:id="rId31"/>
    <p:sldId id="291" r:id="rId32"/>
    <p:sldId id="316" r:id="rId33"/>
    <p:sldId id="293" r:id="rId34"/>
    <p:sldId id="300" r:id="rId35"/>
    <p:sldId id="281" r:id="rId36"/>
    <p:sldId id="298" r:id="rId37"/>
    <p:sldId id="297" r:id="rId38"/>
    <p:sldId id="321" r:id="rId39"/>
    <p:sldId id="314" r:id="rId40"/>
    <p:sldId id="277" r:id="rId41"/>
    <p:sldId id="299" r:id="rId42"/>
    <p:sldId id="268" r:id="rId43"/>
    <p:sldId id="265" r:id="rId44"/>
    <p:sldId id="264" r:id="rId45"/>
    <p:sldId id="287" r:id="rId46"/>
    <p:sldId id="301" r:id="rId47"/>
    <p:sldId id="288" r:id="rId48"/>
    <p:sldId id="292" r:id="rId49"/>
    <p:sldId id="296" r:id="rId50"/>
    <p:sldId id="278" r:id="rId51"/>
    <p:sldId id="280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klei\Desktop\Ag%20In%20Motion%202022%20Bar%20Chart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Percent Normal Rainfall – Regina (April, May, June)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'[Ag In Motion 2022 Bar Chart Data.xlsx]Sheet1'!$B$1</c:f>
              <c:strCache>
                <c:ptCount val="1"/>
                <c:pt idx="0">
                  <c:v>Percent Normal Rainfall - Regina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'[Ag In Motion 2022 Bar Chart Data.xlsx]Sheet1'!$A$2:$A$21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'[Ag In Motion 2022 Bar Chart Data.xlsx]Sheet1'!$B$2:$B$21</c:f>
              <c:numCache>
                <c:formatCode>General</c:formatCode>
                <c:ptCount val="20"/>
                <c:pt idx="0">
                  <c:v>99</c:v>
                </c:pt>
                <c:pt idx="1">
                  <c:v>95</c:v>
                </c:pt>
                <c:pt idx="2">
                  <c:v>110</c:v>
                </c:pt>
                <c:pt idx="3">
                  <c:v>90</c:v>
                </c:pt>
                <c:pt idx="4">
                  <c:v>84</c:v>
                </c:pt>
                <c:pt idx="5">
                  <c:v>89</c:v>
                </c:pt>
                <c:pt idx="6">
                  <c:v>57</c:v>
                </c:pt>
                <c:pt idx="7">
                  <c:v>111</c:v>
                </c:pt>
                <c:pt idx="8">
                  <c:v>105</c:v>
                </c:pt>
                <c:pt idx="9">
                  <c:v>87</c:v>
                </c:pt>
                <c:pt idx="10">
                  <c:v>68</c:v>
                </c:pt>
                <c:pt idx="11">
                  <c:v>94</c:v>
                </c:pt>
                <c:pt idx="12">
                  <c:v>41</c:v>
                </c:pt>
                <c:pt idx="13">
                  <c:v>98</c:v>
                </c:pt>
                <c:pt idx="14">
                  <c:v>38</c:v>
                </c:pt>
                <c:pt idx="15">
                  <c:v>71</c:v>
                </c:pt>
                <c:pt idx="16">
                  <c:v>68</c:v>
                </c:pt>
                <c:pt idx="17">
                  <c:v>40</c:v>
                </c:pt>
                <c:pt idx="18">
                  <c:v>97</c:v>
                </c:pt>
                <c:pt idx="19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C5-494D-A170-F4899F1C1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612056"/>
        <c:axId val="3726069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'[Ag In Motion 2022 Bar Chart Data.xlsx]Sheet1'!$C$2:$C$21</c:f>
              <c:numCache>
                <c:formatCode>General</c:formatCode>
                <c:ptCount val="20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DC5-494D-A170-F4899F1C1678}"/>
            </c:ext>
          </c:extLst>
        </c:ser>
        <c:ser>
          <c:idx val="2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'[Ag In Motion 2022 Bar Chart Data.xlsx]Sheet1'!$D$2:$D$21</c:f>
              <c:numCache>
                <c:formatCode>General</c:formatCode>
                <c:ptCount val="20"/>
                <c:pt idx="0">
                  <c:v>73</c:v>
                </c:pt>
                <c:pt idx="1">
                  <c:v>73</c:v>
                </c:pt>
                <c:pt idx="2">
                  <c:v>73</c:v>
                </c:pt>
                <c:pt idx="3">
                  <c:v>73</c:v>
                </c:pt>
                <c:pt idx="4">
                  <c:v>73</c:v>
                </c:pt>
                <c:pt idx="5">
                  <c:v>73</c:v>
                </c:pt>
                <c:pt idx="6">
                  <c:v>73</c:v>
                </c:pt>
                <c:pt idx="7">
                  <c:v>73</c:v>
                </c:pt>
                <c:pt idx="8">
                  <c:v>73</c:v>
                </c:pt>
                <c:pt idx="9">
                  <c:v>73</c:v>
                </c:pt>
                <c:pt idx="10">
                  <c:v>73</c:v>
                </c:pt>
                <c:pt idx="11">
                  <c:v>73</c:v>
                </c:pt>
                <c:pt idx="12">
                  <c:v>73</c:v>
                </c:pt>
                <c:pt idx="13">
                  <c:v>73</c:v>
                </c:pt>
                <c:pt idx="14">
                  <c:v>73</c:v>
                </c:pt>
                <c:pt idx="15">
                  <c:v>73</c:v>
                </c:pt>
                <c:pt idx="16">
                  <c:v>73</c:v>
                </c:pt>
                <c:pt idx="17">
                  <c:v>73</c:v>
                </c:pt>
                <c:pt idx="18">
                  <c:v>73</c:v>
                </c:pt>
                <c:pt idx="19">
                  <c:v>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DC5-494D-A170-F4899F1C1678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'[Ag In Motion 2022 Bar Chart Data.xlsx]Sheet1'!$E$2:$E$21</c:f>
              <c:numCache>
                <c:formatCode>General</c:formatCode>
                <c:ptCount val="20"/>
                <c:pt idx="0">
                  <c:v>77</c:v>
                </c:pt>
                <c:pt idx="1">
                  <c:v>77</c:v>
                </c:pt>
                <c:pt idx="2">
                  <c:v>77</c:v>
                </c:pt>
                <c:pt idx="3">
                  <c:v>77</c:v>
                </c:pt>
                <c:pt idx="4">
                  <c:v>77</c:v>
                </c:pt>
                <c:pt idx="5">
                  <c:v>77</c:v>
                </c:pt>
                <c:pt idx="6">
                  <c:v>77</c:v>
                </c:pt>
                <c:pt idx="7">
                  <c:v>77</c:v>
                </c:pt>
                <c:pt idx="8">
                  <c:v>77</c:v>
                </c:pt>
                <c:pt idx="9">
                  <c:v>77</c:v>
                </c:pt>
                <c:pt idx="10">
                  <c:v>77</c:v>
                </c:pt>
                <c:pt idx="11">
                  <c:v>77</c:v>
                </c:pt>
                <c:pt idx="12">
                  <c:v>77</c:v>
                </c:pt>
                <c:pt idx="13">
                  <c:v>77</c:v>
                </c:pt>
                <c:pt idx="14">
                  <c:v>77</c:v>
                </c:pt>
                <c:pt idx="15">
                  <c:v>77</c:v>
                </c:pt>
                <c:pt idx="16">
                  <c:v>77</c:v>
                </c:pt>
                <c:pt idx="17">
                  <c:v>77</c:v>
                </c:pt>
                <c:pt idx="18">
                  <c:v>77</c:v>
                </c:pt>
                <c:pt idx="19">
                  <c:v>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DC5-494D-A170-F4899F1C1678}"/>
            </c:ext>
          </c:extLst>
        </c:ser>
        <c:ser>
          <c:idx val="4"/>
          <c:order val="4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'[Ag In Motion 2022 Bar Chart Data.xlsx]Sheet1'!$F$2:$F$21</c:f>
              <c:numCache>
                <c:formatCode>General</c:formatCode>
                <c:ptCount val="20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80</c:v>
                </c:pt>
                <c:pt idx="11">
                  <c:v>80</c:v>
                </c:pt>
                <c:pt idx="12">
                  <c:v>80</c:v>
                </c:pt>
                <c:pt idx="13">
                  <c:v>80</c:v>
                </c:pt>
                <c:pt idx="14">
                  <c:v>80</c:v>
                </c:pt>
                <c:pt idx="15">
                  <c:v>80</c:v>
                </c:pt>
                <c:pt idx="16">
                  <c:v>80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DC5-494D-A170-F4899F1C1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612056"/>
        <c:axId val="372606960"/>
      </c:lineChart>
      <c:catAx>
        <c:axId val="37261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606960"/>
        <c:crosses val="autoZero"/>
        <c:auto val="1"/>
        <c:lblAlgn val="ctr"/>
        <c:lblOffset val="100"/>
        <c:noMultiLvlLbl val="0"/>
      </c:catAx>
      <c:valAx>
        <c:axId val="37260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612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AB511-25C7-45C9-8860-7001CFC4EBE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00736F2-0DB5-4CE0-A923-38671224E55E}">
      <dgm:prSet/>
      <dgm:spPr/>
      <dgm:t>
        <a:bodyPr/>
        <a:lstStyle/>
        <a:p>
          <a:r>
            <a:rPr lang="en-US" dirty="0"/>
            <a:t>Rangeland and Forage Agrologist </a:t>
          </a:r>
        </a:p>
        <a:p>
          <a:r>
            <a:rPr lang="en-US" dirty="0"/>
            <a:t>1992-2020</a:t>
          </a:r>
        </a:p>
      </dgm:t>
    </dgm:pt>
    <dgm:pt modelId="{33D7580F-7D2E-45EF-BA6C-2B9E7BB76BB5}" type="parTrans" cxnId="{8575C9F7-CD7A-4A35-93BC-AC75B2D53233}">
      <dgm:prSet/>
      <dgm:spPr/>
      <dgm:t>
        <a:bodyPr/>
        <a:lstStyle/>
        <a:p>
          <a:endParaRPr lang="en-US"/>
        </a:p>
      </dgm:t>
    </dgm:pt>
    <dgm:pt modelId="{7FC38203-E712-4664-8091-692EFBCE8CC5}" type="sibTrans" cxnId="{8575C9F7-CD7A-4A35-93BC-AC75B2D53233}">
      <dgm:prSet/>
      <dgm:spPr/>
      <dgm:t>
        <a:bodyPr/>
        <a:lstStyle/>
        <a:p>
          <a:endParaRPr lang="en-US"/>
        </a:p>
      </dgm:t>
    </dgm:pt>
    <dgm:pt modelId="{62CFE144-42AE-4139-996E-A34208DC5574}">
      <dgm:prSet/>
      <dgm:spPr/>
      <dgm:t>
        <a:bodyPr/>
        <a:lstStyle/>
        <a:p>
          <a:r>
            <a:rPr lang="en-US" dirty="0"/>
            <a:t>regular contact with producers, researchers, ministry and industry agrologists </a:t>
          </a:r>
        </a:p>
      </dgm:t>
    </dgm:pt>
    <dgm:pt modelId="{9666D696-53FE-46F4-B1D7-A3B7CF9C39A4}" type="parTrans" cxnId="{B93DADBA-60DE-4DC6-9F82-323C9ADD6428}">
      <dgm:prSet/>
      <dgm:spPr/>
      <dgm:t>
        <a:bodyPr/>
        <a:lstStyle/>
        <a:p>
          <a:endParaRPr lang="en-US"/>
        </a:p>
      </dgm:t>
    </dgm:pt>
    <dgm:pt modelId="{E5F528ED-D623-4736-8553-1F7872242C81}" type="sibTrans" cxnId="{B93DADBA-60DE-4DC6-9F82-323C9ADD6428}">
      <dgm:prSet/>
      <dgm:spPr/>
      <dgm:t>
        <a:bodyPr/>
        <a:lstStyle/>
        <a:p>
          <a:endParaRPr lang="en-US"/>
        </a:p>
      </dgm:t>
    </dgm:pt>
    <dgm:pt modelId="{1A822A10-60A3-457A-B409-BAD14256C6FC}" type="pres">
      <dgm:prSet presAssocID="{B17AB511-25C7-45C9-8860-7001CFC4EBE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478137-A16F-4F7E-A699-88063A1DB496}" type="pres">
      <dgm:prSet presAssocID="{D00736F2-0DB5-4CE0-A923-38671224E55E}" presName="compNode" presStyleCnt="0"/>
      <dgm:spPr/>
    </dgm:pt>
    <dgm:pt modelId="{A8428455-B445-47C9-ACC4-34299E948AFC}" type="pres">
      <dgm:prSet presAssocID="{D00736F2-0DB5-4CE0-A923-38671224E55E}" presName="bgRect" presStyleLbl="bgShp" presStyleIdx="0" presStyleCnt="2"/>
      <dgm:spPr/>
    </dgm:pt>
    <dgm:pt modelId="{5E27A252-4303-468B-BCFB-AC2054D6A155}" type="pres">
      <dgm:prSet presAssocID="{D00736F2-0DB5-4CE0-A923-38671224E55E}" presName="iconRect" presStyleLbl="node1" presStyleIdx="0" presStyleCnt="2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3FF7B308-EC9C-405F-9DA4-1641AC105A33}" type="pres">
      <dgm:prSet presAssocID="{D00736F2-0DB5-4CE0-A923-38671224E55E}" presName="spaceRect" presStyleCnt="0"/>
      <dgm:spPr/>
    </dgm:pt>
    <dgm:pt modelId="{808A27D4-DF6B-4DA8-807B-D04513A71D70}" type="pres">
      <dgm:prSet presAssocID="{D00736F2-0DB5-4CE0-A923-38671224E55E}" presName="parTx" presStyleLbl="revTx" presStyleIdx="0" presStyleCnt="2" custScaleY="16487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0730BCB-8819-4310-A2AD-56BD763E8EBD}" type="pres">
      <dgm:prSet presAssocID="{7FC38203-E712-4664-8091-692EFBCE8CC5}" presName="sibTrans" presStyleCnt="0"/>
      <dgm:spPr/>
    </dgm:pt>
    <dgm:pt modelId="{680D46CE-78F7-4345-A1CC-7401713BF420}" type="pres">
      <dgm:prSet presAssocID="{62CFE144-42AE-4139-996E-A34208DC5574}" presName="compNode" presStyleCnt="0"/>
      <dgm:spPr/>
    </dgm:pt>
    <dgm:pt modelId="{43CC76B8-C1BC-4F8A-8EF1-2E6C0408C6A0}" type="pres">
      <dgm:prSet presAssocID="{62CFE144-42AE-4139-996E-A34208DC5574}" presName="bgRect" presStyleLbl="bgShp" presStyleIdx="1" presStyleCnt="2"/>
      <dgm:spPr/>
    </dgm:pt>
    <dgm:pt modelId="{E403CD44-6A45-4A69-BB11-DEBBE4A94AE1}" type="pres">
      <dgm:prSet presAssocID="{62CFE144-42AE-4139-996E-A34208DC5574}" presName="iconRect" presStyleLbl="node1" presStyleIdx="1" presStyleCnt="2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0C94727B-4E55-4542-A8CD-6603CD5E5813}" type="pres">
      <dgm:prSet presAssocID="{62CFE144-42AE-4139-996E-A34208DC5574}" presName="spaceRect" presStyleCnt="0"/>
      <dgm:spPr/>
    </dgm:pt>
    <dgm:pt modelId="{AE1D2007-98E2-4FB0-9DBD-73BA70B1E310}" type="pres">
      <dgm:prSet presAssocID="{62CFE144-42AE-4139-996E-A34208DC5574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666640E-A3AD-45C2-AF6C-800AC725DF30}" type="presOf" srcId="{D00736F2-0DB5-4CE0-A923-38671224E55E}" destId="{808A27D4-DF6B-4DA8-807B-D04513A71D70}" srcOrd="0" destOrd="0" presId="urn:microsoft.com/office/officeart/2018/2/layout/IconVerticalSolidList"/>
    <dgm:cxn modelId="{8CA755A0-854E-45C6-84FB-C8A1FA8B87D9}" type="presOf" srcId="{62CFE144-42AE-4139-996E-A34208DC5574}" destId="{AE1D2007-98E2-4FB0-9DBD-73BA70B1E310}" srcOrd="0" destOrd="0" presId="urn:microsoft.com/office/officeart/2018/2/layout/IconVerticalSolidList"/>
    <dgm:cxn modelId="{8575C9F7-CD7A-4A35-93BC-AC75B2D53233}" srcId="{B17AB511-25C7-45C9-8860-7001CFC4EBEF}" destId="{D00736F2-0DB5-4CE0-A923-38671224E55E}" srcOrd="0" destOrd="0" parTransId="{33D7580F-7D2E-45EF-BA6C-2B9E7BB76BB5}" sibTransId="{7FC38203-E712-4664-8091-692EFBCE8CC5}"/>
    <dgm:cxn modelId="{B93DADBA-60DE-4DC6-9F82-323C9ADD6428}" srcId="{B17AB511-25C7-45C9-8860-7001CFC4EBEF}" destId="{62CFE144-42AE-4139-996E-A34208DC5574}" srcOrd="1" destOrd="0" parTransId="{9666D696-53FE-46F4-B1D7-A3B7CF9C39A4}" sibTransId="{E5F528ED-D623-4736-8553-1F7872242C81}"/>
    <dgm:cxn modelId="{792C91D2-F0E7-46D7-8BF2-FDB17605D6E2}" type="presOf" srcId="{B17AB511-25C7-45C9-8860-7001CFC4EBEF}" destId="{1A822A10-60A3-457A-B409-BAD14256C6FC}" srcOrd="0" destOrd="0" presId="urn:microsoft.com/office/officeart/2018/2/layout/IconVerticalSolidList"/>
    <dgm:cxn modelId="{6A3DB0AB-46D9-4C5C-867A-0F7D8640E42D}" type="presParOf" srcId="{1A822A10-60A3-457A-B409-BAD14256C6FC}" destId="{70478137-A16F-4F7E-A699-88063A1DB496}" srcOrd="0" destOrd="0" presId="urn:microsoft.com/office/officeart/2018/2/layout/IconVerticalSolidList"/>
    <dgm:cxn modelId="{C4023EBA-45E3-4521-B29B-6E5CF62050C3}" type="presParOf" srcId="{70478137-A16F-4F7E-A699-88063A1DB496}" destId="{A8428455-B445-47C9-ACC4-34299E948AFC}" srcOrd="0" destOrd="0" presId="urn:microsoft.com/office/officeart/2018/2/layout/IconVerticalSolidList"/>
    <dgm:cxn modelId="{D380717D-8DF6-4EE1-ABB2-3AD695B8C47C}" type="presParOf" srcId="{70478137-A16F-4F7E-A699-88063A1DB496}" destId="{5E27A252-4303-468B-BCFB-AC2054D6A155}" srcOrd="1" destOrd="0" presId="urn:microsoft.com/office/officeart/2018/2/layout/IconVerticalSolidList"/>
    <dgm:cxn modelId="{E20A524B-5077-46E7-8201-1055CFD551E6}" type="presParOf" srcId="{70478137-A16F-4F7E-A699-88063A1DB496}" destId="{3FF7B308-EC9C-405F-9DA4-1641AC105A33}" srcOrd="2" destOrd="0" presId="urn:microsoft.com/office/officeart/2018/2/layout/IconVerticalSolidList"/>
    <dgm:cxn modelId="{B52A6454-6F97-46F9-8758-C11DE0CAA30D}" type="presParOf" srcId="{70478137-A16F-4F7E-A699-88063A1DB496}" destId="{808A27D4-DF6B-4DA8-807B-D04513A71D70}" srcOrd="3" destOrd="0" presId="urn:microsoft.com/office/officeart/2018/2/layout/IconVerticalSolidList"/>
    <dgm:cxn modelId="{750622EB-052C-4937-8D43-0FF6C2B737D3}" type="presParOf" srcId="{1A822A10-60A3-457A-B409-BAD14256C6FC}" destId="{50730BCB-8819-4310-A2AD-56BD763E8EBD}" srcOrd="1" destOrd="0" presId="urn:microsoft.com/office/officeart/2018/2/layout/IconVerticalSolidList"/>
    <dgm:cxn modelId="{6FCDDB5E-2264-423C-906C-9591D9F3E738}" type="presParOf" srcId="{1A822A10-60A3-457A-B409-BAD14256C6FC}" destId="{680D46CE-78F7-4345-A1CC-7401713BF420}" srcOrd="2" destOrd="0" presId="urn:microsoft.com/office/officeart/2018/2/layout/IconVerticalSolidList"/>
    <dgm:cxn modelId="{C559704C-1973-4615-8459-135D17406A4D}" type="presParOf" srcId="{680D46CE-78F7-4345-A1CC-7401713BF420}" destId="{43CC76B8-C1BC-4F8A-8EF1-2E6C0408C6A0}" srcOrd="0" destOrd="0" presId="urn:microsoft.com/office/officeart/2018/2/layout/IconVerticalSolidList"/>
    <dgm:cxn modelId="{6309EFB7-5272-45DD-A047-4DDB12F73BC7}" type="presParOf" srcId="{680D46CE-78F7-4345-A1CC-7401713BF420}" destId="{E403CD44-6A45-4A69-BB11-DEBBE4A94AE1}" srcOrd="1" destOrd="0" presId="urn:microsoft.com/office/officeart/2018/2/layout/IconVerticalSolidList"/>
    <dgm:cxn modelId="{3A5DA59E-9CD1-4C7B-ACE7-BA2D3B9119FE}" type="presParOf" srcId="{680D46CE-78F7-4345-A1CC-7401713BF420}" destId="{0C94727B-4E55-4542-A8CD-6603CD5E5813}" srcOrd="2" destOrd="0" presId="urn:microsoft.com/office/officeart/2018/2/layout/IconVerticalSolidList"/>
    <dgm:cxn modelId="{B02CCB57-4AEB-420F-B2EC-A471CAE0DB69}" type="presParOf" srcId="{680D46CE-78F7-4345-A1CC-7401713BF420}" destId="{AE1D2007-98E2-4FB0-9DBD-73BA70B1E3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28455-B445-47C9-ACC4-34299E948AFC}">
      <dsp:nvSpPr>
        <dsp:cNvPr id="0" name=""/>
        <dsp:cNvSpPr/>
      </dsp:nvSpPr>
      <dsp:spPr>
        <a:xfrm>
          <a:off x="0" y="799697"/>
          <a:ext cx="6656769" cy="14763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7A252-4303-468B-BCFB-AC2054D6A155}">
      <dsp:nvSpPr>
        <dsp:cNvPr id="0" name=""/>
        <dsp:cNvSpPr/>
      </dsp:nvSpPr>
      <dsp:spPr>
        <a:xfrm>
          <a:off x="446600" y="1131879"/>
          <a:ext cx="812000" cy="812000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A27D4-DF6B-4DA8-807B-D04513A71D70}">
      <dsp:nvSpPr>
        <dsp:cNvPr id="0" name=""/>
        <dsp:cNvSpPr/>
      </dsp:nvSpPr>
      <dsp:spPr>
        <a:xfrm>
          <a:off x="1705200" y="320816"/>
          <a:ext cx="4951568" cy="2434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49" tIns="156249" rIns="156249" bIns="156249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Rangeland and Forage Agrologist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1992-2020</a:t>
          </a:r>
        </a:p>
      </dsp:txBody>
      <dsp:txXfrm>
        <a:off x="1705200" y="320816"/>
        <a:ext cx="4951568" cy="2434126"/>
      </dsp:txXfrm>
    </dsp:sp>
    <dsp:sp modelId="{43CC76B8-C1BC-4F8A-8EF1-2E6C0408C6A0}">
      <dsp:nvSpPr>
        <dsp:cNvPr id="0" name=""/>
        <dsp:cNvSpPr/>
      </dsp:nvSpPr>
      <dsp:spPr>
        <a:xfrm>
          <a:off x="0" y="3124034"/>
          <a:ext cx="6656769" cy="14763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3CD44-6A45-4A69-BB11-DEBBE4A94AE1}">
      <dsp:nvSpPr>
        <dsp:cNvPr id="0" name=""/>
        <dsp:cNvSpPr/>
      </dsp:nvSpPr>
      <dsp:spPr>
        <a:xfrm>
          <a:off x="446600" y="3456216"/>
          <a:ext cx="812000" cy="812000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2007-98E2-4FB0-9DBD-73BA70B1E310}">
      <dsp:nvSpPr>
        <dsp:cNvPr id="0" name=""/>
        <dsp:cNvSpPr/>
      </dsp:nvSpPr>
      <dsp:spPr>
        <a:xfrm>
          <a:off x="1705200" y="3124034"/>
          <a:ext cx="4951568" cy="1476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49" tIns="156249" rIns="156249" bIns="156249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regular contact with producers, researchers, ministry and industry agrologists </a:t>
          </a:r>
        </a:p>
      </dsp:txBody>
      <dsp:txXfrm>
        <a:off x="1705200" y="3124034"/>
        <a:ext cx="4951568" cy="1476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0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651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5965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024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68419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5641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5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9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8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3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3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3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4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0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10A14-8D0A-2D8C-67AF-B9E28FE9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55" y="46368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CA" dirty="0"/>
              <a:t>             Drought Proofing Farm</a:t>
            </a:r>
            <a:br>
              <a:rPr lang="en-CA" dirty="0"/>
            </a:br>
            <a:r>
              <a:rPr lang="en-CA" dirty="0"/>
              <a:t>                            or</a:t>
            </a:r>
            <a:br>
              <a:rPr lang="en-CA" dirty="0"/>
            </a:br>
            <a:r>
              <a:rPr lang="en-CA" dirty="0"/>
              <a:t>         Reducing the Risk of Drought</a:t>
            </a:r>
            <a:br>
              <a:rPr lang="en-CA" dirty="0"/>
            </a:br>
            <a:r>
              <a:rPr lang="en-CA" dirty="0"/>
              <a:t>                      (for a year)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2DA420-7BAA-FAFA-D787-43641FCA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850204"/>
            <a:ext cx="8596668" cy="319115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sz="2800" dirty="0"/>
              <a:t>Canadian Bison Association 39</a:t>
            </a:r>
            <a:r>
              <a:rPr lang="en-CA" sz="2800" baseline="30000" dirty="0"/>
              <a:t>th</a:t>
            </a:r>
            <a:r>
              <a:rPr lang="en-CA" sz="2800" dirty="0"/>
              <a:t> Annual Convention</a:t>
            </a:r>
          </a:p>
          <a:p>
            <a:pPr marL="0" indent="0">
              <a:buNone/>
            </a:pPr>
            <a:r>
              <a:rPr lang="en-CA" sz="2800" dirty="0"/>
              <a:t>                       Nov 27-29, 2022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r>
              <a:rPr lang="en-CA" sz="2800" dirty="0"/>
              <a:t>                         Lorne Klein</a:t>
            </a:r>
          </a:p>
          <a:p>
            <a:pPr marL="0" indent="0">
              <a:buNone/>
            </a:pPr>
            <a:r>
              <a:rPr lang="en-CA" sz="2800" dirty="0"/>
              <a:t>                       306-861-9235</a:t>
            </a:r>
          </a:p>
        </p:txBody>
      </p:sp>
    </p:spTree>
    <p:extLst>
      <p:ext uri="{BB962C8B-B14F-4D97-AF65-F5344CB8AC3E}">
        <p14:creationId xmlns:p14="http://schemas.microsoft.com/office/powerpoint/2010/main" val="9506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3FB6B-2660-4D43-A8D9-CFB8D0E2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88" y="1237673"/>
            <a:ext cx="8596668" cy="1320800"/>
          </a:xfrm>
        </p:spPr>
        <p:txBody>
          <a:bodyPr/>
          <a:lstStyle/>
          <a:p>
            <a:r>
              <a:rPr lang="en-CA" dirty="0"/>
              <a:t>Reducing the Risk of Drought on Pasture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C401B7-59F1-4765-838A-D212D48E1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098" y="2454203"/>
            <a:ext cx="7746230" cy="38892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/>
              <a:t>Every Year in April my thoughts are:</a:t>
            </a:r>
          </a:p>
          <a:p>
            <a:r>
              <a:rPr lang="en-CA" sz="3600" dirty="0"/>
              <a:t> Expect it</a:t>
            </a:r>
          </a:p>
          <a:p>
            <a:r>
              <a:rPr lang="en-CA" sz="3600" dirty="0"/>
              <a:t> Plan for it </a:t>
            </a:r>
          </a:p>
          <a:p>
            <a:r>
              <a:rPr lang="en-CA" sz="3600" dirty="0"/>
              <a:t> Manage for it</a:t>
            </a:r>
          </a:p>
          <a:p>
            <a:endParaRPr lang="en-CA" sz="3600" dirty="0"/>
          </a:p>
          <a:p>
            <a:pPr marL="0" indent="0">
              <a:buNone/>
            </a:pP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76059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19BC83-77DD-4209-C63C-1F9D31FF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                   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7C0735-5D3F-1332-0B47-4828A7962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Retain moisture when and where it falls</a:t>
            </a:r>
          </a:p>
          <a:p>
            <a:endParaRPr lang="en-CA" sz="3200" dirty="0"/>
          </a:p>
          <a:p>
            <a:r>
              <a:rPr lang="en-CA" sz="3200" dirty="0"/>
              <a:t>Rapidly growing plants – dry out soil – soak up next rain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956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08502-2B86-FA1F-DCE9-2D207097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25" y="210820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dirty="0"/>
              <a:t>          Trap Snow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317940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54">
            <a:hlinkClick r:id="" action="ppaction://media"/>
            <a:extLst>
              <a:ext uri="{FF2B5EF4-FFF2-40B4-BE49-F238E27FC236}">
                <a16:creationId xmlns:a16="http://schemas.microsoft.com/office/drawing/2014/main" xmlns="" id="{99147991-DA55-444F-AC3F-7C80F98D2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2711" y="372511"/>
            <a:ext cx="8150636" cy="6112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0D60C1-BDAE-C5EA-E0DE-A24AA7CAF0AE}"/>
              </a:ext>
            </a:extLst>
          </p:cNvPr>
          <p:cNvSpPr txBox="1"/>
          <p:nvPr/>
        </p:nvSpPr>
        <p:spPr>
          <a:xfrm>
            <a:off x="212436" y="1745673"/>
            <a:ext cx="251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April 2022</a:t>
            </a:r>
          </a:p>
          <a:p>
            <a:endParaRPr lang="en-CA" dirty="0"/>
          </a:p>
          <a:p>
            <a:r>
              <a:rPr lang="en-CA" dirty="0"/>
              <a:t>Field grazed July only </a:t>
            </a:r>
          </a:p>
        </p:txBody>
      </p:sp>
    </p:spTree>
    <p:extLst>
      <p:ext uri="{BB962C8B-B14F-4D97-AF65-F5344CB8AC3E}">
        <p14:creationId xmlns:p14="http://schemas.microsoft.com/office/powerpoint/2010/main" val="6915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5F4A7E04-3C30-4622-9EC7-360073E03A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239478" y="0"/>
            <a:ext cx="9952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4DE972-D441-0755-E551-FFA3C9D448BD}"/>
              </a:ext>
            </a:extLst>
          </p:cNvPr>
          <p:cNvSpPr txBox="1"/>
          <p:nvPr/>
        </p:nvSpPr>
        <p:spPr>
          <a:xfrm>
            <a:off x="166255" y="785091"/>
            <a:ext cx="18657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Paddock 7</a:t>
            </a:r>
          </a:p>
          <a:p>
            <a:r>
              <a:rPr lang="en-CA" dirty="0"/>
              <a:t>April, 2022</a:t>
            </a:r>
          </a:p>
          <a:p>
            <a:endParaRPr lang="en-CA" dirty="0"/>
          </a:p>
          <a:p>
            <a:r>
              <a:rPr lang="en-CA" dirty="0"/>
              <a:t>Snow had been </a:t>
            </a:r>
          </a:p>
          <a:p>
            <a:r>
              <a:rPr lang="en-CA" dirty="0"/>
              <a:t>Approximately</a:t>
            </a:r>
          </a:p>
          <a:p>
            <a:r>
              <a:rPr lang="en-CA" dirty="0"/>
              <a:t>18 inches </a:t>
            </a:r>
          </a:p>
          <a:p>
            <a:endParaRPr lang="en-CA" dirty="0"/>
          </a:p>
          <a:p>
            <a:r>
              <a:rPr lang="en-CA" dirty="0"/>
              <a:t>Field grazed </a:t>
            </a:r>
          </a:p>
          <a:p>
            <a:r>
              <a:rPr lang="en-CA" dirty="0"/>
              <a:t>May only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1602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B9B24-9724-E51A-EA34-2B3D4BAB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70" y="1016000"/>
            <a:ext cx="8596668" cy="1320800"/>
          </a:xfrm>
        </p:spPr>
        <p:txBody>
          <a:bodyPr/>
          <a:lstStyle/>
          <a:p>
            <a:r>
              <a:rPr lang="en-CA" dirty="0"/>
              <a:t>You can create your own drought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2B2ECB-FE68-F065-202D-DB0A5BCA4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Lack of soil cover, standing vegetation</a:t>
            </a:r>
          </a:p>
          <a:p>
            <a:endParaRPr lang="en-CA" sz="4000" dirty="0"/>
          </a:p>
          <a:p>
            <a:r>
              <a:rPr lang="en-CA" sz="4000" dirty="0"/>
              <a:t>Higher evaporation due to higher soil temperature and wind speed</a:t>
            </a:r>
          </a:p>
        </p:txBody>
      </p:sp>
    </p:spTree>
    <p:extLst>
      <p:ext uri="{BB962C8B-B14F-4D97-AF65-F5344CB8AC3E}">
        <p14:creationId xmlns:p14="http://schemas.microsoft.com/office/powerpoint/2010/main" val="1234462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0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F264A57-3628-17B1-5C93-8DF502067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301725" y="-1110853"/>
            <a:ext cx="6857999" cy="9079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BF5E4A-8CB1-5ECD-E05A-9EE2B311345B}"/>
              </a:ext>
            </a:extLst>
          </p:cNvPr>
          <p:cNvSpPr txBox="1"/>
          <p:nvPr/>
        </p:nvSpPr>
        <p:spPr>
          <a:xfrm>
            <a:off x="448733" y="1266825"/>
            <a:ext cx="27944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Air Temperature</a:t>
            </a:r>
          </a:p>
          <a:p>
            <a:r>
              <a:rPr lang="en-CA" sz="2800" dirty="0"/>
              <a:t>In Shade</a:t>
            </a:r>
          </a:p>
          <a:p>
            <a:endParaRPr lang="en-CA" sz="2800" dirty="0"/>
          </a:p>
          <a:p>
            <a:r>
              <a:rPr lang="en-CA" sz="2800" dirty="0"/>
              <a:t>25.7°C</a:t>
            </a:r>
          </a:p>
        </p:txBody>
      </p:sp>
    </p:spTree>
    <p:extLst>
      <p:ext uri="{BB962C8B-B14F-4D97-AF65-F5344CB8AC3E}">
        <p14:creationId xmlns:p14="http://schemas.microsoft.com/office/powerpoint/2010/main" val="34765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074BE4-8F93-96F3-8B9E-DAFB1B26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79" y="858981"/>
            <a:ext cx="1594811" cy="2927928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pic>
        <p:nvPicPr>
          <p:cNvPr id="5" name="Content Placeholder 4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BB31F9C9-DBD7-2EFD-62A6-D0CE9019F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9432" y="897493"/>
            <a:ext cx="6808380" cy="5106284"/>
          </a:xfrm>
        </p:spPr>
      </p:pic>
    </p:spTree>
    <p:extLst>
      <p:ext uri="{BB962C8B-B14F-4D97-AF65-F5344CB8AC3E}">
        <p14:creationId xmlns:p14="http://schemas.microsoft.com/office/powerpoint/2010/main" val="2825506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xmlns="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xmlns="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xmlns="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xmlns="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xmlns="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xmlns="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xmlns="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xmlns="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D8562-E836-04BD-1CAB-D9247307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15" y="628651"/>
            <a:ext cx="3417168" cy="31813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31.2°C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xmlns="" id="{5A7802B6-FF37-40CF-A7E2-6F2A0D9A9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B5CE64-629B-D5A4-F3C4-8FBF2F11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393" y="-65506"/>
            <a:ext cx="5192629" cy="69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7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7">
            <a:hlinkClick r:id="" action="ppaction://media"/>
            <a:extLst>
              <a:ext uri="{FF2B5EF4-FFF2-40B4-BE49-F238E27FC236}">
                <a16:creationId xmlns:a16="http://schemas.microsoft.com/office/drawing/2014/main" xmlns="" id="{39A4F3FF-6380-E8F9-FFF4-775873445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2283" y="-66348"/>
            <a:ext cx="9669717" cy="72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109CC6-D476-456D-874C-7C278CF5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100" dirty="0"/>
              <a:t>Thankyou!</a:t>
            </a:r>
            <a:br>
              <a:rPr lang="en-US" sz="4100" dirty="0"/>
            </a:br>
            <a:r>
              <a:rPr lang="en-US" sz="4100" dirty="0"/>
              <a:t>Saskatchewan Ministry of Agriculture</a:t>
            </a:r>
            <a:br>
              <a:rPr lang="en-US" sz="4100" dirty="0"/>
            </a:br>
            <a:endParaRPr lang="en-CA" sz="41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7886585-9497-086C-C4CE-63044DAE70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299360"/>
              </p:ext>
            </p:extLst>
          </p:nvPr>
        </p:nvGraphicFramePr>
        <p:xfrm>
          <a:off x="4876847" y="944563"/>
          <a:ext cx="6656769" cy="492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2653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8">
            <a:hlinkClick r:id="" action="ppaction://media"/>
            <a:extLst>
              <a:ext uri="{FF2B5EF4-FFF2-40B4-BE49-F238E27FC236}">
                <a16:creationId xmlns:a16="http://schemas.microsoft.com/office/drawing/2014/main" xmlns="" id="{8C1D47EE-4068-47FF-24F4-B2DE6D51E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337" y="-126384"/>
            <a:ext cx="10214663" cy="69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DDE18-411A-21AB-EFCA-090586D2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09" y="1579356"/>
            <a:ext cx="2566035" cy="3934691"/>
          </a:xfrm>
        </p:spPr>
        <p:txBody>
          <a:bodyPr>
            <a:normAutofit/>
          </a:bodyPr>
          <a:lstStyle/>
          <a:p>
            <a:r>
              <a:rPr lang="en-CA" dirty="0"/>
              <a:t>21.4°C</a:t>
            </a:r>
          </a:p>
        </p:txBody>
      </p:sp>
      <p:pic>
        <p:nvPicPr>
          <p:cNvPr id="4" name="IMG_0339">
            <a:hlinkClick r:id="" action="ppaction://media"/>
            <a:extLst>
              <a:ext uri="{FF2B5EF4-FFF2-40B4-BE49-F238E27FC236}">
                <a16:creationId xmlns:a16="http://schemas.microsoft.com/office/drawing/2014/main" xmlns="" id="{2172E35D-47BA-97C9-0F8D-72273467C6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9075" y="-160247"/>
            <a:ext cx="5527675" cy="7369228"/>
          </a:xfrm>
        </p:spPr>
      </p:pic>
    </p:spTree>
    <p:extLst>
      <p:ext uri="{BB962C8B-B14F-4D97-AF65-F5344CB8AC3E}">
        <p14:creationId xmlns:p14="http://schemas.microsoft.com/office/powerpoint/2010/main" val="13306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BCEB8-E384-941B-9322-A8865F34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03927"/>
            <a:ext cx="8596668" cy="1320800"/>
          </a:xfrm>
        </p:spPr>
        <p:txBody>
          <a:bodyPr/>
          <a:lstStyle/>
          <a:p>
            <a:r>
              <a:rPr lang="en-US" dirty="0"/>
              <a:t>          </a:t>
            </a:r>
            <a:r>
              <a:rPr lang="en-US" sz="6000" dirty="0"/>
              <a:t>Carryover Feed</a:t>
            </a:r>
            <a:endParaRPr lang="en-CA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4BAA6-17C0-02C6-FA1D-8C0DC8EF9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297" y="2890262"/>
            <a:ext cx="5815830" cy="2974829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Standing Grass</a:t>
            </a:r>
          </a:p>
          <a:p>
            <a:r>
              <a:rPr lang="en-US" sz="4800" dirty="0"/>
              <a:t>Hay Bales</a:t>
            </a:r>
          </a:p>
          <a:p>
            <a:r>
              <a:rPr lang="en-US" sz="4800" dirty="0"/>
              <a:t>Pellets</a:t>
            </a:r>
          </a:p>
          <a:p>
            <a:r>
              <a:rPr lang="en-US" sz="4800" dirty="0"/>
              <a:t>Oats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338819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nature, shore&#10;&#10;Description automatically generated">
            <a:extLst>
              <a:ext uri="{FF2B5EF4-FFF2-40B4-BE49-F238E27FC236}">
                <a16:creationId xmlns:a16="http://schemas.microsoft.com/office/drawing/2014/main" xmlns="" id="{533AF3CC-D717-4E8A-B39D-DC2E541E47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32364" y="0"/>
            <a:ext cx="955627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BBC91A-CBE5-0452-00E7-45C3F9C405EB}"/>
              </a:ext>
            </a:extLst>
          </p:cNvPr>
          <p:cNvSpPr txBox="1"/>
          <p:nvPr/>
        </p:nvSpPr>
        <p:spPr>
          <a:xfrm>
            <a:off x="267855" y="1524000"/>
            <a:ext cx="1603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Hay Yard</a:t>
            </a:r>
          </a:p>
          <a:p>
            <a:endParaRPr lang="en-CA" dirty="0"/>
          </a:p>
          <a:p>
            <a:r>
              <a:rPr lang="en-CA" dirty="0"/>
              <a:t>End of Winter</a:t>
            </a:r>
          </a:p>
          <a:p>
            <a:r>
              <a:rPr lang="en-CA" dirty="0"/>
              <a:t>April 2022</a:t>
            </a:r>
          </a:p>
        </p:txBody>
      </p:sp>
    </p:spTree>
    <p:extLst>
      <p:ext uri="{BB962C8B-B14F-4D97-AF65-F5344CB8AC3E}">
        <p14:creationId xmlns:p14="http://schemas.microsoft.com/office/powerpoint/2010/main" val="4088584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1">
            <a:hlinkClick r:id="" action="ppaction://media"/>
            <a:extLst>
              <a:ext uri="{FF2B5EF4-FFF2-40B4-BE49-F238E27FC236}">
                <a16:creationId xmlns:a16="http://schemas.microsoft.com/office/drawing/2014/main" xmlns="" id="{A368301E-DCF5-A487-8B6C-834D41348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4975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3D4C05-BC80-0B52-F3A1-9777E6817C66}"/>
              </a:ext>
            </a:extLst>
          </p:cNvPr>
          <p:cNvSpPr txBox="1"/>
          <p:nvPr/>
        </p:nvSpPr>
        <p:spPr>
          <a:xfrm>
            <a:off x="406400" y="1616364"/>
            <a:ext cx="18918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Paddock 7</a:t>
            </a:r>
          </a:p>
          <a:p>
            <a:r>
              <a:rPr lang="en-CA" dirty="0"/>
              <a:t>Early May, 2022</a:t>
            </a:r>
          </a:p>
          <a:p>
            <a:endParaRPr lang="en-CA" dirty="0"/>
          </a:p>
          <a:p>
            <a:r>
              <a:rPr lang="en-CA" dirty="0"/>
              <a:t>Supplement</a:t>
            </a:r>
          </a:p>
          <a:p>
            <a:r>
              <a:rPr lang="en-CA" dirty="0"/>
              <a:t>Best Quality Hay</a:t>
            </a:r>
          </a:p>
          <a:p>
            <a:endParaRPr lang="en-CA" dirty="0"/>
          </a:p>
          <a:p>
            <a:r>
              <a:rPr lang="en-CA" dirty="0"/>
              <a:t>10% of intake </a:t>
            </a:r>
          </a:p>
        </p:txBody>
      </p:sp>
    </p:spTree>
    <p:extLst>
      <p:ext uri="{BB962C8B-B14F-4D97-AF65-F5344CB8AC3E}">
        <p14:creationId xmlns:p14="http://schemas.microsoft.com/office/powerpoint/2010/main" val="286544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0">
            <a:hlinkClick r:id="" action="ppaction://media"/>
            <a:extLst>
              <a:ext uri="{FF2B5EF4-FFF2-40B4-BE49-F238E27FC236}">
                <a16:creationId xmlns:a16="http://schemas.microsoft.com/office/drawing/2014/main" xmlns="" id="{1778AABB-BA33-248C-86D8-B214BD0A0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655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B203FB-D51F-60E2-7A15-61160E708F58}"/>
              </a:ext>
            </a:extLst>
          </p:cNvPr>
          <p:cNvSpPr txBox="1"/>
          <p:nvPr/>
        </p:nvSpPr>
        <p:spPr>
          <a:xfrm>
            <a:off x="171450" y="1256145"/>
            <a:ext cx="2276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Paddock 7</a:t>
            </a:r>
          </a:p>
          <a:p>
            <a:r>
              <a:rPr lang="en-CA" dirty="0"/>
              <a:t>May 1, 2022</a:t>
            </a:r>
          </a:p>
          <a:p>
            <a:endParaRPr lang="en-CA" dirty="0"/>
          </a:p>
          <a:p>
            <a:r>
              <a:rPr lang="en-CA" dirty="0"/>
              <a:t>Flax Straw</a:t>
            </a:r>
          </a:p>
        </p:txBody>
      </p:sp>
    </p:spTree>
    <p:extLst>
      <p:ext uri="{BB962C8B-B14F-4D97-AF65-F5344CB8AC3E}">
        <p14:creationId xmlns:p14="http://schemas.microsoft.com/office/powerpoint/2010/main" val="147428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5">
            <a:hlinkClick r:id="" action="ppaction://media"/>
            <a:extLst>
              <a:ext uri="{FF2B5EF4-FFF2-40B4-BE49-F238E27FC236}">
                <a16:creationId xmlns:a16="http://schemas.microsoft.com/office/drawing/2014/main" xmlns="" id="{2279064C-01AC-7692-8479-3E672B867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3281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EC5B50-1EB0-8302-BC16-8E16162FD292}"/>
              </a:ext>
            </a:extLst>
          </p:cNvPr>
          <p:cNvSpPr txBox="1"/>
          <p:nvPr/>
        </p:nvSpPr>
        <p:spPr>
          <a:xfrm>
            <a:off x="120074" y="1459345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Paddock 7</a:t>
            </a:r>
          </a:p>
          <a:p>
            <a:r>
              <a:rPr lang="en-CA" dirty="0"/>
              <a:t>May 31, 2022</a:t>
            </a:r>
          </a:p>
        </p:txBody>
      </p:sp>
    </p:spTree>
    <p:extLst>
      <p:ext uri="{BB962C8B-B14F-4D97-AF65-F5344CB8AC3E}">
        <p14:creationId xmlns:p14="http://schemas.microsoft.com/office/powerpoint/2010/main" val="15983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7">
            <a:hlinkClick r:id="" action="ppaction://media"/>
            <a:extLst>
              <a:ext uri="{FF2B5EF4-FFF2-40B4-BE49-F238E27FC236}">
                <a16:creationId xmlns:a16="http://schemas.microsoft.com/office/drawing/2014/main" xmlns="" id="{9D954958-FB5E-6BF6-19F8-E96EA0B60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467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70DF20-444D-9100-B4C8-843EFA2319D1}"/>
              </a:ext>
            </a:extLst>
          </p:cNvPr>
          <p:cNvSpPr txBox="1"/>
          <p:nvPr/>
        </p:nvSpPr>
        <p:spPr>
          <a:xfrm>
            <a:off x="240145" y="1616364"/>
            <a:ext cx="282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Paddock 7</a:t>
            </a:r>
          </a:p>
          <a:p>
            <a:r>
              <a:rPr lang="en-CA" dirty="0"/>
              <a:t>May 31, 2022</a:t>
            </a:r>
          </a:p>
        </p:txBody>
      </p:sp>
    </p:spTree>
    <p:extLst>
      <p:ext uri="{BB962C8B-B14F-4D97-AF65-F5344CB8AC3E}">
        <p14:creationId xmlns:p14="http://schemas.microsoft.com/office/powerpoint/2010/main" val="22253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lant, tree&#10;&#10;Description automatically generated">
            <a:extLst>
              <a:ext uri="{FF2B5EF4-FFF2-40B4-BE49-F238E27FC236}">
                <a16:creationId xmlns:a16="http://schemas.microsoft.com/office/drawing/2014/main" xmlns="" id="{D2CD998D-4446-758B-0C94-CC17AC16A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51149" y="488527"/>
            <a:ext cx="7863839" cy="589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0BB9D9-B1CB-737F-9EB4-D487B107CC79}"/>
              </a:ext>
            </a:extLst>
          </p:cNvPr>
          <p:cNvSpPr txBox="1"/>
          <p:nvPr/>
        </p:nvSpPr>
        <p:spPr>
          <a:xfrm>
            <a:off x="1063487" y="1550504"/>
            <a:ext cx="17525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Absinth</a:t>
            </a:r>
          </a:p>
          <a:p>
            <a:endParaRPr lang="en-CA" dirty="0"/>
          </a:p>
          <a:p>
            <a:r>
              <a:rPr lang="en-CA" dirty="0"/>
              <a:t>Top 20% grazed</a:t>
            </a:r>
          </a:p>
          <a:p>
            <a:endParaRPr lang="en-CA" dirty="0"/>
          </a:p>
          <a:p>
            <a:r>
              <a:rPr lang="en-CA" dirty="0"/>
              <a:t>Trampling</a:t>
            </a:r>
          </a:p>
        </p:txBody>
      </p:sp>
    </p:spTree>
    <p:extLst>
      <p:ext uri="{BB962C8B-B14F-4D97-AF65-F5344CB8AC3E}">
        <p14:creationId xmlns:p14="http://schemas.microsoft.com/office/powerpoint/2010/main" val="1797072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xmlns="" id="{64A7946B-C081-FF89-EB3E-F81DE29A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51149" y="475825"/>
            <a:ext cx="7863839" cy="5897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ABD5B1-DD2F-4786-AAB9-9D1D832045F3}"/>
              </a:ext>
            </a:extLst>
          </p:cNvPr>
          <p:cNvSpPr txBox="1"/>
          <p:nvPr/>
        </p:nvSpPr>
        <p:spPr>
          <a:xfrm>
            <a:off x="954157" y="1798983"/>
            <a:ext cx="1957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Paddock 7</a:t>
            </a:r>
          </a:p>
          <a:p>
            <a:endParaRPr lang="en-CA" dirty="0"/>
          </a:p>
          <a:p>
            <a:r>
              <a:rPr lang="en-CA" dirty="0"/>
              <a:t>July 1, 2022</a:t>
            </a:r>
          </a:p>
          <a:p>
            <a:endParaRPr lang="en-CA" dirty="0"/>
          </a:p>
          <a:p>
            <a:r>
              <a:rPr lang="en-CA" dirty="0"/>
              <a:t>30 days regrowth</a:t>
            </a:r>
          </a:p>
        </p:txBody>
      </p:sp>
    </p:spTree>
    <p:extLst>
      <p:ext uri="{BB962C8B-B14F-4D97-AF65-F5344CB8AC3E}">
        <p14:creationId xmlns:p14="http://schemas.microsoft.com/office/powerpoint/2010/main" val="16287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A7B6E-DD7D-4CD5-A74F-6048BCBB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479235"/>
          </a:xfrm>
        </p:spPr>
        <p:txBody>
          <a:bodyPr/>
          <a:lstStyle/>
          <a:p>
            <a:r>
              <a:rPr lang="en-US" dirty="0"/>
              <a:t>           Presentation Content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75% Learned at Ministry of Agriculture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25% Learned at Home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B8C20A-1394-4C6F-AAA3-55DA7B73840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8596668" cy="45719"/>
          </a:xfrm>
        </p:spPr>
        <p:txBody>
          <a:bodyPr>
            <a:normAutofit fontScale="25000" lnSpcReduction="20000"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817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ED16F83-7313-C5B7-B692-611801710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565" y="490806"/>
            <a:ext cx="7888423" cy="5916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7D7F17-CD22-21E2-CDD3-0E41E87EE09E}"/>
              </a:ext>
            </a:extLst>
          </p:cNvPr>
          <p:cNvSpPr txBox="1"/>
          <p:nvPr/>
        </p:nvSpPr>
        <p:spPr>
          <a:xfrm>
            <a:off x="1431235" y="1928191"/>
            <a:ext cx="1677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Paddock 11</a:t>
            </a:r>
          </a:p>
          <a:p>
            <a:r>
              <a:rPr lang="en-CA" dirty="0"/>
              <a:t>40 acres</a:t>
            </a:r>
          </a:p>
          <a:p>
            <a:endParaRPr lang="en-CA" dirty="0"/>
          </a:p>
          <a:p>
            <a:r>
              <a:rPr lang="en-CA" dirty="0"/>
              <a:t>July 1, 2022</a:t>
            </a:r>
          </a:p>
          <a:p>
            <a:r>
              <a:rPr lang="en-CA" dirty="0"/>
              <a:t>Rest in 2022 ??</a:t>
            </a:r>
          </a:p>
        </p:txBody>
      </p:sp>
    </p:spTree>
    <p:extLst>
      <p:ext uri="{BB962C8B-B14F-4D97-AF65-F5344CB8AC3E}">
        <p14:creationId xmlns:p14="http://schemas.microsoft.com/office/powerpoint/2010/main" val="760681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9">
            <a:hlinkClick r:id="" action="ppaction://media"/>
            <a:extLst>
              <a:ext uri="{FF2B5EF4-FFF2-40B4-BE49-F238E27FC236}">
                <a16:creationId xmlns:a16="http://schemas.microsoft.com/office/drawing/2014/main" xmlns="" id="{21F3341F-A34C-3C6E-9FB2-977CFD3DB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007AB4-C53F-EC00-B31D-D69233842946}"/>
              </a:ext>
            </a:extLst>
          </p:cNvPr>
          <p:cNvSpPr txBox="1"/>
          <p:nvPr/>
        </p:nvSpPr>
        <p:spPr>
          <a:xfrm>
            <a:off x="73891" y="1514764"/>
            <a:ext cx="1450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Second</a:t>
            </a:r>
          </a:p>
          <a:p>
            <a:r>
              <a:rPr lang="en-CA" dirty="0"/>
              <a:t>Paddock of </a:t>
            </a:r>
          </a:p>
          <a:p>
            <a:r>
              <a:rPr lang="en-CA" dirty="0"/>
              <a:t>Season</a:t>
            </a:r>
          </a:p>
          <a:p>
            <a:endParaRPr lang="en-CA" dirty="0"/>
          </a:p>
          <a:p>
            <a:r>
              <a:rPr lang="en-CA" dirty="0"/>
              <a:t>Early June  2022</a:t>
            </a:r>
          </a:p>
        </p:txBody>
      </p:sp>
    </p:spTree>
    <p:extLst>
      <p:ext uri="{BB962C8B-B14F-4D97-AF65-F5344CB8AC3E}">
        <p14:creationId xmlns:p14="http://schemas.microsoft.com/office/powerpoint/2010/main" val="28426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3023B-5E18-0B44-70A4-5B364659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07" y="1322388"/>
            <a:ext cx="8596668" cy="1365393"/>
          </a:xfrm>
        </p:spPr>
        <p:txBody>
          <a:bodyPr/>
          <a:lstStyle/>
          <a:p>
            <a:r>
              <a:rPr lang="en-CA" dirty="0"/>
              <a:t>Have as many acres as possible ready to absorb the downpour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9104AC-D909-8C5A-F53B-FBD78693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16" y="3429000"/>
            <a:ext cx="8041793" cy="2106611"/>
          </a:xfrm>
        </p:spPr>
        <p:txBody>
          <a:bodyPr>
            <a:normAutofit/>
          </a:bodyPr>
          <a:lstStyle/>
          <a:p>
            <a:r>
              <a:rPr lang="en-CA" sz="3200" dirty="0"/>
              <a:t>Rapid growing plants to get the soil dry</a:t>
            </a:r>
          </a:p>
          <a:p>
            <a:r>
              <a:rPr lang="en-CA" sz="3200" dirty="0"/>
              <a:t>Litter/Trash/Residue</a:t>
            </a:r>
          </a:p>
        </p:txBody>
      </p:sp>
    </p:spTree>
    <p:extLst>
      <p:ext uri="{BB962C8B-B14F-4D97-AF65-F5344CB8AC3E}">
        <p14:creationId xmlns:p14="http://schemas.microsoft.com/office/powerpoint/2010/main" val="3942882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780333E-62CC-38D3-9E5C-BE36057B1A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52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2D542-DB1A-A677-62E8-37EDA1D8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Grassers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9599E1-E6C4-D9B2-4B19-104BDD855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371" y="2077462"/>
            <a:ext cx="745990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30% of grazing pressure – readily marketable livestock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553688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7">
            <a:hlinkClick r:id="" action="ppaction://media"/>
            <a:extLst>
              <a:ext uri="{FF2B5EF4-FFF2-40B4-BE49-F238E27FC236}">
                <a16:creationId xmlns:a16="http://schemas.microsoft.com/office/drawing/2014/main" xmlns="" id="{948984BC-ADCB-059D-0109-113CD21CF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142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A2C37-CE13-AFAD-589F-A239B302C897}"/>
              </a:ext>
            </a:extLst>
          </p:cNvPr>
          <p:cNvSpPr txBox="1"/>
          <p:nvPr/>
        </p:nvSpPr>
        <p:spPr>
          <a:xfrm>
            <a:off x="332509" y="1856509"/>
            <a:ext cx="192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Yearling Females</a:t>
            </a:r>
          </a:p>
        </p:txBody>
      </p:sp>
    </p:spTree>
    <p:extLst>
      <p:ext uri="{BB962C8B-B14F-4D97-AF65-F5344CB8AC3E}">
        <p14:creationId xmlns:p14="http://schemas.microsoft.com/office/powerpoint/2010/main" val="93346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tanding, green&#10;&#10;Description automatically generated">
            <a:extLst>
              <a:ext uri="{FF2B5EF4-FFF2-40B4-BE49-F238E27FC236}">
                <a16:creationId xmlns:a16="http://schemas.microsoft.com/office/drawing/2014/main" xmlns="" id="{6E8A9DB7-D105-20DF-032B-519CAD8DD2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20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with a stick in its mouth&#10;&#10;Description automatically generated with low confidence">
            <a:extLst>
              <a:ext uri="{FF2B5EF4-FFF2-40B4-BE49-F238E27FC236}">
                <a16:creationId xmlns:a16="http://schemas.microsoft.com/office/drawing/2014/main" xmlns="" id="{9D5EC5F2-C444-3D3B-F7A8-B3BE7738CF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6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19FCA7-537A-BCEC-C3DE-6AB15B2B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022454" y="533400"/>
            <a:ext cx="45719" cy="1397000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4" name="IMG_0342">
            <a:hlinkClick r:id="" action="ppaction://media"/>
            <a:extLst>
              <a:ext uri="{FF2B5EF4-FFF2-40B4-BE49-F238E27FC236}">
                <a16:creationId xmlns:a16="http://schemas.microsoft.com/office/drawing/2014/main" xmlns="" id="{CA9588B2-2C9B-B7B1-2E72-1C699565BB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599" y="-203992"/>
            <a:ext cx="9804401" cy="73533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8E7180-DB8F-F2AC-B0D6-EF5169A65020}"/>
              </a:ext>
            </a:extLst>
          </p:cNvPr>
          <p:cNvSpPr txBox="1"/>
          <p:nvPr/>
        </p:nvSpPr>
        <p:spPr>
          <a:xfrm>
            <a:off x="1123950" y="1438275"/>
            <a:ext cx="1074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Yearling </a:t>
            </a:r>
          </a:p>
          <a:p>
            <a:r>
              <a:rPr lang="en-CA" dirty="0"/>
              <a:t>Females</a:t>
            </a:r>
          </a:p>
        </p:txBody>
      </p:sp>
    </p:spTree>
    <p:extLst>
      <p:ext uri="{BB962C8B-B14F-4D97-AF65-F5344CB8AC3E}">
        <p14:creationId xmlns:p14="http://schemas.microsoft.com/office/powerpoint/2010/main" val="19213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8B3967F-C55D-F3F9-97ED-21DD890E0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0981" y="638401"/>
            <a:ext cx="7664007" cy="5748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EC6259-0F17-B765-45EF-CA8F8033CA37}"/>
              </a:ext>
            </a:extLst>
          </p:cNvPr>
          <p:cNvSpPr txBox="1"/>
          <p:nvPr/>
        </p:nvSpPr>
        <p:spPr>
          <a:xfrm>
            <a:off x="834887" y="1689652"/>
            <a:ext cx="1624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Electric fence</a:t>
            </a:r>
          </a:p>
          <a:p>
            <a:r>
              <a:rPr lang="en-CA" dirty="0"/>
              <a:t>July 1, 2022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070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156C3B-5AA7-4EE2-A9F8-80C988D4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Two categories of reducing risk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3C1805-4344-4B85-B2E1-7FCBE2375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593665"/>
          </a:xfrm>
        </p:spPr>
        <p:txBody>
          <a:bodyPr>
            <a:normAutofit/>
          </a:bodyPr>
          <a:lstStyle/>
          <a:p>
            <a:r>
              <a:rPr lang="en-US" sz="2800" dirty="0"/>
              <a:t>Physical Management of the Land and Resources</a:t>
            </a:r>
          </a:p>
          <a:p>
            <a:pPr marL="0" indent="0">
              <a:buNone/>
            </a:pPr>
            <a:r>
              <a:rPr lang="en-US" sz="2800" dirty="0"/>
              <a:t>    </a:t>
            </a:r>
          </a:p>
          <a:p>
            <a:r>
              <a:rPr lang="en-US" sz="2800" dirty="0"/>
              <a:t>Administration Management </a:t>
            </a:r>
          </a:p>
          <a:p>
            <a:pPr marL="0" indent="0">
              <a:buNone/>
            </a:pPr>
            <a:r>
              <a:rPr lang="en-US" sz="2800" dirty="0"/>
              <a:t>    1. SCIC Rainfall Insurance </a:t>
            </a:r>
          </a:p>
          <a:p>
            <a:pPr marL="0" indent="0">
              <a:buNone/>
            </a:pPr>
            <a:r>
              <a:rPr lang="en-US" sz="2800" dirty="0"/>
              <a:t>    2.  Livestock Decisions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75726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7E0BE-5449-4B82-8C33-D49B0B18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               Livestock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B57A6-53B9-43CA-A800-DB611116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6291"/>
            <a:ext cx="8596668" cy="4545071"/>
          </a:xfrm>
        </p:spPr>
        <p:txBody>
          <a:bodyPr>
            <a:normAutofit/>
          </a:bodyPr>
          <a:lstStyle/>
          <a:p>
            <a:r>
              <a:rPr lang="en-CA" sz="3200" dirty="0"/>
              <a:t>All six dugouts are fenced and water is pumped</a:t>
            </a:r>
          </a:p>
          <a:p>
            <a:endParaRPr lang="en-CA" sz="3200" dirty="0"/>
          </a:p>
          <a:p>
            <a:r>
              <a:rPr lang="en-CA" sz="3200" dirty="0"/>
              <a:t>You can pump the last foot - can’t have them walking in for the last foot</a:t>
            </a:r>
          </a:p>
        </p:txBody>
      </p:sp>
    </p:spTree>
    <p:extLst>
      <p:ext uri="{BB962C8B-B14F-4D97-AF65-F5344CB8AC3E}">
        <p14:creationId xmlns:p14="http://schemas.microsoft.com/office/powerpoint/2010/main" val="1322373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xmlns="" id="{88F9592F-1EAC-BDB5-3D15-9AC231DD56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38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CECFBE9F-F04B-46BC-9D8D-65AC212CD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4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05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hore&#10;&#10;Description automatically generated">
            <a:extLst>
              <a:ext uri="{FF2B5EF4-FFF2-40B4-BE49-F238E27FC236}">
                <a16:creationId xmlns:a16="http://schemas.microsoft.com/office/drawing/2014/main" xmlns="" id="{19F2FA49-5C29-41A7-9A82-85FC928D63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25586" y="590203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44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hole&#10;&#10;Description automatically generated">
            <a:extLst>
              <a:ext uri="{FF2B5EF4-FFF2-40B4-BE49-F238E27FC236}">
                <a16:creationId xmlns:a16="http://schemas.microsoft.com/office/drawing/2014/main" xmlns="" id="{73D1DDEB-D259-49EC-B42E-094CD97866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76152" y="189114"/>
            <a:ext cx="8639695" cy="64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40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2">
            <a:hlinkClick r:id="" action="ppaction://media"/>
            <a:extLst>
              <a:ext uri="{FF2B5EF4-FFF2-40B4-BE49-F238E27FC236}">
                <a16:creationId xmlns:a16="http://schemas.microsoft.com/office/drawing/2014/main" xmlns="" id="{06EA5694-1B5F-075D-13AC-4772464C3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850" y="0"/>
            <a:ext cx="95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0CE51F-4648-E4A3-83E1-BCE2AF32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Soil Fertility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4F1DD-C6EF-24A5-10C1-67608724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42473"/>
            <a:ext cx="8596668" cy="4498889"/>
          </a:xfrm>
        </p:spPr>
        <p:txBody>
          <a:bodyPr/>
          <a:lstStyle/>
          <a:p>
            <a:r>
              <a:rPr lang="en-US" sz="2800" dirty="0"/>
              <a:t>Have spread commercial fertilizer</a:t>
            </a:r>
          </a:p>
          <a:p>
            <a:endParaRPr lang="en-US" sz="2800" dirty="0"/>
          </a:p>
          <a:p>
            <a:r>
              <a:rPr lang="en-US" sz="2800" dirty="0"/>
              <a:t>Main Practice – winter feed on pasture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Western Beef Development Centre</a:t>
            </a:r>
          </a:p>
          <a:p>
            <a:pPr marL="0" indent="0">
              <a:buNone/>
            </a:pPr>
            <a:r>
              <a:rPr lang="en-US" sz="2800" dirty="0"/>
              <a:t>      Winter feed on pasture – ___% nitrogen recovery</a:t>
            </a:r>
          </a:p>
          <a:p>
            <a:pPr marL="0" indent="0">
              <a:buNone/>
            </a:pPr>
            <a:r>
              <a:rPr lang="en-US" sz="2800" dirty="0"/>
              <a:t>      Winter feed in corral, spread manure – </a:t>
            </a:r>
          </a:p>
          <a:p>
            <a:pPr marL="0" indent="0">
              <a:buNone/>
            </a:pPr>
            <a:r>
              <a:rPr lang="en-US" sz="2800" dirty="0"/>
              <a:t>       ____% nitrogen recovery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1118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5">
            <a:hlinkClick r:id="" action="ppaction://media"/>
            <a:extLst>
              <a:ext uri="{FF2B5EF4-FFF2-40B4-BE49-F238E27FC236}">
                <a16:creationId xmlns:a16="http://schemas.microsoft.com/office/drawing/2014/main" xmlns="" id="{2FF6DC99-5B18-E6EF-B21F-10B099A980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0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5">
            <a:hlinkClick r:id="" action="ppaction://media"/>
            <a:extLst>
              <a:ext uri="{FF2B5EF4-FFF2-40B4-BE49-F238E27FC236}">
                <a16:creationId xmlns:a16="http://schemas.microsoft.com/office/drawing/2014/main" xmlns="" id="{4FB8E8CC-865F-42CA-1021-4C8225365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6824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7B4110-6131-09E7-D4B7-202EAA148CAF}"/>
              </a:ext>
            </a:extLst>
          </p:cNvPr>
          <p:cNvSpPr txBox="1"/>
          <p:nvPr/>
        </p:nvSpPr>
        <p:spPr>
          <a:xfrm>
            <a:off x="914400" y="1500809"/>
            <a:ext cx="2715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Bale Graze</a:t>
            </a:r>
          </a:p>
          <a:p>
            <a:endParaRPr lang="en-CA" dirty="0"/>
          </a:p>
          <a:p>
            <a:r>
              <a:rPr lang="en-CA" dirty="0"/>
              <a:t>Excessive residue at pail</a:t>
            </a:r>
          </a:p>
          <a:p>
            <a:r>
              <a:rPr lang="en-CA" dirty="0"/>
              <a:t>1-2 years to recover</a:t>
            </a:r>
          </a:p>
        </p:txBody>
      </p:sp>
    </p:spTree>
    <p:extLst>
      <p:ext uri="{BB962C8B-B14F-4D97-AF65-F5344CB8AC3E}">
        <p14:creationId xmlns:p14="http://schemas.microsoft.com/office/powerpoint/2010/main" val="8914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xmlns="" id="{251D145B-F318-EA2E-0B47-128548A4B2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35357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93936-D646-B09E-D4A7-CFFE242BD071}"/>
              </a:ext>
            </a:extLst>
          </p:cNvPr>
          <p:cNvSpPr txBox="1"/>
          <p:nvPr/>
        </p:nvSpPr>
        <p:spPr>
          <a:xfrm>
            <a:off x="626165" y="1570383"/>
            <a:ext cx="2048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Bale Graze</a:t>
            </a:r>
          </a:p>
          <a:p>
            <a:endParaRPr lang="en-CA" dirty="0"/>
          </a:p>
          <a:p>
            <a:r>
              <a:rPr lang="en-CA" dirty="0"/>
              <a:t>70 year minimum </a:t>
            </a:r>
          </a:p>
          <a:p>
            <a:r>
              <a:rPr lang="en-CA" dirty="0"/>
              <a:t>smooth brome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079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770C0-EB9C-4745-A3CD-65386E7A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1878"/>
          </a:xfrm>
        </p:spPr>
        <p:txBody>
          <a:bodyPr/>
          <a:lstStyle/>
          <a:p>
            <a:r>
              <a:rPr lang="en-US" dirty="0"/>
              <a:t>                  Our Operation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75CCD6-8CF0-4884-BE48-BC7FFEEC7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789" y="1719571"/>
            <a:ext cx="6527030" cy="4080866"/>
          </a:xfrm>
        </p:spPr>
        <p:txBody>
          <a:bodyPr>
            <a:normAutofit/>
          </a:bodyPr>
          <a:lstStyle/>
          <a:p>
            <a:r>
              <a:rPr lang="en-US" sz="2800" dirty="0"/>
              <a:t>Francis, </a:t>
            </a:r>
            <a:r>
              <a:rPr lang="en-US" sz="2800" dirty="0" err="1"/>
              <a:t>Sask</a:t>
            </a:r>
            <a:r>
              <a:rPr lang="en-US" sz="2800" dirty="0"/>
              <a:t> – 40 miles SE of Regina</a:t>
            </a:r>
          </a:p>
          <a:p>
            <a:endParaRPr lang="en-US" sz="2800" dirty="0"/>
          </a:p>
          <a:p>
            <a:r>
              <a:rPr lang="en-US" sz="2800" dirty="0"/>
              <a:t>Moist Dark Brown Soil Zone</a:t>
            </a:r>
          </a:p>
          <a:p>
            <a:endParaRPr lang="en-US" sz="2800" dirty="0"/>
          </a:p>
          <a:p>
            <a:r>
              <a:rPr lang="en-US" sz="2800" dirty="0"/>
              <a:t>Soil Textures:  loam, silty clay, clay</a:t>
            </a:r>
          </a:p>
          <a:p>
            <a:endParaRPr lang="en-US" sz="2800" dirty="0"/>
          </a:p>
          <a:p>
            <a:r>
              <a:rPr lang="en-US" sz="2800" dirty="0"/>
              <a:t>Moderate Salinity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126870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39178BE9-53D8-441A-8691-0ED3B464BC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470C6C42-FFD1-84BD-AE20-D6D21A057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263314"/>
              </p:ext>
            </p:extLst>
          </p:nvPr>
        </p:nvGraphicFramePr>
        <p:xfrm>
          <a:off x="257175" y="323850"/>
          <a:ext cx="11658600" cy="621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0820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0D742-0FAB-4942-B967-766AB3C1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83855"/>
            <a:ext cx="8596668" cy="785091"/>
          </a:xfrm>
        </p:spPr>
        <p:txBody>
          <a:bodyPr/>
          <a:lstStyle/>
          <a:p>
            <a:r>
              <a:rPr lang="en-CA" dirty="0"/>
              <a:t>                     Early Wean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3A677D-006F-4F83-8609-BCE8E51EF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Beef calves are fully functioning ruminants </a:t>
            </a:r>
          </a:p>
          <a:p>
            <a:pPr marL="0" indent="0">
              <a:buNone/>
            </a:pPr>
            <a:r>
              <a:rPr lang="en-CA" sz="2800" dirty="0"/>
              <a:t>    @ 90 days</a:t>
            </a:r>
          </a:p>
          <a:p>
            <a:pPr marL="0" indent="0">
              <a:buNone/>
            </a:pPr>
            <a:endParaRPr lang="en-CA" sz="2800" dirty="0"/>
          </a:p>
          <a:p>
            <a:pPr marL="514350" indent="-514350">
              <a:buAutoNum type="arabicPeriod"/>
            </a:pPr>
            <a:r>
              <a:rPr lang="en-CA" sz="2800" dirty="0"/>
              <a:t>Wean and dry up cow</a:t>
            </a:r>
          </a:p>
          <a:p>
            <a:pPr>
              <a:buAutoNum type="arabicPeriod"/>
            </a:pPr>
            <a:r>
              <a:rPr lang="en-CA" sz="2800" dirty="0"/>
              <a:t>  Wean and market cow 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20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8B8CBA-2FD0-4E9D-B39D-23CD0ED3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2919"/>
            <a:ext cx="8596668" cy="894945"/>
          </a:xfrm>
        </p:spPr>
        <p:txBody>
          <a:bodyPr/>
          <a:lstStyle/>
          <a:p>
            <a:r>
              <a:rPr lang="en-US" dirty="0"/>
              <a:t>               Our Operation - 2022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FEDA80-916C-44FA-84CF-3C14EC501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1723"/>
            <a:ext cx="8596668" cy="5132204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/>
              <a:t>105 Bison Cows</a:t>
            </a:r>
          </a:p>
          <a:p>
            <a:r>
              <a:rPr lang="en-US" sz="12800" dirty="0"/>
              <a:t>Yearling Heifers grazed through summer</a:t>
            </a:r>
          </a:p>
          <a:p>
            <a:endParaRPr lang="en-US" sz="12800" dirty="0"/>
          </a:p>
          <a:p>
            <a:r>
              <a:rPr lang="en-US" sz="12800" dirty="0"/>
              <a:t>880 acres fenced (160 rented) </a:t>
            </a:r>
          </a:p>
          <a:p>
            <a:pPr marL="0" indent="0">
              <a:buNone/>
            </a:pPr>
            <a:r>
              <a:rPr lang="en-US" sz="12800" dirty="0"/>
              <a:t> </a:t>
            </a:r>
          </a:p>
          <a:p>
            <a:r>
              <a:rPr lang="en-US" sz="12800" dirty="0"/>
              <a:t>900 acres hayed (800 buy standing)</a:t>
            </a:r>
          </a:p>
          <a:p>
            <a:r>
              <a:rPr lang="en-US" sz="12800" dirty="0"/>
              <a:t>poor quality soil – cut half each year</a:t>
            </a:r>
          </a:p>
          <a:p>
            <a:endParaRPr lang="en-US" sz="12800" dirty="0"/>
          </a:p>
          <a:p>
            <a:r>
              <a:rPr lang="en-US" sz="12800" dirty="0"/>
              <a:t>160 acres cropland in reserve  </a:t>
            </a:r>
          </a:p>
          <a:p>
            <a:pPr marL="0" indent="0">
              <a:buNone/>
            </a:pPr>
            <a:endParaRPr lang="en-US" sz="12800" dirty="0"/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2000" dirty="0"/>
              <a:t>       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                      </a:t>
            </a:r>
          </a:p>
          <a:p>
            <a:pPr marL="0" indent="0">
              <a:buNone/>
            </a:pPr>
            <a:r>
              <a:rPr lang="en-CA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2668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AE22C-2DCD-4B85-83CB-C201213D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42109"/>
            <a:ext cx="8596668" cy="1320800"/>
          </a:xfrm>
        </p:spPr>
        <p:txBody>
          <a:bodyPr/>
          <a:lstStyle/>
          <a:p>
            <a:r>
              <a:rPr lang="en-CA" dirty="0"/>
              <a:t>          18 Paddocks, 6 Dugouts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5E9F16-6712-4976-801C-F9A44DFA5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956356"/>
          </a:xfrm>
        </p:spPr>
        <p:txBody>
          <a:bodyPr/>
          <a:lstStyle/>
          <a:p>
            <a:r>
              <a:rPr lang="en-CA" sz="2400" dirty="0"/>
              <a:t>20-160 acres </a:t>
            </a:r>
          </a:p>
          <a:p>
            <a:r>
              <a:rPr lang="en-CA" sz="2400" dirty="0"/>
              <a:t>Grazing period range 7-30 days </a:t>
            </a:r>
          </a:p>
          <a:p>
            <a:r>
              <a:rPr lang="en-CA" sz="2400" dirty="0"/>
              <a:t>All paddocks grazed once during May 1 to Oct 31 </a:t>
            </a:r>
          </a:p>
          <a:p>
            <a:r>
              <a:rPr lang="en-CA" sz="2400" dirty="0"/>
              <a:t>Five paddocks grazed again during winter bale feeding</a:t>
            </a:r>
          </a:p>
          <a:p>
            <a:r>
              <a:rPr lang="en-CA" sz="2400" dirty="0"/>
              <a:t>Winter feeding paddocks are grazed later next spring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522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AA4111-E208-E062-D6B9-0A3BD13FA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752" y="91289"/>
            <a:ext cx="8736496" cy="66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CD0A6-E6D5-9D75-5DBA-424D1A84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5" y="1514763"/>
            <a:ext cx="8596668" cy="3325091"/>
          </a:xfrm>
        </p:spPr>
        <p:txBody>
          <a:bodyPr/>
          <a:lstStyle/>
          <a:p>
            <a:r>
              <a:rPr lang="en-CA" dirty="0"/>
              <a:t>Reducing the Risk of Drought</a:t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Plans need to be in motion during normal moisture years</a:t>
            </a:r>
          </a:p>
        </p:txBody>
      </p:sp>
    </p:spTree>
    <p:extLst>
      <p:ext uri="{BB962C8B-B14F-4D97-AF65-F5344CB8AC3E}">
        <p14:creationId xmlns:p14="http://schemas.microsoft.com/office/powerpoint/2010/main" val="10634877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9811</TotalTime>
  <Words>534</Words>
  <Application>Microsoft Office PowerPoint</Application>
  <PresentationFormat>Widescreen</PresentationFormat>
  <Paragraphs>165</Paragraphs>
  <Slides>51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Trebuchet MS</vt:lpstr>
      <vt:lpstr>Wingdings 3</vt:lpstr>
      <vt:lpstr>Facet</vt:lpstr>
      <vt:lpstr>             Drought Proofing Farm                             or          Reducing the Risk of Drought                       (for a year) </vt:lpstr>
      <vt:lpstr>Thankyou! Saskatchewan Ministry of Agriculture </vt:lpstr>
      <vt:lpstr>           Presentation Content  75% Learned at Ministry of Agriculture  25% Learned at Home</vt:lpstr>
      <vt:lpstr>      Two categories of reducing risk</vt:lpstr>
      <vt:lpstr>                  Our Operation</vt:lpstr>
      <vt:lpstr>               Our Operation - 2022</vt:lpstr>
      <vt:lpstr>          18 Paddocks, 6 Dugouts</vt:lpstr>
      <vt:lpstr>PowerPoint Presentation</vt:lpstr>
      <vt:lpstr>Reducing the Risk of Drought  Plans need to be in motion during normal moisture years</vt:lpstr>
      <vt:lpstr>Reducing the Risk of Drought on Pasture</vt:lpstr>
      <vt:lpstr>                     In a Nutshell</vt:lpstr>
      <vt:lpstr>          Trap Snow</vt:lpstr>
      <vt:lpstr>PowerPoint Presentation</vt:lpstr>
      <vt:lpstr>PowerPoint Presentation</vt:lpstr>
      <vt:lpstr>You can create your own drought</vt:lpstr>
      <vt:lpstr>PowerPoint Presentation</vt:lpstr>
      <vt:lpstr>PowerPoint Presentation</vt:lpstr>
      <vt:lpstr>31.2°C</vt:lpstr>
      <vt:lpstr>PowerPoint Presentation</vt:lpstr>
      <vt:lpstr>PowerPoint Presentation</vt:lpstr>
      <vt:lpstr>21.4°C</vt:lpstr>
      <vt:lpstr>          Carryover Feed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as many acres as possible ready to absorb the downpour</vt:lpstr>
      <vt:lpstr>PowerPoint Presentation</vt:lpstr>
      <vt:lpstr>                     Grassers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Livestock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Soil Fertility</vt:lpstr>
      <vt:lpstr>PowerPoint Presentation</vt:lpstr>
      <vt:lpstr>PowerPoint Presentation</vt:lpstr>
      <vt:lpstr>PowerPoint Presentation</vt:lpstr>
      <vt:lpstr>PowerPoint Presentation</vt:lpstr>
      <vt:lpstr>                     Early Wean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the Risk of Drought on Pasture</dc:title>
  <dc:creator>Donna Klein</dc:creator>
  <cp:lastModifiedBy>Jason Neal</cp:lastModifiedBy>
  <cp:revision>38</cp:revision>
  <dcterms:created xsi:type="dcterms:W3CDTF">2022-04-03T03:12:14Z</dcterms:created>
  <dcterms:modified xsi:type="dcterms:W3CDTF">2023-03-08T23:36:08Z</dcterms:modified>
</cp:coreProperties>
</file>