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6" r:id="rId3"/>
    <p:sldId id="334" r:id="rId4"/>
    <p:sldId id="326" r:id="rId5"/>
    <p:sldId id="270" r:id="rId6"/>
    <p:sldId id="327" r:id="rId7"/>
    <p:sldId id="329" r:id="rId8"/>
    <p:sldId id="331" r:id="rId9"/>
    <p:sldId id="330" r:id="rId10"/>
    <p:sldId id="259" r:id="rId11"/>
    <p:sldId id="335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E5C9047-C78A-4284-B65C-6E6A58802217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DD50D4A-E0F9-4307-9B70-9C045BF3C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1337E7-53F9-458A-9BC7-830198CC2FD2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7802EA-4E1A-4E6E-A101-6CF951C40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07E3B4-F5A6-490A-88D2-AB7936976A3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16C4C1-68F9-444D-881D-9F3DF2E19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001000" cy="1199704"/>
          </a:xfrm>
        </p:spPr>
        <p:txBody>
          <a:bodyPr>
            <a:normAutofit/>
          </a:bodyPr>
          <a:lstStyle/>
          <a:p>
            <a:r>
              <a:rPr lang="en-US" dirty="0"/>
              <a:t>Jim Matheson, NBA Executive Director</a:t>
            </a:r>
          </a:p>
          <a:p>
            <a:r>
              <a:rPr lang="en-US" dirty="0"/>
              <a:t>Canadian Bison Association – November 2022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534400" cy="1829761"/>
          </a:xfrm>
        </p:spPr>
        <p:txBody>
          <a:bodyPr>
            <a:normAutofit/>
          </a:bodyPr>
          <a:lstStyle/>
          <a:p>
            <a:r>
              <a:rPr lang="en-US" dirty="0"/>
              <a:t>National Bison Association Industry Update</a:t>
            </a:r>
          </a:p>
        </p:txBody>
      </p:sp>
      <p:pic>
        <p:nvPicPr>
          <p:cNvPr id="4" name="Picture 3" descr="Logo_NoBorder_12.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876800"/>
            <a:ext cx="1219200" cy="1486107"/>
          </a:xfrm>
          <a:prstGeom prst="rect">
            <a:avLst/>
          </a:prstGeom>
        </p:spPr>
      </p:pic>
      <p:pic>
        <p:nvPicPr>
          <p:cNvPr id="5" name="Picture 4" descr="Chaffi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1000"/>
            <a:ext cx="3590071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Jim Matheson</a:t>
            </a:r>
          </a:p>
          <a:p>
            <a:pPr lvl="1"/>
            <a:r>
              <a:rPr lang="en-US" dirty="0"/>
              <a:t>303-292-2833, ext. 700</a:t>
            </a:r>
          </a:p>
          <a:p>
            <a:pPr lvl="1"/>
            <a:r>
              <a:rPr lang="en-US" dirty="0"/>
              <a:t>jim@bisoncentral.com</a:t>
            </a:r>
          </a:p>
          <a:p>
            <a:pPr lvl="1"/>
            <a:r>
              <a:rPr lang="en-US" dirty="0"/>
              <a:t>www.bisoncentral.com</a:t>
            </a:r>
          </a:p>
          <a:p>
            <a:pPr lvl="1"/>
            <a:r>
              <a:rPr lang="en-US" dirty="0"/>
              <a:t>@</a:t>
            </a:r>
            <a:r>
              <a:rPr lang="en-US"/>
              <a:t>nationalbison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/>
              <a:t>Thank you! Questions?</a:t>
            </a:r>
          </a:p>
        </p:txBody>
      </p:sp>
      <p:pic>
        <p:nvPicPr>
          <p:cNvPr id="6" name="Picture 5" descr="IMG_2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71600"/>
            <a:ext cx="3404716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NBA Board of Directors did not adopt a position</a:t>
            </a:r>
          </a:p>
          <a:p>
            <a:r>
              <a:rPr lang="en-US" dirty="0"/>
              <a:t>May 2022 – USDA notifies NBA of listening sessions</a:t>
            </a:r>
          </a:p>
          <a:p>
            <a:pPr lvl="1"/>
            <a:r>
              <a:rPr lang="en-US" dirty="0"/>
              <a:t>Commercial Marketers Committee – no support voiced</a:t>
            </a:r>
          </a:p>
          <a:p>
            <a:r>
              <a:rPr lang="en-US" dirty="0"/>
              <a:t>June 2022 – Listening Sessions in SD and CO</a:t>
            </a:r>
          </a:p>
          <a:p>
            <a:pPr lvl="1"/>
            <a:r>
              <a:rPr lang="en-US" dirty="0"/>
              <a:t>SD – Tribal stakeholders</a:t>
            </a:r>
          </a:p>
          <a:p>
            <a:pPr lvl="1"/>
            <a:r>
              <a:rPr lang="en-US" dirty="0"/>
              <a:t>CO – Commercial stakeholders</a:t>
            </a:r>
          </a:p>
          <a:p>
            <a:r>
              <a:rPr lang="en-US" dirty="0"/>
              <a:t>Concerns from membership:</a:t>
            </a:r>
          </a:p>
          <a:p>
            <a:pPr lvl="1"/>
            <a:r>
              <a:rPr lang="en-US" dirty="0"/>
              <a:t>Field slaughter</a:t>
            </a:r>
          </a:p>
          <a:p>
            <a:pPr lvl="1"/>
            <a:r>
              <a:rPr lang="en-US" dirty="0"/>
              <a:t>State-inspected product trade impacts</a:t>
            </a:r>
          </a:p>
          <a:p>
            <a:pPr lvl="1"/>
            <a:r>
              <a:rPr lang="en-US" dirty="0"/>
              <a:t>Testing and use of “USDA-approved” labs</a:t>
            </a:r>
          </a:p>
          <a:p>
            <a:pPr lvl="1"/>
            <a:r>
              <a:rPr lang="en-US" dirty="0"/>
              <a:t>30-month rule – no spinal column or high risk materials</a:t>
            </a:r>
          </a:p>
          <a:p>
            <a:pPr lvl="1"/>
            <a:r>
              <a:rPr lang="en-US" dirty="0"/>
              <a:t>No carve-outs if bison becomes amenable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</a:rPr>
              <a:t>USDA FSIS September meeting – no changes planned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884238"/>
          </a:xfrm>
        </p:spPr>
        <p:txBody>
          <a:bodyPr>
            <a:normAutofit/>
          </a:bodyPr>
          <a:lstStyle/>
          <a:p>
            <a:r>
              <a:rPr lang="en-US" b="1" dirty="0"/>
              <a:t>Bison as a non-amenable species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lvl="1">
              <a:spcBef>
                <a:spcPts val="400"/>
              </a:spcBef>
            </a:pPr>
            <a:r>
              <a:rPr lang="en-US" b="1" dirty="0">
                <a:ea typeface="ConduitITCStd" charset="0"/>
                <a:cs typeface="Arial" pitchFamily="34" charset="0"/>
              </a:rPr>
              <a:t>October 2022 - $3.80/lb.  - Young Bulls-USDA AMS</a:t>
            </a:r>
          </a:p>
          <a:p>
            <a:pPr lvl="2">
              <a:spcBef>
                <a:spcPts val="400"/>
              </a:spcBef>
            </a:pPr>
            <a:r>
              <a:rPr lang="en-US" dirty="0">
                <a:ea typeface="ConduitITCStd" charset="0"/>
                <a:cs typeface="Arial" pitchFamily="34" charset="0"/>
              </a:rPr>
              <a:t>Young Heifers - $3.60/lb.</a:t>
            </a:r>
          </a:p>
          <a:p>
            <a:pPr lvl="2">
              <a:spcBef>
                <a:spcPts val="400"/>
              </a:spcBef>
            </a:pPr>
            <a:r>
              <a:rPr lang="en-US" dirty="0">
                <a:ea typeface="ConduitITCStd" charset="0"/>
                <a:cs typeface="Arial" pitchFamily="34" charset="0"/>
              </a:rPr>
              <a:t>October 2021 - $3.87/lb. – Young bulls</a:t>
            </a:r>
          </a:p>
          <a:p>
            <a:pPr lvl="2">
              <a:spcBef>
                <a:spcPts val="400"/>
              </a:spcBef>
            </a:pPr>
            <a:r>
              <a:rPr lang="en-US" dirty="0">
                <a:ea typeface="ConduitITCStd" charset="0"/>
                <a:cs typeface="Arial" pitchFamily="34" charset="0"/>
              </a:rPr>
              <a:t> Nov. 22</a:t>
            </a:r>
            <a:r>
              <a:rPr lang="en-US" baseline="30000" dirty="0">
                <a:ea typeface="ConduitITCStd" charset="0"/>
                <a:cs typeface="Arial" pitchFamily="34" charset="0"/>
              </a:rPr>
              <a:t>nd</a:t>
            </a:r>
            <a:r>
              <a:rPr lang="en-US" dirty="0">
                <a:ea typeface="ConduitITCStd" charset="0"/>
                <a:cs typeface="Arial" pitchFamily="34" charset="0"/>
              </a:rPr>
              <a:t> Prime Beef Steer- $2.33/lb. </a:t>
            </a:r>
          </a:p>
          <a:p>
            <a:pPr lvl="1">
              <a:spcBef>
                <a:spcPts val="400"/>
              </a:spcBef>
            </a:pPr>
            <a:r>
              <a:rPr lang="en-US" b="1" dirty="0">
                <a:ea typeface="ConduitITCStd" charset="0"/>
                <a:cs typeface="Arial" pitchFamily="34" charset="0"/>
              </a:rPr>
              <a:t>2011 – 2022: Young bull price - $4 - $5/lb. </a:t>
            </a:r>
          </a:p>
          <a:p>
            <a:pPr lvl="2">
              <a:spcBef>
                <a:spcPts val="400"/>
              </a:spcBef>
            </a:pPr>
            <a:r>
              <a:rPr lang="en-US" dirty="0">
                <a:ea typeface="ConduitITCStd" charset="0"/>
                <a:cs typeface="Arial" pitchFamily="34" charset="0"/>
              </a:rPr>
              <a:t>Over a decade of stability at a sustainable price</a:t>
            </a:r>
          </a:p>
          <a:p>
            <a:pPr lvl="2">
              <a:spcBef>
                <a:spcPts val="400"/>
              </a:spcBef>
            </a:pPr>
            <a:r>
              <a:rPr lang="en-US" dirty="0">
                <a:ea typeface="ConduitITCStd" charset="0"/>
                <a:cs typeface="Arial" pitchFamily="34" charset="0"/>
              </a:rPr>
              <a:t>Increasing market share key to sustaining strong prices</a:t>
            </a:r>
          </a:p>
          <a:p>
            <a:pPr lvl="1">
              <a:spcBef>
                <a:spcPts val="400"/>
              </a:spcBef>
            </a:pPr>
            <a:r>
              <a:rPr lang="en-US" b="1" dirty="0">
                <a:ea typeface="ConduitITCStd" charset="0"/>
                <a:cs typeface="Arial" pitchFamily="34" charset="0"/>
              </a:rPr>
              <a:t>2022 Federal Processing up 10% over 2021 YTD</a:t>
            </a:r>
          </a:p>
          <a:p>
            <a:pPr lvl="2">
              <a:spcBef>
                <a:spcPts val="400"/>
              </a:spcBef>
            </a:pPr>
            <a:r>
              <a:rPr lang="en-US" dirty="0">
                <a:ea typeface="ConduitITCStd" charset="0"/>
                <a:cs typeface="Arial" pitchFamily="34" charset="0"/>
              </a:rPr>
              <a:t>Not including state-inspected</a:t>
            </a:r>
          </a:p>
          <a:p>
            <a:pPr lvl="2">
              <a:spcBef>
                <a:spcPts val="400"/>
              </a:spcBef>
            </a:pPr>
            <a:r>
              <a:rPr lang="en-US" dirty="0">
                <a:ea typeface="ConduitITCStd" charset="0"/>
                <a:cs typeface="Arial" pitchFamily="34" charset="0"/>
              </a:rPr>
              <a:t>2021 processing up 5% over 2020</a:t>
            </a:r>
          </a:p>
          <a:p>
            <a:pPr lvl="2">
              <a:spcBef>
                <a:spcPts val="400"/>
              </a:spcBef>
            </a:pPr>
            <a:r>
              <a:rPr lang="en-US">
                <a:ea typeface="ConduitITCStd" charset="0"/>
                <a:cs typeface="Arial" pitchFamily="34" charset="0"/>
              </a:rPr>
              <a:t>Straight to market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Bison Marketplace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2022</a:t>
            </a:r>
          </a:p>
          <a:p>
            <a:r>
              <a:rPr lang="en-US" dirty="0"/>
              <a:t>Capitalizing on COVID bump</a:t>
            </a:r>
          </a:p>
          <a:p>
            <a:r>
              <a:rPr lang="en-US" dirty="0"/>
              <a:t>Demand is stable</a:t>
            </a:r>
          </a:p>
          <a:p>
            <a:pPr lvl="1"/>
            <a:r>
              <a:rPr lang="en-US" dirty="0"/>
              <a:t>Ground bison sales are steady, tough to source middle meats, but improving in 2</a:t>
            </a:r>
            <a:r>
              <a:rPr lang="en-US" baseline="30000" dirty="0"/>
              <a:t>nd</a:t>
            </a:r>
            <a:r>
              <a:rPr lang="en-US" dirty="0"/>
              <a:t>/3</a:t>
            </a:r>
            <a:r>
              <a:rPr lang="en-US" baseline="30000" dirty="0"/>
              <a:t>rd</a:t>
            </a:r>
            <a:r>
              <a:rPr lang="en-US" dirty="0"/>
              <a:t> quarter</a:t>
            </a:r>
          </a:p>
          <a:p>
            <a:r>
              <a:rPr lang="en-US" dirty="0"/>
              <a:t>Supply is adequate, expected to tighten in 23’ or 24’</a:t>
            </a:r>
          </a:p>
          <a:p>
            <a:pPr lvl="1"/>
            <a:r>
              <a:rPr lang="en-US" dirty="0"/>
              <a:t>Due to anticipated decline in calf crop, herd reductions</a:t>
            </a:r>
          </a:p>
          <a:p>
            <a:r>
              <a:rPr lang="en-US" dirty="0"/>
              <a:t>Pet food sales increased significantly in 2022</a:t>
            </a:r>
          </a:p>
          <a:p>
            <a:r>
              <a:rPr lang="en-US" u="sng" dirty="0"/>
              <a:t>2023 Outlook</a:t>
            </a:r>
          </a:p>
          <a:p>
            <a:r>
              <a:rPr lang="en-US" dirty="0"/>
              <a:t>Questions abound about economy/recession</a:t>
            </a:r>
          </a:p>
          <a:p>
            <a:r>
              <a:rPr lang="en-US" dirty="0"/>
              <a:t>Continued growth of foodservice sales anticipated</a:t>
            </a:r>
          </a:p>
          <a:p>
            <a:r>
              <a:rPr lang="en-US" dirty="0"/>
              <a:t>Overall, cautious optimism due to economy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Direct Marketer Report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/>
              <a:t>Bison 2022 Outreach Campaign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805">
            <a:off x="4514475" y="1188542"/>
            <a:ext cx="18161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913">
            <a:off x="3367287" y="1122948"/>
            <a:ext cx="1909200" cy="263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308783153_5637340309657261_540732214417946648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143000"/>
            <a:ext cx="2717800" cy="2038350"/>
          </a:xfrm>
          <a:prstGeom prst="rect">
            <a:avLst/>
          </a:prstGeom>
        </p:spPr>
      </p:pic>
      <p:pic>
        <p:nvPicPr>
          <p:cNvPr id="10" name="Picture 9" descr="315318266_5760110280713596_858213431969619670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066800"/>
            <a:ext cx="2443163" cy="4343400"/>
          </a:xfrm>
          <a:prstGeom prst="rect">
            <a:avLst/>
          </a:prstGeom>
        </p:spPr>
      </p:pic>
      <p:pic>
        <p:nvPicPr>
          <p:cNvPr id="13" name="Picture 12" descr="316218250_6086456401386758_607407344786443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429000"/>
            <a:ext cx="2819400" cy="2819400"/>
          </a:xfrm>
          <a:prstGeom prst="rect">
            <a:avLst/>
          </a:prstGeom>
        </p:spPr>
      </p:pic>
      <p:pic>
        <p:nvPicPr>
          <p:cNvPr id="15" name="Picture 14" descr="313324585_10160156114370883_1452198760374222952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429000"/>
            <a:ext cx="2692400" cy="2019300"/>
          </a:xfrm>
          <a:prstGeom prst="rect">
            <a:avLst/>
          </a:prstGeom>
        </p:spPr>
      </p:pic>
      <p:pic>
        <p:nvPicPr>
          <p:cNvPr id="16" name="Picture 15" descr="314334616_5740928679298423_3810363615875615104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3400" y="5029200"/>
            <a:ext cx="2810590" cy="15806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Promoting bison as the regenerative protein choice.</a:t>
            </a:r>
          </a:p>
          <a:p>
            <a:r>
              <a:rPr lang="en-US" dirty="0"/>
              <a:t>NBA trademarked the term “Regenerative by Nature” for its membership to utilize in their own marketing efforts. </a:t>
            </a:r>
          </a:p>
          <a:p>
            <a:pPr lvl="1"/>
            <a:r>
              <a:rPr lang="en-US" dirty="0"/>
              <a:t>Graphics available online. </a:t>
            </a:r>
          </a:p>
          <a:p>
            <a:r>
              <a:rPr lang="en-US" dirty="0"/>
              <a:t>Bison are being recognized for their role in regenerating grasslands, soils and the species itself.</a:t>
            </a:r>
          </a:p>
          <a:p>
            <a:r>
              <a:rPr lang="en-US" dirty="0"/>
              <a:t>Key to capturing carbon</a:t>
            </a:r>
          </a:p>
          <a:p>
            <a:r>
              <a:rPr lang="en-US" dirty="0"/>
              <a:t>Helping consumer be a </a:t>
            </a:r>
            <a:br>
              <a:rPr lang="en-US" dirty="0"/>
            </a:br>
            <a:r>
              <a:rPr lang="en-US" dirty="0"/>
              <a:t>“Partner in Restoration”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Regenerative by Nature</a:t>
            </a:r>
          </a:p>
        </p:txBody>
      </p:sp>
      <p:pic>
        <p:nvPicPr>
          <p:cNvPr id="5" name="Picture 4" descr="Partners in Restoration_ Logo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572000"/>
            <a:ext cx="1844251" cy="1981200"/>
          </a:xfrm>
          <a:prstGeom prst="rect">
            <a:avLst/>
          </a:prstGeom>
        </p:spPr>
      </p:pic>
      <p:pic>
        <p:nvPicPr>
          <p:cNvPr id="6" name="Picture 5" descr="HumpdayLogo4.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648200"/>
            <a:ext cx="1828800" cy="1828800"/>
          </a:xfrm>
          <a:prstGeom prst="rect">
            <a:avLst/>
          </a:prstGeom>
        </p:spPr>
      </p:pic>
      <p:pic>
        <p:nvPicPr>
          <p:cNvPr id="7" name="Picture 6" descr="NBA_REG_Logo_COLOR_Ma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81000"/>
            <a:ext cx="2057400" cy="11650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sz="3200" b="1"/>
              <a:t>Eat Bison to Restore Bison Campaign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895600"/>
            <a:ext cx="8229600" cy="4572000"/>
          </a:xfrm>
        </p:spPr>
        <p:txBody>
          <a:bodyPr/>
          <a:lstStyle/>
          <a:p>
            <a:r>
              <a:rPr lang="en-US" dirty="0"/>
              <a:t>Pursuing a consumer campaign to raise awareness of bison meat to the general public</a:t>
            </a:r>
          </a:p>
          <a:p>
            <a:r>
              <a:rPr lang="en-US" dirty="0"/>
              <a:t>“Good for You, Good for Bison, Good for the Planet”</a:t>
            </a:r>
          </a:p>
          <a:p>
            <a:r>
              <a:rPr lang="en-US" dirty="0"/>
              <a:t>Three-month Google Ads campaign targeting search, websites and YouTube</a:t>
            </a:r>
          </a:p>
          <a:p>
            <a:r>
              <a:rPr lang="en-US" dirty="0"/>
              <a:t>Focusing on Taste, Nutrition, Restoration, Regeneration</a:t>
            </a:r>
          </a:p>
          <a:p>
            <a:r>
              <a:rPr lang="en-US" dirty="0"/>
              <a:t>Promoting bison as a North American Delicacy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eatbisonrestorebi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034784" cy="1728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Officially established Sept. 2020 at SDSU</a:t>
            </a:r>
          </a:p>
          <a:p>
            <a:pPr lvl="1"/>
            <a:r>
              <a:rPr lang="en-US" dirty="0"/>
              <a:t>Collaboration between SDSU, NBA, and</a:t>
            </a:r>
            <a:br>
              <a:rPr lang="en-US" dirty="0"/>
            </a:br>
            <a:r>
              <a:rPr lang="en-US" dirty="0"/>
              <a:t>the National Buffalo Foundation</a:t>
            </a:r>
          </a:p>
          <a:p>
            <a:r>
              <a:rPr lang="en-US" altLang="en-US" dirty="0"/>
              <a:t>$324,194 awarded to eight projects in 2021</a:t>
            </a:r>
          </a:p>
          <a:p>
            <a:r>
              <a:rPr lang="en-US" altLang="en-US" dirty="0"/>
              <a:t>Two more herd health related studies funded in 2022 </a:t>
            </a:r>
          </a:p>
          <a:p>
            <a:pPr lvl="1"/>
            <a:r>
              <a:rPr lang="en-US" altLang="en-US" dirty="0" err="1"/>
              <a:t>Mycoplasma</a:t>
            </a:r>
            <a:r>
              <a:rPr lang="en-US" altLang="en-US" dirty="0"/>
              <a:t> </a:t>
            </a:r>
            <a:r>
              <a:rPr lang="en-US" altLang="en-US" dirty="0" err="1"/>
              <a:t>bovis</a:t>
            </a:r>
            <a:r>
              <a:rPr lang="en-US" altLang="en-US" dirty="0"/>
              <a:t> and Bison Mineral Supplements</a:t>
            </a:r>
          </a:p>
          <a:p>
            <a:r>
              <a:rPr lang="en-US" altLang="en-US" dirty="0"/>
              <a:t>The Grass is Always Greener – USDA Climate Smart</a:t>
            </a:r>
          </a:p>
          <a:p>
            <a:pPr lvl="1"/>
            <a:r>
              <a:rPr lang="en-US" altLang="en-US" dirty="0"/>
              <a:t>Begins in January 2022 - $80 million grant</a:t>
            </a:r>
          </a:p>
          <a:p>
            <a:pPr lvl="1"/>
            <a:r>
              <a:rPr lang="en-US" altLang="en-US" dirty="0"/>
              <a:t>5 year project to develop market for Climate Smart bison</a:t>
            </a:r>
          </a:p>
          <a:p>
            <a:pPr lvl="1"/>
            <a:r>
              <a:rPr lang="en-US" altLang="en-US" dirty="0"/>
              <a:t>$6MM bison portion administered by the NBA</a:t>
            </a:r>
          </a:p>
          <a:p>
            <a:pPr lvl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SzPts val="1000"/>
              <a:buNone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b="1" dirty="0"/>
              <a:t>Center of Excellence for Bison</a:t>
            </a:r>
          </a:p>
        </p:txBody>
      </p:sp>
      <p:pic>
        <p:nvPicPr>
          <p:cNvPr id="4" name="Picture 3" descr="Approved Center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1905000" cy="114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/>
              <a:t>Mycoplasma</a:t>
            </a:r>
            <a:r>
              <a:rPr lang="en-US" dirty="0"/>
              <a:t> </a:t>
            </a:r>
            <a:r>
              <a:rPr lang="en-US" dirty="0" err="1"/>
              <a:t>bovis</a:t>
            </a:r>
            <a:endParaRPr lang="en-US" dirty="0"/>
          </a:p>
          <a:p>
            <a:pPr lvl="1"/>
            <a:r>
              <a:rPr lang="en-US" dirty="0"/>
              <a:t>2022 less severe than 2021 in northern Plains states</a:t>
            </a:r>
          </a:p>
          <a:p>
            <a:pPr lvl="1"/>
            <a:r>
              <a:rPr lang="en-US" dirty="0"/>
              <a:t>NBA Fact Sheet/M. </a:t>
            </a:r>
            <a:r>
              <a:rPr lang="en-US" dirty="0" err="1"/>
              <a:t>bovis</a:t>
            </a:r>
            <a:r>
              <a:rPr lang="en-US" dirty="0"/>
              <a:t> taskforce</a:t>
            </a:r>
          </a:p>
          <a:p>
            <a:pPr lvl="1"/>
            <a:r>
              <a:rPr lang="en-US" dirty="0"/>
              <a:t>US producers eligible for compensation for death loss</a:t>
            </a:r>
          </a:p>
          <a:p>
            <a:pPr lvl="1"/>
            <a:r>
              <a:rPr lang="en-US" dirty="0"/>
              <a:t>USDA ARS Vaccine Development</a:t>
            </a:r>
          </a:p>
          <a:p>
            <a:pPr lvl="1"/>
            <a:r>
              <a:rPr lang="en-US" dirty="0"/>
              <a:t>Assessing factors that influence the virulence of </a:t>
            </a:r>
            <a:r>
              <a:rPr lang="en-US" i="1" dirty="0" err="1"/>
              <a:t>Mycoplasma</a:t>
            </a:r>
            <a:r>
              <a:rPr lang="en-US" i="1" dirty="0"/>
              <a:t> </a:t>
            </a:r>
            <a:r>
              <a:rPr lang="en-US" i="1" dirty="0" err="1"/>
              <a:t>bovis</a:t>
            </a:r>
            <a:r>
              <a:rPr lang="en-US" i="1" dirty="0"/>
              <a:t> – Univ. of Wyoming/COE</a:t>
            </a:r>
            <a:endParaRPr lang="en-US" dirty="0"/>
          </a:p>
          <a:p>
            <a:r>
              <a:rPr lang="en-US" dirty="0"/>
              <a:t>Malignant Catarrhal</a:t>
            </a:r>
            <a:r>
              <a:rPr lang="en-US" i="1" dirty="0"/>
              <a:t> </a:t>
            </a:r>
            <a:r>
              <a:rPr lang="en-US" dirty="0"/>
              <a:t>Fever (MCF)</a:t>
            </a:r>
          </a:p>
          <a:p>
            <a:pPr lvl="1"/>
            <a:r>
              <a:rPr lang="en-US" dirty="0"/>
              <a:t>USDA ARS vaccine development at WSU/UWY</a:t>
            </a:r>
          </a:p>
          <a:p>
            <a:pPr lvl="1"/>
            <a:r>
              <a:rPr lang="en-US" dirty="0"/>
              <a:t>Vaccine very effective on rabbits, testing cattle now</a:t>
            </a:r>
          </a:p>
          <a:p>
            <a:pPr lvl="1"/>
            <a:r>
              <a:rPr lang="en-US" dirty="0"/>
              <a:t>January 2023 – Univ. of Wyoming live bison trials</a:t>
            </a:r>
          </a:p>
          <a:p>
            <a:r>
              <a:rPr lang="en-US" dirty="0"/>
              <a:t>2022 USDA APHIS study – 2</a:t>
            </a:r>
            <a:r>
              <a:rPr lang="en-US" baseline="30000" dirty="0"/>
              <a:t>nd</a:t>
            </a:r>
            <a:r>
              <a:rPr lang="en-US" dirty="0"/>
              <a:t> epidemiological survey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884238"/>
          </a:xfrm>
        </p:spPr>
        <p:txBody>
          <a:bodyPr>
            <a:normAutofit/>
          </a:bodyPr>
          <a:lstStyle/>
          <a:p>
            <a:r>
              <a:rPr lang="en-US" b="1" dirty="0"/>
              <a:t>Herd Health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NBA granted funding from North Central SARE program to conduct six field days on working bison ranches over next two summers</a:t>
            </a:r>
          </a:p>
          <a:p>
            <a:r>
              <a:rPr lang="en-US" altLang="en-US" dirty="0"/>
              <a:t>$40,000 – two-year grant</a:t>
            </a:r>
          </a:p>
          <a:p>
            <a:r>
              <a:rPr lang="en-US" altLang="en-US" dirty="0"/>
              <a:t>Six field days, three per summer:</a:t>
            </a:r>
          </a:p>
          <a:p>
            <a:pPr lvl="1"/>
            <a:r>
              <a:rPr lang="en-US" altLang="en-US" dirty="0"/>
              <a:t>2022 – IL, ND, SD</a:t>
            </a:r>
          </a:p>
          <a:p>
            <a:pPr lvl="1"/>
            <a:r>
              <a:rPr lang="en-US" altLang="en-US" dirty="0"/>
              <a:t>2023 – MN, OH, WI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b="1"/>
              <a:t>Regenerative Ranch Tour Workshops</a:t>
            </a:r>
            <a:endParaRPr lang="en-US" b="1" dirty="0"/>
          </a:p>
        </p:txBody>
      </p:sp>
      <p:pic>
        <p:nvPicPr>
          <p:cNvPr id="4" name="Picture 3" descr="North Central SARE Logo and Acknowledgement Information - SARE North Centr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057227" cy="18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XL_20220618_154052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733800"/>
            <a:ext cx="4741334" cy="2667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3664</TotalTime>
  <Words>667</Words>
  <Application>Microsoft Office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Paper</vt:lpstr>
      <vt:lpstr>National Bison Association Industry Update</vt:lpstr>
      <vt:lpstr>Current Bison Marketplace</vt:lpstr>
      <vt:lpstr>Direct Marketer Report</vt:lpstr>
      <vt:lpstr>Bison 2022 Outreach Campaign</vt:lpstr>
      <vt:lpstr>Regenerative by Nature</vt:lpstr>
      <vt:lpstr>Eat Bison to Restore Bison Campaign</vt:lpstr>
      <vt:lpstr>Center of Excellence for Bison</vt:lpstr>
      <vt:lpstr>Herd Health</vt:lpstr>
      <vt:lpstr>Regenerative Ranch Tour Workshops</vt:lpstr>
      <vt:lpstr>Thank you! Questions?</vt:lpstr>
      <vt:lpstr>Bison as a non-amenable species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Bison Association Industry Update</dc:title>
  <dc:creator>Windows User</dc:creator>
  <cp:lastModifiedBy>Carl Flis</cp:lastModifiedBy>
  <cp:revision>578</cp:revision>
  <dcterms:created xsi:type="dcterms:W3CDTF">2021-04-07T16:06:23Z</dcterms:created>
  <dcterms:modified xsi:type="dcterms:W3CDTF">2022-11-29T16:23:26Z</dcterms:modified>
</cp:coreProperties>
</file>