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9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1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3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4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5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4"/>
    <p:sldMasterId id="2147483747" r:id="rId5"/>
    <p:sldMasterId id="2147483773" r:id="rId6"/>
    <p:sldMasterId id="2147483829" r:id="rId7"/>
    <p:sldMasterId id="2147484094" r:id="rId8"/>
    <p:sldMasterId id="2147484106" r:id="rId9"/>
    <p:sldMasterId id="2147484110" r:id="rId10"/>
    <p:sldMasterId id="2147484122" r:id="rId11"/>
    <p:sldMasterId id="2147484138" r:id="rId12"/>
    <p:sldMasterId id="2147484146" r:id="rId13"/>
    <p:sldMasterId id="2147484158" r:id="rId14"/>
    <p:sldMasterId id="2147484175" r:id="rId15"/>
    <p:sldMasterId id="2147484199" r:id="rId16"/>
    <p:sldMasterId id="2147484203" r:id="rId17"/>
    <p:sldMasterId id="2147484209" r:id="rId18"/>
    <p:sldMasterId id="2147484221" r:id="rId19"/>
  </p:sldMasterIdLst>
  <p:notesMasterIdLst>
    <p:notesMasterId r:id="rId113"/>
  </p:notesMasterIdLst>
  <p:sldIdLst>
    <p:sldId id="1015" r:id="rId20"/>
    <p:sldId id="1082" r:id="rId21"/>
    <p:sldId id="1440" r:id="rId22"/>
    <p:sldId id="1626" r:id="rId23"/>
    <p:sldId id="1655" r:id="rId24"/>
    <p:sldId id="1454" r:id="rId25"/>
    <p:sldId id="1146" r:id="rId26"/>
    <p:sldId id="1195" r:id="rId27"/>
    <p:sldId id="1196" r:id="rId28"/>
    <p:sldId id="1198" r:id="rId29"/>
    <p:sldId id="1199" r:id="rId30"/>
    <p:sldId id="1200" r:id="rId31"/>
    <p:sldId id="1201" r:id="rId32"/>
    <p:sldId id="1202" r:id="rId33"/>
    <p:sldId id="1083" r:id="rId34"/>
    <p:sldId id="1627" r:id="rId35"/>
    <p:sldId id="1597" r:id="rId36"/>
    <p:sldId id="1630" r:id="rId37"/>
    <p:sldId id="1664" r:id="rId38"/>
    <p:sldId id="1564" r:id="rId39"/>
    <p:sldId id="272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62" r:id="rId50"/>
    <p:sldId id="1657" r:id="rId51"/>
    <p:sldId id="1658" r:id="rId52"/>
    <p:sldId id="1584" r:id="rId53"/>
    <p:sldId id="1608" r:id="rId54"/>
    <p:sldId id="1643" r:id="rId55"/>
    <p:sldId id="1659" r:id="rId56"/>
    <p:sldId id="1660" r:id="rId57"/>
    <p:sldId id="1623" r:id="rId58"/>
    <p:sldId id="1098" r:id="rId59"/>
    <p:sldId id="1661" r:id="rId60"/>
    <p:sldId id="1662" r:id="rId61"/>
    <p:sldId id="1609" r:id="rId62"/>
    <p:sldId id="1611" r:id="rId63"/>
    <p:sldId id="1612" r:id="rId64"/>
    <p:sldId id="1621" r:id="rId65"/>
    <p:sldId id="1631" r:id="rId66"/>
    <p:sldId id="1622" r:id="rId67"/>
    <p:sldId id="1632" r:id="rId68"/>
    <p:sldId id="1656" r:id="rId69"/>
    <p:sldId id="1665" r:id="rId70"/>
    <p:sldId id="1666" r:id="rId71"/>
    <p:sldId id="1633" r:id="rId72"/>
    <p:sldId id="1572" r:id="rId73"/>
    <p:sldId id="1466" r:id="rId74"/>
    <p:sldId id="1547" r:id="rId75"/>
    <p:sldId id="1548" r:id="rId76"/>
    <p:sldId id="1549" r:id="rId77"/>
    <p:sldId id="1634" r:id="rId78"/>
    <p:sldId id="1574" r:id="rId79"/>
    <p:sldId id="1635" r:id="rId80"/>
    <p:sldId id="882" r:id="rId81"/>
    <p:sldId id="1013" r:id="rId82"/>
    <p:sldId id="1576" r:id="rId83"/>
    <p:sldId id="1577" r:id="rId84"/>
    <p:sldId id="1550" r:id="rId85"/>
    <p:sldId id="1600" r:id="rId86"/>
    <p:sldId id="1667" r:id="rId87"/>
    <p:sldId id="1598" r:id="rId88"/>
    <p:sldId id="1649" r:id="rId89"/>
    <p:sldId id="1554" r:id="rId90"/>
    <p:sldId id="1644" r:id="rId91"/>
    <p:sldId id="1645" r:id="rId92"/>
    <p:sldId id="1648" r:id="rId93"/>
    <p:sldId id="1646" r:id="rId94"/>
    <p:sldId id="1647" r:id="rId95"/>
    <p:sldId id="947" r:id="rId96"/>
    <p:sldId id="948" r:id="rId97"/>
    <p:sldId id="1650" r:id="rId98"/>
    <p:sldId id="950" r:id="rId99"/>
    <p:sldId id="951" r:id="rId100"/>
    <p:sldId id="1654" r:id="rId101"/>
    <p:sldId id="1636" r:id="rId102"/>
    <p:sldId id="1603" r:id="rId103"/>
    <p:sldId id="1497" r:id="rId104"/>
    <p:sldId id="1639" r:id="rId105"/>
    <p:sldId id="1640" r:id="rId106"/>
    <p:sldId id="646" r:id="rId107"/>
    <p:sldId id="648" r:id="rId108"/>
    <p:sldId id="1642" r:id="rId109"/>
    <p:sldId id="1604" r:id="rId110"/>
    <p:sldId id="1056" r:id="rId111"/>
    <p:sldId id="1017" r:id="rId112"/>
  </p:sldIdLst>
  <p:sldSz cx="9144000" cy="6858000" type="screen4x3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87"/>
    <a:srgbClr val="CC0000"/>
    <a:srgbClr val="926100"/>
    <a:srgbClr val="BFB800"/>
    <a:srgbClr val="557755"/>
    <a:srgbClr val="2BAB2B"/>
    <a:srgbClr val="67823A"/>
    <a:srgbClr val="A8AA31"/>
    <a:srgbClr val="6F8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7A58B8-2657-40F6-8267-49123CE82711}" v="9" dt="2022-11-26T00:14:42.4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8" autoAdjust="0"/>
    <p:restoredTop sz="86478" autoAdjust="0"/>
  </p:normalViewPr>
  <p:slideViewPr>
    <p:cSldViewPr snapToGrid="0">
      <p:cViewPr varScale="1">
        <p:scale>
          <a:sx n="111" d="100"/>
          <a:sy n="111" d="100"/>
        </p:scale>
        <p:origin x="140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53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117" Type="http://schemas.openxmlformats.org/officeDocument/2006/relationships/tableStyles" Target="tableStyles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6" Type="http://schemas.openxmlformats.org/officeDocument/2006/relationships/slideMaster" Target="slideMasters/slideMaster13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87" Type="http://schemas.openxmlformats.org/officeDocument/2006/relationships/slide" Target="slides/slide68.xml"/><Relationship Id="rId102" Type="http://schemas.openxmlformats.org/officeDocument/2006/relationships/slide" Target="slides/slide83.xml"/><Relationship Id="rId110" Type="http://schemas.openxmlformats.org/officeDocument/2006/relationships/slide" Target="slides/slide91.xml"/><Relationship Id="rId11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13" Type="http://schemas.openxmlformats.org/officeDocument/2006/relationships/notesMaster" Target="notesMasters/notesMaster1.xml"/><Relationship Id="rId11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16" Type="http://schemas.openxmlformats.org/officeDocument/2006/relationships/theme" Target="theme/theme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11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14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customXml" Target="../customXml/item2.xml"/><Relationship Id="rId29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47576" cy="479070"/>
          </a:xfrm>
          <a:prstGeom prst="rect">
            <a:avLst/>
          </a:prstGeom>
        </p:spPr>
        <p:txBody>
          <a:bodyPr vert="horz" lIns="96049" tIns="48025" rIns="96049" bIns="48025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14380" y="1"/>
            <a:ext cx="3147576" cy="479070"/>
          </a:xfrm>
          <a:prstGeom prst="rect">
            <a:avLst/>
          </a:prstGeom>
        </p:spPr>
        <p:txBody>
          <a:bodyPr vert="horz" lIns="96049" tIns="48025" rIns="96049" bIns="48025" rtlCol="0"/>
          <a:lstStyle>
            <a:lvl1pPr algn="r">
              <a:defRPr sz="1200"/>
            </a:lvl1pPr>
          </a:lstStyle>
          <a:p>
            <a:fld id="{77F266C9-39A1-4876-85B2-1C7912A182C6}" type="datetimeFigureOut">
              <a:rPr lang="en-CA" smtClean="0"/>
              <a:t>2023-03-08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82725" y="1193800"/>
            <a:ext cx="4297363" cy="3222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49" tIns="48025" rIns="96049" bIns="48025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26363" y="4595090"/>
            <a:ext cx="5810909" cy="3759619"/>
          </a:xfrm>
          <a:prstGeom prst="rect">
            <a:avLst/>
          </a:prstGeom>
        </p:spPr>
        <p:txBody>
          <a:bodyPr vert="horz" lIns="96049" tIns="48025" rIns="96049" bIns="480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069171"/>
            <a:ext cx="3147576" cy="479069"/>
          </a:xfrm>
          <a:prstGeom prst="rect">
            <a:avLst/>
          </a:prstGeom>
        </p:spPr>
        <p:txBody>
          <a:bodyPr vert="horz" lIns="96049" tIns="48025" rIns="96049" bIns="48025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14380" y="9069171"/>
            <a:ext cx="3147576" cy="479069"/>
          </a:xfrm>
          <a:prstGeom prst="rect">
            <a:avLst/>
          </a:prstGeom>
        </p:spPr>
        <p:txBody>
          <a:bodyPr vert="horz" lIns="96049" tIns="48025" rIns="96049" bIns="48025" rtlCol="0" anchor="b"/>
          <a:lstStyle>
            <a:lvl1pPr algn="r">
              <a:defRPr sz="1200"/>
            </a:lvl1pPr>
          </a:lstStyle>
          <a:p>
            <a:fld id="{A2BA593A-C2F3-4F42-A558-8F72A2640D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3620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717550"/>
            <a:ext cx="4776787" cy="3582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1923"/>
            <a:fld id="{ACDCA04A-B6F3-4641-ABFE-787B7DF7ACF4}" type="slidenum">
              <a:rPr lang="en-US">
                <a:solidFill>
                  <a:prstClr val="black"/>
                </a:solidFill>
                <a:latin typeface="Calibri"/>
              </a:rPr>
              <a:pPr defTabSz="941923"/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7040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0336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A593A-C2F3-4F42-A558-8F72A2640DA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034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1010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28FDD579-1F75-BF85-3131-287817658E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0C8B10-A1D3-4A88-A08E-E7E65AED21E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3282" name="Rectangle 2">
            <a:extLst>
              <a:ext uri="{FF2B5EF4-FFF2-40B4-BE49-F238E27FC236}">
                <a16:creationId xmlns="" xmlns:a16="http://schemas.microsoft.com/office/drawing/2014/main" id="{1C035206-5B67-7DC3-F052-B5E325537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283" name="Rectangle 3">
            <a:extLst>
              <a:ext uri="{FF2B5EF4-FFF2-40B4-BE49-F238E27FC236}">
                <a16:creationId xmlns="" xmlns:a16="http://schemas.microsoft.com/office/drawing/2014/main" id="{29177BC0-432A-621C-FF76-9FA76EDB9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44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34AC0485-EF8B-77F6-E8AA-124C500A2F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C8E2B3-442D-41D6-85EE-45926DE3D2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5330" name="Rectangle 2">
            <a:extLst>
              <a:ext uri="{FF2B5EF4-FFF2-40B4-BE49-F238E27FC236}">
                <a16:creationId xmlns="" xmlns:a16="http://schemas.microsoft.com/office/drawing/2014/main" id="{3E3ED006-0BB8-8DF2-C22E-0366BAD281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5331" name="Rectangle 3">
            <a:extLst>
              <a:ext uri="{FF2B5EF4-FFF2-40B4-BE49-F238E27FC236}">
                <a16:creationId xmlns="" xmlns:a16="http://schemas.microsoft.com/office/drawing/2014/main" id="{D6D8A225-98C6-C931-66CB-C475A2D69F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314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DB9130CE-D0EF-4F4B-7D94-D135E7D707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4FDB92-543A-4133-867D-61656993625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78" name="Rectangle 2">
            <a:extLst>
              <a:ext uri="{FF2B5EF4-FFF2-40B4-BE49-F238E27FC236}">
                <a16:creationId xmlns="" xmlns:a16="http://schemas.microsoft.com/office/drawing/2014/main" id="{CB9D1E9C-A4BB-5BF2-8D25-596987ABCE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7379" name="Rectangle 3">
            <a:extLst>
              <a:ext uri="{FF2B5EF4-FFF2-40B4-BE49-F238E27FC236}">
                <a16:creationId xmlns="" xmlns:a16="http://schemas.microsoft.com/office/drawing/2014/main" id="{4DCF7274-5304-A7F7-0E31-017AFC4F57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300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65E8EE77-E429-98AD-32E5-44B4393DC6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57117-BE20-451E-9852-2A7AE09AA3C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9426" name="Rectangle 2">
            <a:extLst>
              <a:ext uri="{FF2B5EF4-FFF2-40B4-BE49-F238E27FC236}">
                <a16:creationId xmlns="" xmlns:a16="http://schemas.microsoft.com/office/drawing/2014/main" id="{08966401-A06A-11A8-0F67-7F1B038C06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9427" name="Rectangle 3">
            <a:extLst>
              <a:ext uri="{FF2B5EF4-FFF2-40B4-BE49-F238E27FC236}">
                <a16:creationId xmlns="" xmlns:a16="http://schemas.microsoft.com/office/drawing/2014/main" id="{AF821267-D496-6730-2005-ECC00B74A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605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465D457A-B315-5901-C00C-4BA658BE31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C28084-B07A-438A-9F06-2B62B0E7B94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1474" name="Rectangle 2">
            <a:extLst>
              <a:ext uri="{FF2B5EF4-FFF2-40B4-BE49-F238E27FC236}">
                <a16:creationId xmlns="" xmlns:a16="http://schemas.microsoft.com/office/drawing/2014/main" id="{42990596-9EB9-7ABC-21A4-5306332BB0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1475" name="Rectangle 3">
            <a:extLst>
              <a:ext uri="{FF2B5EF4-FFF2-40B4-BE49-F238E27FC236}">
                <a16:creationId xmlns="" xmlns:a16="http://schemas.microsoft.com/office/drawing/2014/main" id="{1E84E1EA-6290-176C-2762-E6E5FC03E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123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B928643C-93B3-EDC1-AC82-F21C2C5BAC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D5A20-F1D4-4227-9FE3-690DAE50BEB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522" name="Rectangle 2">
            <a:extLst>
              <a:ext uri="{FF2B5EF4-FFF2-40B4-BE49-F238E27FC236}">
                <a16:creationId xmlns="" xmlns:a16="http://schemas.microsoft.com/office/drawing/2014/main" id="{3110090A-205E-54F3-1F07-FD1970FC9C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>
            <a:extLst>
              <a:ext uri="{FF2B5EF4-FFF2-40B4-BE49-F238E27FC236}">
                <a16:creationId xmlns="" xmlns:a16="http://schemas.microsoft.com/office/drawing/2014/main" id="{D7EB65CF-1C85-937E-8398-341505E0ED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152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E07693B7-A2CF-A5F8-36B4-0C91FC7A68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90ED12-997E-47E4-8215-B9FECF9741D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5570" name="Rectangle 2">
            <a:extLst>
              <a:ext uri="{FF2B5EF4-FFF2-40B4-BE49-F238E27FC236}">
                <a16:creationId xmlns="" xmlns:a16="http://schemas.microsoft.com/office/drawing/2014/main" id="{AAE49330-F761-EEAF-DDA9-08B76D72D1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5571" name="Rectangle 3">
            <a:extLst>
              <a:ext uri="{FF2B5EF4-FFF2-40B4-BE49-F238E27FC236}">
                <a16:creationId xmlns="" xmlns:a16="http://schemas.microsoft.com/office/drawing/2014/main" id="{B4C042D1-60C1-8626-F979-595F90642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95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3325" y="704850"/>
            <a:ext cx="46926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CA04A-B6F3-4641-ABFE-787B7DF7AC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337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E953DE7B-D051-9795-E104-0A325BD56F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3D0E9B-3066-4C4F-9E35-1904A9D8FB0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7618" name="Rectangle 2">
            <a:extLst>
              <a:ext uri="{FF2B5EF4-FFF2-40B4-BE49-F238E27FC236}">
                <a16:creationId xmlns="" xmlns:a16="http://schemas.microsoft.com/office/drawing/2014/main" id="{ED6764AC-E45A-7F0B-9C1B-945DD17DBC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7619" name="Rectangle 3">
            <a:extLst>
              <a:ext uri="{FF2B5EF4-FFF2-40B4-BE49-F238E27FC236}">
                <a16:creationId xmlns="" xmlns:a16="http://schemas.microsoft.com/office/drawing/2014/main" id="{76ECCBC4-A9F4-F008-96ED-014D76897B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6338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2EAF9BF6-45BE-668D-A512-4A7119A942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469ED3-5FA3-4C19-809C-6F44B065EB6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9666" name="Rectangle 2">
            <a:extLst>
              <a:ext uri="{FF2B5EF4-FFF2-40B4-BE49-F238E27FC236}">
                <a16:creationId xmlns="" xmlns:a16="http://schemas.microsoft.com/office/drawing/2014/main" id="{FC26E74C-D020-CE6E-D4C9-5130A70AF6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9667" name="Rectangle 3">
            <a:extLst>
              <a:ext uri="{FF2B5EF4-FFF2-40B4-BE49-F238E27FC236}">
                <a16:creationId xmlns="" xmlns:a16="http://schemas.microsoft.com/office/drawing/2014/main" id="{DAB1F78E-8FAC-4CC6-91E3-1B0C1DEAB6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393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BAF5F49E-B197-3ED0-4C73-623028D3C2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315F3F-8427-4EB3-B113-2DEB5005DC9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4178" name="Rectangle 2">
            <a:extLst>
              <a:ext uri="{FF2B5EF4-FFF2-40B4-BE49-F238E27FC236}">
                <a16:creationId xmlns="" xmlns:a16="http://schemas.microsoft.com/office/drawing/2014/main" id="{49CAD0DD-3355-1DA7-132E-532B84826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4179" name="Rectangle 3">
            <a:extLst>
              <a:ext uri="{FF2B5EF4-FFF2-40B4-BE49-F238E27FC236}">
                <a16:creationId xmlns="" xmlns:a16="http://schemas.microsoft.com/office/drawing/2014/main" id="{92AFB5ED-6FDE-E5AF-7384-CDA32A1B18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491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0318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2129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88112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7708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40989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Biggest issue facing many</a:t>
            </a:r>
          </a:p>
          <a:p>
            <a:r>
              <a:rPr lang="en-US" dirty="0"/>
              <a:t>Expectations of employees</a:t>
            </a:r>
          </a:p>
          <a:p>
            <a:r>
              <a:rPr lang="en-US" dirty="0"/>
              <a:t>Race for robotics and automation</a:t>
            </a:r>
          </a:p>
          <a:p>
            <a:r>
              <a:rPr lang="en-US" dirty="0"/>
              <a:t>We need to learn to retain and motivate employees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A593A-C2F3-4F42-A558-8F72A2640DA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6656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787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CA04A-B6F3-4641-ABFE-787B7DF7AC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1033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78794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11677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08434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A593A-C2F3-4F42-A558-8F72A2640DA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0355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22534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26201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55374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55031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35200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2236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CA04A-B6F3-4641-ABFE-787B7DF7AC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1962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A593A-C2F3-4F42-A558-8F72A2640DA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8922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24842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CA04A-B6F3-4641-ABFE-787B7DF7AC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1376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CA04A-B6F3-4641-ABFE-787B7DF7AC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040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6825" y="723900"/>
            <a:ext cx="4816475" cy="3611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1923">
              <a:defRPr/>
            </a:pPr>
            <a:fld id="{ACDCA04A-B6F3-4641-ABFE-787B7DF7ACF4}" type="slidenum">
              <a:rPr lang="en-US">
                <a:solidFill>
                  <a:prstClr val="black"/>
                </a:solidFill>
                <a:latin typeface="Calibri"/>
              </a:rPr>
              <a:pPr defTabSz="941923"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0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717550"/>
            <a:ext cx="4776787" cy="3582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Kim – Purpose of presentation</a:t>
            </a:r>
          </a:p>
          <a:p>
            <a:endParaRPr lang="en-US" sz="1600" dirty="0"/>
          </a:p>
          <a:p>
            <a:pPr marL="176611" indent="-176611">
              <a:buFont typeface="Arial" pitchFamily="34" charset="0"/>
              <a:buChar char="•"/>
            </a:pPr>
            <a:r>
              <a:rPr lang="en-US" sz="1600" dirty="0"/>
              <a:t>Goal – provide you with a brief overview of the exciting and changing world of agriculture in Canada</a:t>
            </a:r>
          </a:p>
          <a:p>
            <a:pPr marL="176611" indent="-176611">
              <a:buFont typeface="Arial" pitchFamily="34" charset="0"/>
              <a:buChar char="•"/>
            </a:pPr>
            <a:endParaRPr lang="en-US" sz="1600" dirty="0"/>
          </a:p>
          <a:p>
            <a:pPr marL="176611" indent="-176611">
              <a:buFont typeface="Arial" pitchFamily="34" charset="0"/>
              <a:buChar char="•"/>
            </a:pPr>
            <a:r>
              <a:rPr lang="en-US" sz="1600" dirty="0"/>
              <a:t>A few ‘Ah Hays’ or “I didn’t know that!”  -  in 20 minutes we won’t be getting in to a lot of detail</a:t>
            </a:r>
          </a:p>
          <a:p>
            <a:pPr marL="176611" indent="-176611">
              <a:buFont typeface="Arial" pitchFamily="34" charset="0"/>
              <a:buChar char="•"/>
            </a:pPr>
            <a:endParaRPr lang="en-US" sz="1600" dirty="0"/>
          </a:p>
          <a:p>
            <a:pPr marL="176611" indent="-176611">
              <a:buFont typeface="Arial" pitchFamily="34" charset="0"/>
              <a:buChar char="•"/>
            </a:pPr>
            <a:r>
              <a:rPr lang="en-US" sz="1600" dirty="0"/>
              <a:t>Also for those of you who work for McDonald’s AND those who work with McDonald’s, we thought we might offer a few insights on the great work that people like Jeff Kroll, Scott Gibson, Jeff Fitzpatrick-Stillwell and Ailene McDougall have been doing to advance and support Canada’s agricultural industry, we thought we would provide you a bit of an overview and explain why this is SOO important to our industry.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5858E-8469-4F73-A833-264ECA3962D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17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43057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A593A-C2F3-4F42-A558-8F72A2640DA5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45291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CA04A-B6F3-4641-ABFE-787B7DF7AC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21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Below_Gree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16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9006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F38A15-DDF5-412C-8BA2-3D4631AF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2A2964F-6DC0-4246-83C7-AA3919804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7BD43C-7809-4B7B-80E0-146AD95C4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FCF1C-A0E5-435C-A4DF-E4E9F72F10F4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82A7B2-8364-4315-8450-6D85509DE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3B2F60-74B0-4A21-A1CD-42FE9199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B47D-4911-4BA0-83AA-93F9A16DE1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584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E7560A4-B166-44BE-9401-96A9E40E36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5923254-26CA-4695-B25E-12066301A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544D1A-0E42-4B38-A7DC-087C45872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FCF1C-A0E5-435C-A4DF-E4E9F72F10F4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DA64E7-AFAF-469E-A9C9-CB994CB5B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95FEA5-265E-407D-A266-101439FC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B47D-4911-4BA0-83AA-93F9A16DE1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213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Below_Gree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10219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25" y="1600228"/>
            <a:ext cx="7086600" cy="15388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24158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7FCF1-AF68-47E8-A5B2-5DD69CB0D19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7106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5199063" algn="l"/>
              </a:tabLst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05D18"/>
                </a:solidFill>
                <a:latin typeface="Lucida Sans" pitchFamily="34" charset="0"/>
                <a:cs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albertawheat.com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F438B4C-E3AE-4784-8BF6-19E300C917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5175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 algn="l">
              <a:buFont typeface="Arial" pitchFamily="34" charset="0"/>
              <a:buChar char="•"/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05D18"/>
                </a:solidFill>
                <a:latin typeface="Lucida Sans" pitchFamily="34" charset="0"/>
                <a:cs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albertawheat.com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881575E-5817-443B-B373-F8D23F3940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7543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Below_Gree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6"/>
            <a:ext cx="9144000" cy="307777"/>
          </a:xfrm>
        </p:spPr>
        <p:txBody>
          <a:bodyPr rtlCol="0"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81145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AAF45E-196F-4E57-B93B-F7B31D61D057}" type="datetimeFigureOut">
              <a:rPr lang="en-US"/>
              <a:pPr>
                <a:defRPr/>
              </a:pPr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A9E44BD-B843-49D9-850F-6B9E42517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995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828AABF-CFBB-47DA-8AFE-EDB5B43E66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28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4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943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9431CA-093C-C2B1-34AB-5F7B17C65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45CEEDD-894C-B76C-393D-9BEDA7BB1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00263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49E3EB-FEBF-D02A-FEF4-4E3C1E6D7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9DA418-6F3A-0364-FE18-EB52F912E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26463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202500-4A8C-981F-1484-471A0630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12CDC6B-0801-6347-3F08-DDC3AC2CE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71386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EAC2C3-4911-FDDA-956E-C754D293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86299A-CE83-7DEE-B441-FDEEDE0A47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0" y="1981200"/>
            <a:ext cx="320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25C874D-4EFE-353E-07B0-43219A436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20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5083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F1CBA7-1E16-459F-A2E4-C1984A24C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C8AFB0C-9650-01AA-4543-54D997928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1C9B034-8250-4377-3573-1E6B053CA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C921E6A-3127-17E7-3B75-379B6A90A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1C5F10A-4211-914C-A06F-75A00024A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7948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8BEA48-50BC-87F6-4F80-DC7376E6E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39359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2678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319356-698A-6BD7-0025-3A4012B3E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5D699A-0F85-2294-D71B-11532D5F9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5AECBD8-E1ED-BE16-2BDA-122B2E553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9169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DD0E70-FB48-CB8D-FAA5-34B6554A6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078F645-AEAB-B052-2922-BB14AED0B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8A30B7D-B2B6-10C6-3903-718A48318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214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EAB520-1934-E13B-8C42-15DF6C028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7CF0B4-2E17-7084-AD82-C61E28924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042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2365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DB9B5E3-808B-55AE-C16A-30E0B01DAE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19900" y="609600"/>
            <a:ext cx="16383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DDA80B-CBC6-8064-479E-F8B7355E0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05000" y="609600"/>
            <a:ext cx="47625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75917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E75613-D0E2-821B-642E-553396D0C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CF4F97D-C2BB-C963-8A42-E13140819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450005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7F87B3-8639-86A6-C7C9-CBD19FF91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9189B6-940C-4AAF-1CCF-591B31FA9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56548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0129EC-434C-AC27-E93C-B3C2C0DF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60832CF-A1A3-0D05-184E-4616A4D12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19518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3C0CAF-26CD-5662-5288-3BDFA5A9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DAB83F0-C5C7-3B70-5949-A870FB132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692F70A-0847-F39D-8F90-E93241913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8290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32D7A6-5945-C46D-CE9D-341EA74F1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DC67603-95B1-1A1B-F889-B9D63DB8C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6142E0E-2DEC-2F1B-27F8-FA1D7FA31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3EC9B13-54DB-C162-4C71-8BDCEBDC57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9DF18B4-BE91-EDFA-81EC-7CCA7F1A0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86109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E146BA-AFC5-E5BE-EAF8-B3EEDF03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93865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8298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EFD374-5064-3B3D-3025-66A464234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AFA1A-7828-E450-E513-D911FCB0A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8A59218-0AC4-13F4-BB47-74D64D2C3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59166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E67AC1-63E1-BAC6-1CBE-3C4C5C853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B75C033-A3E7-75F6-83B2-023690AF5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F44670-8FE2-31C8-942E-7D3A0AB16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6907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857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6A3AA4-3E21-05D0-0456-6B4AAA8F3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051242-488D-16B1-D5FA-3DE32007B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39574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6837C69-10C6-564F-E19A-0881C908C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4E12FF3-9A62-3196-06A0-7CE6BA48D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6830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0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0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2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Below_Gree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04"/>
            <a:ext cx="9144000" cy="307777"/>
          </a:xfrm>
        </p:spPr>
        <p:txBody>
          <a:bodyPr rtlCol="0"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0370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938"/>
            <a:ext cx="914400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0" y="0"/>
            <a:ext cx="9144000" cy="973138"/>
            <a:chOff x="0" y="2"/>
            <a:chExt cx="9144000" cy="730202"/>
          </a:xfrm>
        </p:grpSpPr>
        <p:sp>
          <p:nvSpPr>
            <p:cNvPr id="7" name="Rectangle 6"/>
            <p:cNvSpPr/>
            <p:nvPr userDrawn="1"/>
          </p:nvSpPr>
          <p:spPr>
            <a:xfrm rot="5400000">
              <a:off x="876325" y="-658835"/>
              <a:ext cx="730202" cy="20478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40000" dist="23000" dir="5400000" rotWithShape="0">
                <a:schemeClr val="tx2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2384"/>
              <a:ext cx="9144000" cy="19654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40000" dist="23000" dir="5400000" rotWithShape="0">
                <a:schemeClr val="tx2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0" y="198932"/>
              <a:ext cx="9144000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  <a:effectLst>
              <a:outerShdw blurRad="40005" dist="22860" dir="5400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12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57" y="364623"/>
              <a:ext cx="1828800" cy="20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2" name="Straight Connector 11"/>
          <p:cNvCxnSpPr/>
          <p:nvPr userDrawn="1"/>
        </p:nvCxnSpPr>
        <p:spPr>
          <a:xfrm>
            <a:off x="3383022" y="2130425"/>
            <a:ext cx="576103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9638" y="1505454"/>
            <a:ext cx="5728761" cy="507831"/>
          </a:xfrm>
        </p:spPr>
        <p:txBody>
          <a:bodyPr anchor="b">
            <a:sp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9638" y="2259394"/>
            <a:ext cx="5728761" cy="756685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009239" y="6424743"/>
            <a:ext cx="3969158" cy="433823"/>
          </a:xfrm>
        </p:spPr>
        <p:txBody>
          <a:bodyPr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3253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17635" y="1828803"/>
            <a:ext cx="8311368" cy="4660900"/>
          </a:xfrm>
        </p:spPr>
        <p:txBody>
          <a:bodyPr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9328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textu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17635" y="1828803"/>
            <a:ext cx="8311368" cy="4660900"/>
          </a:xfrm>
        </p:spPr>
        <p:txBody>
          <a:bodyPr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3097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agonal texture_title only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59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325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997" y="1826685"/>
            <a:ext cx="3867150" cy="4349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1853" y="1826685"/>
            <a:ext cx="3867150" cy="4349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2156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0095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096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2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139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0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9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27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20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3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29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90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0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25" y="1600649"/>
            <a:ext cx="7086600" cy="15388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7450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8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91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10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37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21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Below_Gree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30777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13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29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56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9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68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6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00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85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56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894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3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48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016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466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Below_Gree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1379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25" y="1600228"/>
            <a:ext cx="7086600" cy="15388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983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30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25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452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426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932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083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441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29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74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953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742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25" y="1600203"/>
            <a:ext cx="7086600" cy="15388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9037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48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02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8631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 Below_Gree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07777"/>
          </a:xfrm>
        </p:spPr>
        <p:txBody>
          <a:bodyPr rtlCol="0"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736798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938"/>
            <a:ext cx="914400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0" y="0"/>
            <a:ext cx="9144000" cy="973138"/>
            <a:chOff x="0" y="2"/>
            <a:chExt cx="9144000" cy="730202"/>
          </a:xfrm>
        </p:grpSpPr>
        <p:sp>
          <p:nvSpPr>
            <p:cNvPr id="7" name="Rectangle 6"/>
            <p:cNvSpPr/>
            <p:nvPr userDrawn="1"/>
          </p:nvSpPr>
          <p:spPr>
            <a:xfrm rot="5400000">
              <a:off x="876325" y="-658835"/>
              <a:ext cx="730202" cy="20478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40000" dist="23000" dir="5400000" rotWithShape="0">
                <a:schemeClr val="tx2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2384"/>
              <a:ext cx="9144000" cy="19654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40000" dist="23000" dir="5400000" rotWithShape="0">
                <a:schemeClr val="tx2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0" y="198932"/>
              <a:ext cx="9144000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  <a:effectLst>
              <a:outerShdw blurRad="40005" dist="22860" dir="5400000" algn="ctr" rotWithShape="0">
                <a:schemeClr val="tx1">
                  <a:lumMod val="75000"/>
                  <a:lumOff val="25000"/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12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57" y="364623"/>
              <a:ext cx="1828800" cy="20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2" name="Straight Connector 11"/>
          <p:cNvCxnSpPr/>
          <p:nvPr userDrawn="1"/>
        </p:nvCxnSpPr>
        <p:spPr>
          <a:xfrm>
            <a:off x="3382984" y="2130425"/>
            <a:ext cx="576103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9638" y="812463"/>
            <a:ext cx="5728761" cy="1200329"/>
          </a:xfrm>
        </p:spPr>
        <p:txBody>
          <a:bodyPr anchor="b">
            <a:sp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9638" y="2258874"/>
            <a:ext cx="5728761" cy="756685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009239" y="6424223"/>
            <a:ext cx="3969158" cy="433823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0334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17635" y="1828803"/>
            <a:ext cx="8311368" cy="4660900"/>
          </a:xfrm>
        </p:spPr>
        <p:txBody>
          <a:bodyPr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243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textur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17635" y="1828803"/>
            <a:ext cx="8311368" cy="4660900"/>
          </a:xfrm>
        </p:spPr>
        <p:txBody>
          <a:bodyPr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5830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agonal texture_title only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77943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997" y="1826685"/>
            <a:ext cx="3867150" cy="4349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1853" y="1826685"/>
            <a:ext cx="3867150" cy="4349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3200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5994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1645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04E15E1-7709-43E4-B20A-39C496762BBB}" type="datetimeFigureOut">
              <a:rPr lang="en-US"/>
              <a:pPr>
                <a:defRPr/>
              </a:pPr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D6A62C7-973E-4CA8-8ED2-F656700BCA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077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9880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589CF19-8E22-4C2D-B22B-2136102E3C1D}" type="datetimeFigureOut">
              <a:rPr lang="en-US"/>
              <a:pPr>
                <a:defRPr/>
              </a:pPr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0124105-6AF4-42BA-8577-5C26BD0C85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577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948C549-0DD7-47B1-8397-766060BE3275}" type="datetimeFigureOut">
              <a:rPr lang="en-US"/>
              <a:pPr>
                <a:defRPr/>
              </a:pPr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C7CB73C-6890-4726-8922-0D81267A18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917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909C172-91FA-446E-8C2E-38E0235F7AF0}" type="datetimeFigureOut">
              <a:rPr lang="en-US"/>
              <a:pPr>
                <a:defRPr/>
              </a:pPr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8CAB33D-BE3F-4027-8ACF-F3DC602866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2718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46F753E-2850-4031-8FAF-5E5D89CFF0B3}" type="datetimeFigureOut">
              <a:rPr lang="en-US"/>
              <a:pPr>
                <a:defRPr/>
              </a:pPr>
              <a:t>3/8/2023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28221EF-DE4D-415D-B84B-548966EDD8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6221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04B1182-E1E3-490A-A6E9-EE3091F68C26}" type="datetimeFigureOut">
              <a:rPr lang="en-US"/>
              <a:pPr>
                <a:defRPr/>
              </a:pPr>
              <a:t>3/8/2023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DA6E69-D4C8-466F-8EF8-A580F042B4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553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D784D36-D4EF-4F84-948F-ACCAAB436AED}" type="datetimeFigureOut">
              <a:rPr lang="en-US"/>
              <a:pPr>
                <a:defRPr/>
              </a:pPr>
              <a:t>3/8/2023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A0946AA-2B91-43C4-A2EE-FD234116F5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0307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AAF45E-196F-4E57-B93B-F7B31D61D057}" type="datetimeFigureOut">
              <a:rPr lang="en-US"/>
              <a:pPr>
                <a:defRPr/>
              </a:pPr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A9E44BD-B843-49D9-850F-6B9E425176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953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03D97BA-A572-4CA0-9531-3A5CF5719915}" type="datetimeFigureOut">
              <a:rPr lang="en-US"/>
              <a:pPr>
                <a:defRPr/>
              </a:pPr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A67927D-2EF3-42E1-B1DB-87409CC7F5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016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F3D8E9E-8998-41DA-BDF6-FCAE1E585C6F}" type="datetimeFigureOut">
              <a:rPr lang="en-US"/>
              <a:pPr>
                <a:defRPr/>
              </a:pPr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27D7F6C-AD91-4285-8D21-FD6E9AA675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9272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9A01C84-27D4-4680-ABA4-63B9C3635163}" type="datetimeFigureOut">
              <a:rPr lang="en-US"/>
              <a:pPr>
                <a:defRPr/>
              </a:pPr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7A18DE-B93A-43A1-9554-873BCB0A00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055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92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92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4853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24FE54-2021-44AA-A234-6CAC61741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A5C1D9-7A82-444F-999E-5D7005863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0F5863-DB8C-4CAA-80E8-5E138B10C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B343-54F0-4757-B11A-C8F740CA24E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2023-03-08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B016CA-C56C-47E1-8649-5D3E8BAD6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98956B-6177-4ECC-A671-E52C76B2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1D7B-EC91-4102-AB41-B3264883562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487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4ABCB5-0CB6-4BF2-A3F8-679562A2A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296EF9-6C92-4DCF-B156-7B947C878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A33379-AB5E-4B54-8847-4E4CD335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B343-54F0-4757-B11A-C8F740CA24E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2023-03-08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EDF94C-E4A4-4E7E-9D78-EE2EA5CAD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6BAD95-2AA4-4127-91D0-CC8F4250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1D7B-EC91-4102-AB41-B3264883562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55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C1D943-E1F5-44D4-9ABA-86B61BBC9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5281DA1-E57B-40B9-9BAF-62779C9D0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A140F1-9C50-4168-B742-74907DFBA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B343-54F0-4757-B11A-C8F740CA24E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2023-03-08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7780A3-6BE5-4AFA-9AAE-E70A66E1A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B4DE88-7521-4490-A29F-549671CB4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1D7B-EC91-4102-AB41-B3264883562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434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E53E1F-EF60-428C-AA3F-E96D5D451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CBF00A-DC4A-43D7-9667-72D00EE46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7A3B5B-E128-4B26-8B3D-2D5AFA790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C9EB6D-AB80-42B6-8CB4-773ADFDC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B343-54F0-4757-B11A-C8F740CA24E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2023-03-08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78FD79-107E-469E-8E57-1C277526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CA312F-449C-4B5D-833F-6AB28A8C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1D7B-EC91-4102-AB41-B3264883562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526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B383BE-1C2E-4865-9509-F392C307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C9D2BC-C10C-4272-822F-52C017A5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5A46AF2-61B2-4592-AB38-415FABB34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761F5E-33C1-463C-9A4B-5FD4D944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C81CAD9-CB7E-43AB-8477-A0221A6AD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32FBF6C-08FE-4562-A243-B436FAFBF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B343-54F0-4757-B11A-C8F740CA24E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2023-03-08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AEF2BC-3967-4745-A227-EDEF3774C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5C93F6F-FEEB-4174-8D18-62355BF58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1D7B-EC91-4102-AB41-B3264883562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195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4EB9DB-A0B3-470D-9004-96686070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9AC81CD-B8BF-49CA-A012-D885E82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B343-54F0-4757-B11A-C8F740CA24E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2023-03-08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08A7FA0-0FFF-4B19-A38B-C778EE59C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B0EE77F-31FB-4662-8899-1F7A1207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1D7B-EC91-4102-AB41-B3264883562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428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0541DBB-64F2-4454-8327-BB0BDB945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B343-54F0-4757-B11A-C8F740CA24E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2023-03-08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8AE6F26-8E94-4C18-8A77-DF526DBF3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83BFB3A-9C0C-4A1D-A698-C94CE347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1D7B-EC91-4102-AB41-B3264883562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090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3C4341-9E82-435A-BB4A-2B7E138F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4E038D-6782-430A-BFB1-3D01E301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A467BAB-4FB5-40BE-8694-1586B4A83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D28010-B328-4E92-B832-01E0D4EC7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B343-54F0-4757-B11A-C8F740CA24E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2023-03-08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12C6B35-8090-4E93-BCC6-4B56E7FC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8A1ECB-07CB-4EC9-85C1-FB35C53A4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1D7B-EC91-4102-AB41-B3264883562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2018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876E71-0518-4B3B-B03E-D9C58E1E6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FCA1916-8BB3-4864-B627-60FD29357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E216659-31FA-4D92-88E1-4E57BBCA5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2088022-AE58-4244-AD7B-551B57669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B343-54F0-4757-B11A-C8F740CA24E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2023-03-08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BC7426B-A359-4C19-A5EF-395204D92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101B60-CB4F-4AE1-B562-7E8C64591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1D7B-EC91-4102-AB41-B3264883562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794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A84DC4-7B8F-44AD-970D-02131D49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A947618-9890-4FF8-8046-2FED9375F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77A162-EE45-49C7-B34E-248236AD0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B343-54F0-4757-B11A-C8F740CA24E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2023-03-08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E73D42-9E9F-41CC-B585-6250F2F99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FDBDAEB-9BA6-4F2E-B163-2B20F402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1D7B-EC91-4102-AB41-B3264883562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28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258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C61BA48-2C58-4AB1-ADE5-5A5BDF607E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6C6B22A-CC64-4E6F-B594-E97D08D0D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779DF4-7230-478E-903C-6F8034952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B343-54F0-4757-B11A-C8F740CA24E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2023-03-08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620118-2481-44F7-A4A0-E8A6FB468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FDAC94-1009-49CB-BF57-031EB9F88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61D7B-EC91-4102-AB41-B3264883562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9234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DE0CCD-18E3-4F78-A1D6-07A3C28E0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884FC8A-0572-4DC0-8712-53ACC3C66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294036-F258-4AF3-85E1-6659BA9B6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FCF1C-A0E5-435C-A4DF-E4E9F72F10F4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0889A0-8E2E-4861-B006-6BD7CDACA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1EC7BE-0158-4224-91A8-AB6362C67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B47D-4911-4BA0-83AA-93F9A16DE1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772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BEDD3B-A656-4815-AE0F-ED394B98A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68F2E7-01A3-4A78-A549-DE893384E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944B19-D625-4670-AC31-C3265AE1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FCF1C-A0E5-435C-A4DF-E4E9F72F10F4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E5D33C-1E34-4FEF-B7C2-46F499C69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40889A-BFF8-48BA-ABE0-67197362B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B47D-4911-4BA0-83AA-93F9A16DE1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0767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A548A1-B978-4B77-9019-68B07B629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321CB7-F64D-440E-83F0-EC55660EB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C66E9D-6D39-420C-A698-0B1E718E4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FCF1C-A0E5-435C-A4DF-E4E9F72F10F4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2DD445-70E7-4C11-AA19-74FD55E7E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251F4F-B2DB-4522-865D-A6D0EC8F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B47D-4911-4BA0-83AA-93F9A16DE1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081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CB5761-A2A9-4B20-9A6C-FA27710B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05DB4D-7FDF-46F4-BFAB-701DD4327C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D2DA812-77EF-4092-BCA0-338D44B37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3FB27D4-CD71-4089-A665-57F086EB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FCF1C-A0E5-435C-A4DF-E4E9F72F10F4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852245F-567D-4D0D-8A80-22F2049C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0F00A9-A4A8-4EC7-9CBB-40FC3E1DB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B47D-4911-4BA0-83AA-93F9A16DE1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5880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70EA7D-B822-4723-8F11-D1902828C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C9578A-F601-4D4C-B64A-E4B850980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7C8EAD1-57AC-4FEB-99B0-30BA9A880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6C46503-45D8-4480-95E8-E4071D3AD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0258726-9AF5-443A-A186-11D7ED6F9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43285EE-A563-4F87-A15B-159F37372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FCF1C-A0E5-435C-A4DF-E4E9F72F10F4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A4D71A7-96ED-4977-9A2F-C49F65FE5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0B31A06-B14C-4E71-A567-5576A81C0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B47D-4911-4BA0-83AA-93F9A16DE1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380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6DB3E9-4161-45D9-95BD-4B6652BF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3974C98-EF7B-423D-B10C-6DBCD789A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FCF1C-A0E5-435C-A4DF-E4E9F72F10F4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11037B3-7151-48EB-B0FD-2FD64ABD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9A46108-1FFD-4ACB-8A38-E4B5565D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B47D-4911-4BA0-83AA-93F9A16DE1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5864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4B74797-7DF9-44AF-B273-BEAFF5830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FCF1C-A0E5-435C-A4DF-E4E9F72F10F4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82F3696-21DA-4B32-B346-44B61D035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854BBC1-424F-4204-82C5-BFEED292D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B47D-4911-4BA0-83AA-93F9A16DE1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7628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C90DE-1C2E-45E8-9886-12A8C95B7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EE8ECF-84BE-401C-AE1C-20C5C32F8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22CA57-9500-4A71-A800-BB46677B6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C20545-D1DC-4473-9A0F-4BA3A71CD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FCF1C-A0E5-435C-A4DF-E4E9F72F10F4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1F2444-5EB8-4A2A-B69D-1A5755DA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2F7BD03-D8D0-47AC-90D2-202C201E3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B47D-4911-4BA0-83AA-93F9A16DE1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218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8EF861-B903-42DE-93C2-CD2EC8A5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0AFFE-ADFF-4157-AF93-FD89381150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E59E133-567F-480B-8BE6-EB50A33A2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DFA7327-E252-4982-A0AE-0F9EF5F9F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FCF1C-A0E5-435C-A4DF-E4E9F72F10F4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EB2FEE4-ED2E-4B65-B7BF-BE0F27F2E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10FB2C-2816-4D96-BB97-FE47F302C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B47D-4911-4BA0-83AA-93F9A16DE1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5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5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891402"/>
            <a:ext cx="7086600" cy="31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2625" y="1600200"/>
            <a:ext cx="70866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5530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2" r:id="rId2"/>
    <p:sldLayoutId id="2147483733" r:id="rId3"/>
  </p:sldLayoutIdLst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 kern="1200">
          <a:solidFill>
            <a:srgbClr val="7F7F7F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7F7F7F"/>
          </a:solidFill>
          <a:latin typeface="Calibri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7F7F7F"/>
          </a:solidFill>
          <a:latin typeface="Calibri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7F7F7F"/>
          </a:solidFill>
          <a:latin typeface="Calibri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7F7F7F"/>
          </a:solidFill>
          <a:latin typeface="Calibri" pitchFamily="34" charset="0"/>
        </a:defRPr>
      </a:lvl5pPr>
      <a:lvl6pPr marL="342900" algn="l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7F7F7F"/>
          </a:solidFill>
          <a:latin typeface="Calibri" pitchFamily="34" charset="0"/>
        </a:defRPr>
      </a:lvl6pPr>
      <a:lvl7pPr marL="685800" algn="l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7F7F7F"/>
          </a:solidFill>
          <a:latin typeface="Calibri" pitchFamily="34" charset="0"/>
        </a:defRPr>
      </a:lvl7pPr>
      <a:lvl8pPr marL="1028700" algn="l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7F7F7F"/>
          </a:solidFill>
          <a:latin typeface="Calibri" pitchFamily="34" charset="0"/>
        </a:defRPr>
      </a:lvl8pPr>
      <a:lvl9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7F7F7F"/>
          </a:solidFill>
          <a:latin typeface="Calibri" pitchFamily="34" charset="0"/>
        </a:defRPr>
      </a:lvl9pPr>
    </p:titleStyle>
    <p:bodyStyle>
      <a:lvl1pPr algn="ctr" rtl="0" eaLnBrk="0" fontAlgn="base" hangingPunct="0">
        <a:spcBef>
          <a:spcPts val="450"/>
        </a:spcBef>
        <a:spcAft>
          <a:spcPct val="0"/>
        </a:spcAft>
        <a:buClr>
          <a:srgbClr val="7C1A00"/>
        </a:buClr>
        <a:defRPr sz="15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126206" algn="ctr" rtl="0" eaLnBrk="0" fontAlgn="base" hangingPunct="0">
        <a:spcBef>
          <a:spcPts val="450"/>
        </a:spcBef>
        <a:spcAft>
          <a:spcPct val="0"/>
        </a:spcAft>
        <a:buClr>
          <a:srgbClr val="7C1A00"/>
        </a:buClr>
        <a:defRPr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300038" algn="ctr" rtl="0" eaLnBrk="0" fontAlgn="base" hangingPunct="0">
        <a:spcBef>
          <a:spcPts val="450"/>
        </a:spcBef>
        <a:spcAft>
          <a:spcPct val="0"/>
        </a:spcAft>
        <a:buClr>
          <a:srgbClr val="7C1A00"/>
        </a:buClr>
        <a:defRPr sz="12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471488" algn="ctr" rtl="0" eaLnBrk="0" fontAlgn="base" hangingPunct="0">
        <a:spcBef>
          <a:spcPts val="450"/>
        </a:spcBef>
        <a:spcAft>
          <a:spcPct val="0"/>
        </a:spcAft>
        <a:buClr>
          <a:srgbClr val="7C1A00"/>
        </a:buClr>
        <a:defRPr sz="105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600075" algn="ctr" rtl="0" eaLnBrk="0" fontAlgn="base" hangingPunct="0">
        <a:spcBef>
          <a:spcPts val="450"/>
        </a:spcBef>
        <a:spcAft>
          <a:spcPct val="0"/>
        </a:spcAft>
        <a:buClr>
          <a:srgbClr val="7C1A00"/>
        </a:buClr>
        <a:defRPr sz="9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EC1E946-9318-40DE-9296-B3379CBB1087}" type="datetimeFigureOut">
              <a:rPr lang="en-US"/>
              <a:pPr>
                <a:defRPr/>
              </a:pPr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DBE9A05-BF7E-48B5-A646-CB27A19A8F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54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8DF6F66-E4BB-4760-A72A-432C0BC09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5C14D8C-A44E-4BD7-8FD1-06D45FA42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957BEE-BEEA-4DEE-B9C7-EFBF2F4A3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BB343-54F0-4757-B11A-C8F740CA24E1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2023-03-08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0EE19D-F540-48A8-9B43-7D3242F0C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308CAE-65C8-4780-83E0-842118931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61D7B-EC91-4102-AB41-B3264883562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AF3D477-F7CF-4732-802A-C68D218C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0950AA-DECF-4396-9F35-3D67D4EB4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8E3EC1-1921-4389-BDDD-948084619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FCF1C-A0E5-435C-A4DF-E4E9F72F10F4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5163D2-0C19-48CF-8504-35C34BBA5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64392A-DCCD-4D7D-A42C-2A5C179CB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2B47D-4911-4BA0-83AA-93F9A16DE1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777879"/>
            <a:ext cx="7086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2625" y="1600200"/>
            <a:ext cx="70866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3884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</p:sldLayoutIdLst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rgbClr val="7F7F7F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7F7F7F"/>
          </a:solidFill>
          <a:latin typeface="Calibri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7F7F7F"/>
          </a:solidFill>
          <a:latin typeface="Calibri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7F7F7F"/>
          </a:solidFill>
          <a:latin typeface="Calibri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7F7F7F"/>
          </a:solidFill>
          <a:latin typeface="Calibri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7F7F7F"/>
          </a:solidFill>
          <a:latin typeface="Calibri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7F7F7F"/>
          </a:solidFill>
          <a:latin typeface="Calibri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7F7F7F"/>
          </a:solidFill>
          <a:latin typeface="Calibri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7F7F7F"/>
          </a:solidFill>
          <a:latin typeface="Calibri" pitchFamily="34" charset="0"/>
        </a:defRPr>
      </a:lvl9pPr>
    </p:titleStyle>
    <p:bodyStyle>
      <a:lvl1pPr algn="ctr" rtl="0" eaLnBrk="0" fontAlgn="base" hangingPunct="0">
        <a:spcBef>
          <a:spcPts val="600"/>
        </a:spcBef>
        <a:spcAft>
          <a:spcPct val="0"/>
        </a:spcAft>
        <a:buClr>
          <a:srgbClr val="7C1A00"/>
        </a:buClr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168275" algn="ctr" rtl="0" eaLnBrk="0" fontAlgn="base" hangingPunct="0">
        <a:spcBef>
          <a:spcPts val="600"/>
        </a:spcBef>
        <a:spcAft>
          <a:spcPct val="0"/>
        </a:spcAft>
        <a:buClr>
          <a:srgbClr val="7C1A00"/>
        </a:buClr>
        <a:defRPr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400050" algn="ctr" rtl="0" eaLnBrk="0" fontAlgn="base" hangingPunct="0">
        <a:spcBef>
          <a:spcPts val="600"/>
        </a:spcBef>
        <a:spcAft>
          <a:spcPct val="0"/>
        </a:spcAft>
        <a:buClr>
          <a:srgbClr val="7C1A00"/>
        </a:buClr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628650" algn="ctr" rtl="0" eaLnBrk="0" fontAlgn="base" hangingPunct="0">
        <a:spcBef>
          <a:spcPts val="600"/>
        </a:spcBef>
        <a:spcAft>
          <a:spcPct val="0"/>
        </a:spcAft>
        <a:buClr>
          <a:srgbClr val="7C1A00"/>
        </a:buClr>
        <a:defRPr sz="14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800100" algn="ctr" rtl="0" eaLnBrk="0" fontAlgn="base" hangingPunct="0">
        <a:spcBef>
          <a:spcPts val="600"/>
        </a:spcBef>
        <a:spcAft>
          <a:spcPct val="0"/>
        </a:spcAft>
        <a:buClr>
          <a:srgbClr val="7C1A00"/>
        </a:buClr>
        <a:defRPr sz="12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2B177E-4217-423D-91FC-0C1C7F5F4B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-76200" y="6378601"/>
            <a:ext cx="2438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405D18"/>
                </a:solidFill>
                <a:latin typeface="Lucida Sans" pitchFamily="34" charset="0"/>
                <a:cs typeface="Tahoma" pitchFamily="34" charset="0"/>
              </a:rPr>
              <a:t>albertawheat.com</a:t>
            </a:r>
          </a:p>
        </p:txBody>
      </p:sp>
    </p:spTree>
    <p:extLst>
      <p:ext uri="{BB962C8B-B14F-4D97-AF65-F5344CB8AC3E}">
        <p14:creationId xmlns:p14="http://schemas.microsoft.com/office/powerpoint/2010/main" val="244794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>
            <a:extLst>
              <a:ext uri="{FF2B5EF4-FFF2-40B4-BE49-F238E27FC236}">
                <a16:creationId xmlns="" xmlns:a16="http://schemas.microsoft.com/office/drawing/2014/main" id="{48F80AA0-A621-8E27-F625-BE12DC031C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Rectangle 8">
            <a:extLst>
              <a:ext uri="{FF2B5EF4-FFF2-40B4-BE49-F238E27FC236}">
                <a16:creationId xmlns="" xmlns:a16="http://schemas.microsoft.com/office/drawing/2014/main" id="{13E95434-2D2E-E19D-4039-8AC56AF001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609600"/>
            <a:ext cx="655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45" name="Rectangle 9">
            <a:extLst>
              <a:ext uri="{FF2B5EF4-FFF2-40B4-BE49-F238E27FC236}">
                <a16:creationId xmlns="" xmlns:a16="http://schemas.microsoft.com/office/drawing/2014/main" id="{291E83DE-E0EE-327E-F004-33DAD2E4FB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981200"/>
            <a:ext cx="655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080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>
            <a:extLst>
              <a:ext uri="{FF2B5EF4-FFF2-40B4-BE49-F238E27FC236}">
                <a16:creationId xmlns="" xmlns:a16="http://schemas.microsoft.com/office/drawing/2014/main" id="{289B286E-2E47-FE6A-501D-482B030FE2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Text Box 9">
            <a:extLst>
              <a:ext uri="{FF2B5EF4-FFF2-40B4-BE49-F238E27FC236}">
                <a16:creationId xmlns="" xmlns:a16="http://schemas.microsoft.com/office/drawing/2014/main" id="{E2313F31-C7AF-DF63-554D-1DEAFCA446F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05000" y="4572000"/>
            <a:ext cx="54102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Harlow Solid Italic" panose="04030604020F02020D02" pitchFamily="82" charset="0"/>
              </a:rPr>
              <a:t>hop in and let’s go for a ride!</a:t>
            </a:r>
          </a:p>
        </p:txBody>
      </p:sp>
    </p:spTree>
    <p:extLst>
      <p:ext uri="{BB962C8B-B14F-4D97-AF65-F5344CB8AC3E}">
        <p14:creationId xmlns:p14="http://schemas.microsoft.com/office/powerpoint/2010/main" val="237161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93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4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0" y="387"/>
            <a:ext cx="9144000" cy="144462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00" dir="5400000" rotWithShape="0">
              <a:schemeClr val="tx2">
                <a:alpha val="35000"/>
              </a:schemeClr>
            </a:outerShdw>
          </a:effectLst>
        </p:spPr>
      </p:pic>
      <p:sp>
        <p:nvSpPr>
          <p:cNvPr id="48131" name="Title Placeholder 1"/>
          <p:cNvSpPr>
            <a:spLocks noGrp="1"/>
          </p:cNvSpPr>
          <p:nvPr>
            <p:ph type="title"/>
          </p:nvPr>
        </p:nvSpPr>
        <p:spPr bwMode="auto">
          <a:xfrm>
            <a:off x="414338" y="277813"/>
            <a:ext cx="83153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81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14338" y="1827213"/>
            <a:ext cx="831532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558"/>
            <a:ext cx="9144000" cy="18256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00" dir="5400000" rotWithShape="0">
              <a:schemeClr val="tx2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48134" name="Picture 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3340" y="6475413"/>
            <a:ext cx="11303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4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kern="1200">
          <a:solidFill>
            <a:schemeClr val="bg1"/>
          </a:solidFill>
          <a:latin typeface="Segoe UI Semibold" panose="020B0702040204020203" pitchFamily="34" charset="0"/>
          <a:ea typeface="Segoe UI Semibold" pitchFamily="34" charset="0"/>
          <a:cs typeface="Segoe UI Semibold" panose="020B07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Segoe UI Semibold" pitchFamily="34" charset="0"/>
          <a:ea typeface="Segoe UI Semibold" pitchFamily="34" charset="0"/>
          <a:cs typeface="Segoe UI Semibold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Segoe UI Semibold" pitchFamily="34" charset="0"/>
          <a:ea typeface="Segoe UI Semibold" pitchFamily="34" charset="0"/>
          <a:cs typeface="Segoe UI Semibold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Segoe UI Semibold" pitchFamily="34" charset="0"/>
          <a:ea typeface="Segoe UI Semibold" pitchFamily="34" charset="0"/>
          <a:cs typeface="Segoe UI Semibold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Segoe UI Semibold" pitchFamily="34" charset="0"/>
          <a:ea typeface="Segoe UI Semibold" pitchFamily="34" charset="0"/>
          <a:cs typeface="Segoe UI Semibold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Segoe UI Semibold" pitchFamily="34" charset="0"/>
          <a:ea typeface="Segoe UI Semibold" pitchFamily="34" charset="0"/>
          <a:cs typeface="Segoe UI Semibold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Segoe UI Semibold" pitchFamily="34" charset="0"/>
          <a:ea typeface="Segoe UI Semibold" pitchFamily="34" charset="0"/>
          <a:cs typeface="Segoe UI Semibold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Segoe UI Semibold" pitchFamily="34" charset="0"/>
          <a:ea typeface="Segoe UI Semibold" pitchFamily="34" charset="0"/>
          <a:cs typeface="Segoe UI Semibold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Segoe UI Semibold" pitchFamily="34" charset="0"/>
          <a:ea typeface="Segoe UI Semibold" pitchFamily="34" charset="0"/>
          <a:cs typeface="Segoe UI Semibold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7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74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7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8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4069" r:id="rId12"/>
  </p:sldLayoutIdLs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82E2-15B6-40BE-9C25-C78C9AFC33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9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777879"/>
            <a:ext cx="7086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2625" y="1600200"/>
            <a:ext cx="70866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9917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7" r:id="rId1"/>
    <p:sldLayoutId id="2147484109" r:id="rId2"/>
  </p:sldLayoutIdLst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rgbClr val="7F7F7F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7F7F7F"/>
          </a:solidFill>
          <a:latin typeface="Calibri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7F7F7F"/>
          </a:solidFill>
          <a:latin typeface="Calibri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7F7F7F"/>
          </a:solidFill>
          <a:latin typeface="Calibri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7F7F7F"/>
          </a:solidFill>
          <a:latin typeface="Calibri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7F7F7F"/>
          </a:solidFill>
          <a:latin typeface="Calibri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7F7F7F"/>
          </a:solidFill>
          <a:latin typeface="Calibri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7F7F7F"/>
          </a:solidFill>
          <a:latin typeface="Calibri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7F7F7F"/>
          </a:solidFill>
          <a:latin typeface="Calibri" pitchFamily="34" charset="0"/>
        </a:defRPr>
      </a:lvl9pPr>
    </p:titleStyle>
    <p:bodyStyle>
      <a:lvl1pPr algn="ctr" rtl="0" eaLnBrk="0" fontAlgn="base" hangingPunct="0">
        <a:spcBef>
          <a:spcPts val="600"/>
        </a:spcBef>
        <a:spcAft>
          <a:spcPct val="0"/>
        </a:spcAft>
        <a:buClr>
          <a:srgbClr val="7C1A00"/>
        </a:buClr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168275" algn="ctr" rtl="0" eaLnBrk="0" fontAlgn="base" hangingPunct="0">
        <a:spcBef>
          <a:spcPts val="600"/>
        </a:spcBef>
        <a:spcAft>
          <a:spcPct val="0"/>
        </a:spcAft>
        <a:buClr>
          <a:srgbClr val="7C1A00"/>
        </a:buClr>
        <a:defRPr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400050" algn="ctr" rtl="0" eaLnBrk="0" fontAlgn="base" hangingPunct="0">
        <a:spcBef>
          <a:spcPts val="600"/>
        </a:spcBef>
        <a:spcAft>
          <a:spcPct val="0"/>
        </a:spcAft>
        <a:buClr>
          <a:srgbClr val="7C1A00"/>
        </a:buClr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628650" algn="ctr" rtl="0" eaLnBrk="0" fontAlgn="base" hangingPunct="0">
        <a:spcBef>
          <a:spcPts val="600"/>
        </a:spcBef>
        <a:spcAft>
          <a:spcPct val="0"/>
        </a:spcAft>
        <a:buClr>
          <a:srgbClr val="7C1A00"/>
        </a:buClr>
        <a:defRPr sz="14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800100" algn="ctr" rtl="0" eaLnBrk="0" fontAlgn="base" hangingPunct="0">
        <a:spcBef>
          <a:spcPts val="600"/>
        </a:spcBef>
        <a:spcAft>
          <a:spcPct val="0"/>
        </a:spcAft>
        <a:buClr>
          <a:srgbClr val="7C1A00"/>
        </a:buClr>
        <a:defRPr sz="12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DCAAF-6E04-4C25-AE77-7F9B4254BC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10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82628" y="777879"/>
            <a:ext cx="84613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2625" y="1600200"/>
            <a:ext cx="70866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14938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</p:sldLayoutIdLst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rgbClr val="AE912C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AE912C"/>
          </a:solidFill>
          <a:latin typeface="Calibri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AE912C"/>
          </a:solidFill>
          <a:latin typeface="Calibri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AE912C"/>
          </a:solidFill>
          <a:latin typeface="Calibri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AE912C"/>
          </a:solidFill>
          <a:latin typeface="Calibri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AE912C"/>
          </a:solidFill>
          <a:latin typeface="Calibri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AE912C"/>
          </a:solidFill>
          <a:latin typeface="Calibri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AE912C"/>
          </a:solidFill>
          <a:latin typeface="Calibri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AE912C"/>
          </a:solidFill>
          <a:latin typeface="Calibri" pitchFamily="34" charset="0"/>
        </a:defRPr>
      </a:lvl9pPr>
    </p:titleStyle>
    <p:bodyStyle>
      <a:lvl1pPr marL="169863" indent="-169863" algn="l" rtl="0" eaLnBrk="0" fontAlgn="base" hangingPunct="0">
        <a:spcBef>
          <a:spcPts val="600"/>
        </a:spcBef>
        <a:spcAft>
          <a:spcPct val="0"/>
        </a:spcAft>
        <a:buClr>
          <a:srgbClr val="BA2800"/>
        </a:buClr>
        <a:buFont typeface="Arial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00050" indent="-230188" algn="l" rtl="0" eaLnBrk="0" fontAlgn="base" hangingPunct="0">
        <a:spcBef>
          <a:spcPts val="600"/>
        </a:spcBef>
        <a:spcAft>
          <a:spcPct val="0"/>
        </a:spcAft>
        <a:buClr>
          <a:srgbClr val="BA2800"/>
        </a:buClr>
        <a:buFont typeface="Arial" pitchFamily="34" charset="0"/>
        <a:buChar char="–"/>
        <a:defRPr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569913" indent="-169863" algn="l" rtl="0" eaLnBrk="0" fontAlgn="base" hangingPunct="0">
        <a:spcBef>
          <a:spcPts val="600"/>
        </a:spcBef>
        <a:spcAft>
          <a:spcPct val="0"/>
        </a:spcAft>
        <a:buClr>
          <a:srgbClr val="BA2800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800100" indent="-169863" algn="l" rtl="0" eaLnBrk="0" fontAlgn="base" hangingPunct="0">
        <a:spcBef>
          <a:spcPts val="600"/>
        </a:spcBef>
        <a:spcAft>
          <a:spcPct val="0"/>
        </a:spcAft>
        <a:buClr>
          <a:srgbClr val="BA2800"/>
        </a:buClr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909638" indent="-109538" algn="l" rtl="0" eaLnBrk="0" fontAlgn="base" hangingPunct="0">
        <a:spcBef>
          <a:spcPts val="600"/>
        </a:spcBef>
        <a:spcAft>
          <a:spcPct val="0"/>
        </a:spcAft>
        <a:buClr>
          <a:srgbClr val="BA2800"/>
        </a:buClr>
        <a:buFont typeface="Arial" pitchFamily="34" charset="0"/>
        <a:buChar char="•"/>
        <a:defRPr sz="12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0" y="28"/>
            <a:ext cx="9144000" cy="144462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00" dir="5400000" rotWithShape="0">
              <a:schemeClr val="tx2">
                <a:alpha val="35000"/>
              </a:schemeClr>
            </a:outerShdw>
          </a:effectLst>
        </p:spPr>
      </p:pic>
      <p:sp>
        <p:nvSpPr>
          <p:cNvPr id="48131" name="Title Placeholder 1"/>
          <p:cNvSpPr>
            <a:spLocks noGrp="1"/>
          </p:cNvSpPr>
          <p:nvPr>
            <p:ph type="title"/>
          </p:nvPr>
        </p:nvSpPr>
        <p:spPr bwMode="auto">
          <a:xfrm>
            <a:off x="414338" y="277813"/>
            <a:ext cx="83153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81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14338" y="1827213"/>
            <a:ext cx="831532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202"/>
            <a:ext cx="9144000" cy="18256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00" dir="5400000" rotWithShape="0">
              <a:schemeClr val="tx2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8134" name="Picture 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3340" y="6475413"/>
            <a:ext cx="11303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92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Segoe UI Semibold" panose="020B0702040204020203" pitchFamily="34" charset="0"/>
          <a:ea typeface="Segoe UI Semibold" pitchFamily="34" charset="0"/>
          <a:cs typeface="Segoe UI Semibold" panose="020B07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Segoe UI Semibold" pitchFamily="34" charset="0"/>
          <a:ea typeface="Segoe UI Semibold" pitchFamily="34" charset="0"/>
          <a:cs typeface="Segoe UI Semibold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Segoe UI Semibold" pitchFamily="34" charset="0"/>
          <a:ea typeface="Segoe UI Semibold" pitchFamily="34" charset="0"/>
          <a:cs typeface="Segoe UI Semibold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Segoe UI Semibold" pitchFamily="34" charset="0"/>
          <a:ea typeface="Segoe UI Semibold" pitchFamily="34" charset="0"/>
          <a:cs typeface="Segoe UI Semibold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Segoe UI Semibold" pitchFamily="34" charset="0"/>
          <a:ea typeface="Segoe UI Semibold" pitchFamily="34" charset="0"/>
          <a:cs typeface="Segoe UI Semibold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Segoe UI Semibold" pitchFamily="34" charset="0"/>
          <a:ea typeface="Segoe UI Semibold" pitchFamily="34" charset="0"/>
          <a:cs typeface="Segoe UI Semibold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Segoe UI Semibold" pitchFamily="34" charset="0"/>
          <a:ea typeface="Segoe UI Semibold" pitchFamily="34" charset="0"/>
          <a:cs typeface="Segoe UI Semibold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Segoe UI Semibold" pitchFamily="34" charset="0"/>
          <a:ea typeface="Segoe UI Semibold" pitchFamily="34" charset="0"/>
          <a:cs typeface="Segoe UI Semibold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Segoe UI Semibold" pitchFamily="34" charset="0"/>
          <a:ea typeface="Segoe UI Semibold" pitchFamily="34" charset="0"/>
          <a:cs typeface="Segoe UI Semibold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83.png"/><Relationship Id="rId4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83.png"/><Relationship Id="rId4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7" Type="http://schemas.openxmlformats.org/officeDocument/2006/relationships/image" Target="../media/image8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9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03.jpeg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83.png"/><Relationship Id="rId4" Type="http://schemas.openxmlformats.org/officeDocument/2006/relationships/image" Target="../media/image10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4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0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8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1.png"/><Relationship Id="rId4" Type="http://schemas.openxmlformats.org/officeDocument/2006/relationships/notesSlide" Target="../notesSlides/notesSlide4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00600" y="457200"/>
            <a:ext cx="3733800" cy="426720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b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r>
              <a:rPr lang="en-US" sz="6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Canadian Journey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to </a:t>
            </a:r>
            <a:b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Social License / Public Trust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689" y="0"/>
            <a:ext cx="923868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100" y="3792243"/>
            <a:ext cx="4419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Dynamic World of Agri-Food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859" y="4981969"/>
            <a:ext cx="32670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Kim McConnell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C.M.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November 28,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="" xmlns:a16="http://schemas.microsoft.com/office/drawing/2014/main" id="{A93EE4BB-0DB6-0752-7927-6197417CFD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59" y="5755264"/>
            <a:ext cx="756458" cy="80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67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6400" y="22860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762000"/>
            <a:ext cx="6934200" cy="1600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28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r>
              <a:rPr lang="en-US" sz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3.5 days - 3,600,000 loaves of bread</a:t>
            </a:r>
            <a:r>
              <a:rPr lang="en-US" sz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i="1" dirty="0"/>
              <a:t>“No time in history has so few fed so many … and at so little cost</a:t>
            </a:r>
            <a:r>
              <a:rPr lang="en-US" sz="2400" i="1" dirty="0"/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0" y="838200"/>
            <a:ext cx="69342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9900"/>
                </a:solidFill>
              </a:rPr>
              <a:t>We grow food and feed people</a:t>
            </a:r>
          </a:p>
        </p:txBody>
      </p:sp>
    </p:spTree>
    <p:extLst>
      <p:ext uri="{BB962C8B-B14F-4D97-AF65-F5344CB8AC3E}">
        <p14:creationId xmlns:p14="http://schemas.microsoft.com/office/powerpoint/2010/main" val="220135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0"/>
          <a:stretch/>
        </p:blipFill>
        <p:spPr bwMode="auto">
          <a:xfrm>
            <a:off x="7035736" y="4944018"/>
            <a:ext cx="1511239" cy="1396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9012" y="495019"/>
            <a:ext cx="1986766" cy="183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8419" y="1767318"/>
            <a:ext cx="4038600" cy="707886"/>
          </a:xfrm>
          <a:prstGeom prst="rect">
            <a:avLst/>
          </a:prstGeom>
          <a:solidFill>
            <a:srgbClr val="55775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Protein Excellence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1202" y="3214926"/>
            <a:ext cx="1819701" cy="1303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90" y="4998206"/>
            <a:ext cx="1819700" cy="136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fence, bovine, mammal, outdoor&#10;&#10;Description automatically generated">
            <a:extLst>
              <a:ext uri="{FF2B5EF4-FFF2-40B4-BE49-F238E27FC236}">
                <a16:creationId xmlns="" xmlns:a16="http://schemas.microsoft.com/office/drawing/2014/main" id="{6D4C5614-252E-4B4F-AFDD-AF56270A23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2065" y="586844"/>
            <a:ext cx="1908102" cy="1509571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CC8452-0803-4794-9635-70C0C47A5195}"/>
              </a:ext>
            </a:extLst>
          </p:cNvPr>
          <p:cNvSpPr txBox="1"/>
          <p:nvPr/>
        </p:nvSpPr>
        <p:spPr>
          <a:xfrm>
            <a:off x="7696200" y="2971801"/>
            <a:ext cx="3048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565FCF6-180B-4CDA-9D96-B19AF5D3B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4" y="2854360"/>
            <a:ext cx="4948826" cy="3304642"/>
          </a:xfrm>
          <a:prstGeom prst="rect">
            <a:avLst/>
          </a:prstGeom>
        </p:spPr>
      </p:pic>
      <p:pic>
        <p:nvPicPr>
          <p:cNvPr id="4" name="Picture 2" descr="CANADA. CANADIAN. MAPLE LEAF, Pure &amp;amp; Simple, Canadian Flag, National Flag  of Canada. A Mari Usque Ad Mare.&amp;quot; Art Board Print by TOMSREDBUBBLE |  Redbubble">
            <a:extLst>
              <a:ext uri="{FF2B5EF4-FFF2-40B4-BE49-F238E27FC236}">
                <a16:creationId xmlns="" xmlns:a16="http://schemas.microsoft.com/office/drawing/2014/main" id="{832E7647-A425-4A14-9589-B6E3ACA69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3004" y="564551"/>
            <a:ext cx="966745" cy="104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uffalo in a field&#10;&#10;Description automatically generated with low confidence">
            <a:extLst>
              <a:ext uri="{FF2B5EF4-FFF2-40B4-BE49-F238E27FC236}">
                <a16:creationId xmlns="" xmlns:a16="http://schemas.microsoft.com/office/drawing/2014/main" id="{B46090E4-41A4-1C00-3EDB-B23CA2692DE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778" y="3225395"/>
            <a:ext cx="2286500" cy="130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86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3905" y="25101"/>
            <a:ext cx="10487905" cy="68580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8800" y="914400"/>
            <a:ext cx="4572000" cy="838200"/>
          </a:xfrm>
          <a:solidFill>
            <a:srgbClr val="FFFF00"/>
          </a:solidFill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create jobs</a:t>
            </a:r>
          </a:p>
        </p:txBody>
      </p:sp>
    </p:spTree>
    <p:extLst>
      <p:ext uri="{BB962C8B-B14F-4D97-AF65-F5344CB8AC3E}">
        <p14:creationId xmlns:p14="http://schemas.microsoft.com/office/powerpoint/2010/main" val="3514533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6816"/>
            <a:ext cx="9144000" cy="7191632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4495800"/>
            <a:ext cx="8229600" cy="2057400"/>
          </a:xfrm>
          <a:solidFill>
            <a:srgbClr val="FFFF99"/>
          </a:solidFill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a </a:t>
            </a:r>
          </a:p>
          <a:p>
            <a:pPr>
              <a:spcBef>
                <a:spcPts val="0"/>
              </a:spcBef>
            </a:pPr>
            <a:r>
              <a:rPr lang="en-US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 to climate change</a:t>
            </a:r>
          </a:p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Agriculture is 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an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 industry that can sequester more carbon than what Mother Nature’s already sequestering</a:t>
            </a:r>
          </a:p>
        </p:txBody>
      </p:sp>
    </p:spTree>
    <p:extLst>
      <p:ext uri="{BB962C8B-B14F-4D97-AF65-F5344CB8AC3E}">
        <p14:creationId xmlns:p14="http://schemas.microsoft.com/office/powerpoint/2010/main" val="1467172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152400"/>
            <a:ext cx="7924800" cy="2362200"/>
          </a:xfrm>
          <a:ln w="28575">
            <a:solidFill>
              <a:srgbClr val="3333CC"/>
            </a:solidFill>
          </a:ln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44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Farmers are Super Heroes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else can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 the planet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3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it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same time?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08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12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307975"/>
          </a:xfrm>
        </p:spPr>
      </p:pic>
      <p:pic>
        <p:nvPicPr>
          <p:cNvPr id="3" name="Content Placeholder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227012" y="-155575"/>
            <a:ext cx="9371013" cy="703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</p:spTree>
    <p:extLst>
      <p:ext uri="{BB962C8B-B14F-4D97-AF65-F5344CB8AC3E}">
        <p14:creationId xmlns:p14="http://schemas.microsoft.com/office/powerpoint/2010/main" val="2037491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person&#10;&#10;Description automatically generated">
            <a:extLst>
              <a:ext uri="{FF2B5EF4-FFF2-40B4-BE49-F238E27FC236}">
                <a16:creationId xmlns="" xmlns:a16="http://schemas.microsoft.com/office/drawing/2014/main" id="{AD6344E1-5132-406D-A828-A5D8868079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EA72C6-6E06-4AFF-914E-40240AE2AD36}"/>
              </a:ext>
            </a:extLst>
          </p:cNvPr>
          <p:cNvSpPr txBox="1"/>
          <p:nvPr/>
        </p:nvSpPr>
        <p:spPr>
          <a:xfrm>
            <a:off x="3213463" y="679269"/>
            <a:ext cx="37359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 Changers</a:t>
            </a:r>
          </a:p>
        </p:txBody>
      </p:sp>
    </p:spTree>
    <p:extLst>
      <p:ext uri="{BB962C8B-B14F-4D97-AF65-F5344CB8AC3E}">
        <p14:creationId xmlns:p14="http://schemas.microsoft.com/office/powerpoint/2010/main" val="3154333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EE54CB1-1563-4E30-BAC1-9837DED13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865" y="10"/>
            <a:ext cx="4475906" cy="4800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4DDEBDD-D8BD-41A6-8A0D-B00E3768B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994E1D-E731-4E15-9A54-B360D10AB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806450"/>
            <a:ext cx="4054076" cy="16333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E8A727-7AA1-4FD6-916C-8369E5034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972491"/>
            <a:ext cx="7942217" cy="4504509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  <a:buClr>
                <a:srgbClr val="DE252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</a:rPr>
              <a:t>Reconnected public to food</a:t>
            </a:r>
          </a:p>
          <a:p>
            <a:pPr>
              <a:lnSpc>
                <a:spcPct val="150000"/>
              </a:lnSpc>
              <a:buClr>
                <a:srgbClr val="DE252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</a:rPr>
              <a:t>Challenged supply chains</a:t>
            </a:r>
          </a:p>
          <a:p>
            <a:pPr>
              <a:lnSpc>
                <a:spcPct val="150000"/>
              </a:lnSpc>
              <a:spcAft>
                <a:spcPts val="900"/>
              </a:spcAft>
              <a:buClr>
                <a:srgbClr val="DE252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</a:rPr>
              <a:t>Who do you trust?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DE252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</a:rPr>
              <a:t>Enhanced attraction to a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DE2520"/>
              </a:buClr>
              <a:buNone/>
            </a:pPr>
            <a:r>
              <a:rPr lang="en-US" sz="2600" dirty="0">
                <a:solidFill>
                  <a:srgbClr val="000000"/>
                </a:solidFill>
              </a:rPr>
              <a:t>     rural lifestyle and real estate</a:t>
            </a:r>
          </a:p>
          <a:p>
            <a:pPr marL="0" indent="0">
              <a:spcBef>
                <a:spcPts val="0"/>
              </a:spcBef>
              <a:buClr>
                <a:srgbClr val="DE2520"/>
              </a:buClr>
              <a:buNone/>
            </a:pPr>
            <a:endParaRPr lang="en-US" i="1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Clr>
                <a:srgbClr val="DE2520"/>
              </a:buClr>
              <a:buNone/>
            </a:pPr>
            <a:r>
              <a:rPr lang="en-US" i="1" dirty="0">
                <a:solidFill>
                  <a:srgbClr val="C00000"/>
                </a:solidFill>
              </a:rPr>
              <a:t>	We’re done with the Covid pandemic … 	but is it done with us?</a:t>
            </a:r>
          </a:p>
          <a:p>
            <a:pPr marL="0" indent="0">
              <a:buNone/>
            </a:pPr>
            <a:endParaRPr lang="en-US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5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Picture 4" descr="A picture containing text, grass, outdoor, herd&#10;&#10;Description automatically generated">
            <a:extLst>
              <a:ext uri="{FF2B5EF4-FFF2-40B4-BE49-F238E27FC236}">
                <a16:creationId xmlns="" xmlns:a16="http://schemas.microsoft.com/office/drawing/2014/main" id="{AD0D7040-3C71-4DB7-AF62-B13B1A5C7F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80000">
            <a:off x="853378" y="775306"/>
            <a:ext cx="7437246" cy="47643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DC799CC-177A-4408-B991-F97C549C6A1A}"/>
              </a:ext>
            </a:extLst>
          </p:cNvPr>
          <p:cNvSpPr txBox="1"/>
          <p:nvPr/>
        </p:nvSpPr>
        <p:spPr>
          <a:xfrm rot="21442526">
            <a:off x="624307" y="5463394"/>
            <a:ext cx="905095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African Proverb: </a:t>
            </a:r>
            <a:endParaRPr lang="en-US" sz="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dirty="0"/>
              <a:t>‘When the waterhole shrinks, the animals look at each other differently.’</a:t>
            </a:r>
            <a:endParaRPr lang="en-US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35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picture containing ground, outdoor, grass, dirt&#10;&#10;Description automatically generated">
            <a:extLst>
              <a:ext uri="{FF2B5EF4-FFF2-40B4-BE49-F238E27FC236}">
                <a16:creationId xmlns="" xmlns:a16="http://schemas.microsoft.com/office/drawing/2014/main" id="{D8F18B62-DAE8-39D5-7FC3-C6E8ED863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8084">
            <a:off x="1024844" y="1426672"/>
            <a:ext cx="7188428" cy="403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63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b="0" dirty="0">
                <a:solidFill>
                  <a:srgbClr val="FFC000"/>
                </a:solidFill>
                <a:latin typeface="+mn-lt"/>
                <a:cs typeface="Calibri" panose="020F0502020204030204" pitchFamily="34" charset="0"/>
              </a:rPr>
              <a:t>It’s a Changing World 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606955"/>
            <a:ext cx="5181600" cy="49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451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="" xmlns:a16="http://schemas.microsoft.com/office/drawing/2014/main" id="{17862507-DE9B-4CA6-AB54-CEEE25D23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06" r="5709" b="2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38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>
            <a:extLst>
              <a:ext uri="{FF2B5EF4-FFF2-40B4-BE49-F238E27FC236}">
                <a16:creationId xmlns="" xmlns:a16="http://schemas.microsoft.com/office/drawing/2014/main" id="{749356AF-1FEA-915C-F632-65B2994ADF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609600"/>
            <a:ext cx="6248400" cy="914400"/>
          </a:xfrm>
        </p:spPr>
        <p:txBody>
          <a:bodyPr anchor="ctr"/>
          <a:lstStyle/>
          <a:p>
            <a:r>
              <a:rPr lang="en-US" altLang="en-US" sz="2800" b="1">
                <a:latin typeface="Arial" panose="020B0604020202020204" pitchFamily="34" charset="0"/>
              </a:rPr>
              <a:t>The Food Basket </a:t>
            </a:r>
            <a:br>
              <a:rPr lang="en-US" altLang="en-US" sz="2800" b="1">
                <a:latin typeface="Arial" panose="020B0604020202020204" pitchFamily="34" charset="0"/>
              </a:rPr>
            </a:br>
            <a:r>
              <a:rPr lang="en-US" altLang="en-US" sz="2800" b="1">
                <a:latin typeface="Arial" panose="020B0604020202020204" pitchFamily="34" charset="0"/>
              </a:rPr>
              <a:t>Trip around the World</a:t>
            </a:r>
          </a:p>
        </p:txBody>
      </p:sp>
      <p:sp>
        <p:nvSpPr>
          <p:cNvPr id="918531" name="Rectangle 3">
            <a:extLst>
              <a:ext uri="{FF2B5EF4-FFF2-40B4-BE49-F238E27FC236}">
                <a16:creationId xmlns="" xmlns:a16="http://schemas.microsoft.com/office/drawing/2014/main" id="{72FF990C-BEE4-9247-2475-F0739FAEFC6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505200" y="4343400"/>
            <a:ext cx="5029200" cy="1905000"/>
          </a:xfrm>
        </p:spPr>
        <p:txBody>
          <a:bodyPr/>
          <a:lstStyle/>
          <a:p>
            <a:pPr algn="l">
              <a:lnSpc>
                <a:spcPct val="80000"/>
              </a:lnSpc>
              <a:buClr>
                <a:srgbClr val="990000"/>
              </a:buCl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  Type of food</a:t>
            </a:r>
          </a:p>
          <a:p>
            <a:pPr algn="l">
              <a:lnSpc>
                <a:spcPct val="80000"/>
              </a:lnSpc>
              <a:buClr>
                <a:srgbClr val="990000"/>
              </a:buCl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  Amount of food</a:t>
            </a:r>
          </a:p>
          <a:p>
            <a:pPr algn="l">
              <a:lnSpc>
                <a:spcPct val="80000"/>
              </a:lnSpc>
              <a:buClr>
                <a:srgbClr val="990000"/>
              </a:buCl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  Cost of food</a:t>
            </a:r>
          </a:p>
          <a:p>
            <a:pPr algn="l">
              <a:lnSpc>
                <a:spcPct val="80000"/>
              </a:lnSpc>
              <a:buClr>
                <a:srgbClr val="990000"/>
              </a:buCl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  Size of family</a:t>
            </a:r>
          </a:p>
          <a:p>
            <a:pPr algn="l">
              <a:lnSpc>
                <a:spcPct val="80000"/>
              </a:lnSpc>
              <a:buClr>
                <a:srgbClr val="990000"/>
              </a:buCl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  Typical home</a:t>
            </a:r>
          </a:p>
        </p:txBody>
      </p:sp>
      <p:pic>
        <p:nvPicPr>
          <p:cNvPr id="918532" name="Picture 4">
            <a:extLst>
              <a:ext uri="{FF2B5EF4-FFF2-40B4-BE49-F238E27FC236}">
                <a16:creationId xmlns="" xmlns:a16="http://schemas.microsoft.com/office/drawing/2014/main" id="{D65FEEDB-1CB2-D96C-1525-EFF7F7920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16764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8533" name="Picture 5">
            <a:extLst>
              <a:ext uri="{FF2B5EF4-FFF2-40B4-BE49-F238E27FC236}">
                <a16:creationId xmlns="" xmlns:a16="http://schemas.microsoft.com/office/drawing/2014/main" id="{A1307AD5-22BD-7CCB-9C08-44F5F057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3581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1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1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1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18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18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8" name="Rectangle 2">
            <a:extLst>
              <a:ext uri="{FF2B5EF4-FFF2-40B4-BE49-F238E27FC236}">
                <a16:creationId xmlns="" xmlns:a16="http://schemas.microsoft.com/office/drawing/2014/main" id="{52AFB468-22D5-928E-0049-98954183A1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52400"/>
            <a:ext cx="7772400" cy="990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/>
              <a:t>Germany:</a:t>
            </a:r>
            <a:r>
              <a:rPr lang="en-US" altLang="en-US" sz="2400"/>
              <a:t> The Melander family of Bargteheide </a:t>
            </a:r>
            <a:br>
              <a:rPr lang="en-US" altLang="en-US" sz="2400"/>
            </a:br>
            <a:r>
              <a:rPr lang="en-US" altLang="en-US" sz="2000" i="1"/>
              <a:t>Food expenditure for one week:</a:t>
            </a:r>
            <a:r>
              <a:rPr lang="en-US" altLang="en-US" sz="2000"/>
              <a:t> 375.39 Euros or $500.07</a:t>
            </a:r>
          </a:p>
        </p:txBody>
      </p:sp>
      <p:pic>
        <p:nvPicPr>
          <p:cNvPr id="992259" name="Picture 3">
            <a:extLst>
              <a:ext uri="{FF2B5EF4-FFF2-40B4-BE49-F238E27FC236}">
                <a16:creationId xmlns="" xmlns:a16="http://schemas.microsoft.com/office/drawing/2014/main" id="{5BE67E7E-0895-38F6-BD37-03FA7FB33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544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2">
            <a:extLst>
              <a:ext uri="{FF2B5EF4-FFF2-40B4-BE49-F238E27FC236}">
                <a16:creationId xmlns="" xmlns:a16="http://schemas.microsoft.com/office/drawing/2014/main" id="{B4349125-2930-3F6D-FC88-9E1CF87FF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944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>
                <a:latin typeface="Tahoma" panose="020B0604030504040204" pitchFamily="34" charset="0"/>
              </a:rPr>
              <a:t>United States:</a:t>
            </a:r>
            <a:r>
              <a:rPr lang="en-US" altLang="en-US" sz="2400">
                <a:latin typeface="Tahoma" panose="020B0604030504040204" pitchFamily="34" charset="0"/>
              </a:rPr>
              <a:t> The Revis family of North Carolina</a:t>
            </a:r>
            <a:r>
              <a:rPr lang="en-US" altLang="en-US" sz="2000">
                <a:latin typeface="Tahoma" panose="020B0604030504040204" pitchFamily="34" charset="0"/>
              </a:rPr>
              <a:t> </a:t>
            </a:r>
            <a:br>
              <a:rPr lang="en-US" altLang="en-US" sz="2000">
                <a:latin typeface="Tahoma" panose="020B0604030504040204" pitchFamily="34" charset="0"/>
              </a:rPr>
            </a:br>
            <a:r>
              <a:rPr lang="en-US" altLang="en-US" sz="2000" i="1"/>
              <a:t>Food expenditure for one week:</a:t>
            </a:r>
            <a:r>
              <a:rPr lang="en-US" altLang="en-US" sz="2000"/>
              <a:t> $341.98</a:t>
            </a:r>
          </a:p>
        </p:txBody>
      </p:sp>
      <p:pic>
        <p:nvPicPr>
          <p:cNvPr id="994307" name="Picture 3">
            <a:extLst>
              <a:ext uri="{FF2B5EF4-FFF2-40B4-BE49-F238E27FC236}">
                <a16:creationId xmlns="" xmlns:a16="http://schemas.microsoft.com/office/drawing/2014/main" id="{5307B017-1BC4-8086-D0AF-6D298F1C1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98575"/>
            <a:ext cx="8001000" cy="528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Rectangle 2">
            <a:extLst>
              <a:ext uri="{FF2B5EF4-FFF2-40B4-BE49-F238E27FC236}">
                <a16:creationId xmlns="" xmlns:a16="http://schemas.microsoft.com/office/drawing/2014/main" id="{2E4A203E-68B7-10AB-3C67-CAE2180C60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944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/>
              <a:t>Italy:</a:t>
            </a:r>
            <a:r>
              <a:rPr lang="en-US" altLang="en-US" sz="2400"/>
              <a:t> The Manzo family of Sicily </a:t>
            </a:r>
            <a:br>
              <a:rPr lang="en-US" altLang="en-US" sz="2400"/>
            </a:br>
            <a:r>
              <a:rPr lang="en-US" altLang="en-US" sz="2000" i="1"/>
              <a:t>Food expenditure for one week:</a:t>
            </a:r>
            <a:r>
              <a:rPr lang="en-US" altLang="en-US" sz="2000"/>
              <a:t> 214.36 Euros or $260.11</a:t>
            </a:r>
          </a:p>
        </p:txBody>
      </p:sp>
      <p:pic>
        <p:nvPicPr>
          <p:cNvPr id="996355" name="Picture 3">
            <a:extLst>
              <a:ext uri="{FF2B5EF4-FFF2-40B4-BE49-F238E27FC236}">
                <a16:creationId xmlns="" xmlns:a16="http://schemas.microsoft.com/office/drawing/2014/main" id="{2589A222-CFE2-5286-2830-9854CB8D9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98575"/>
            <a:ext cx="8001000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Rectangle 2">
            <a:extLst>
              <a:ext uri="{FF2B5EF4-FFF2-40B4-BE49-F238E27FC236}">
                <a16:creationId xmlns="" xmlns:a16="http://schemas.microsoft.com/office/drawing/2014/main" id="{2FA56300-54B4-09EC-C47A-11706F5725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2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 </a:t>
            </a:r>
            <a:r>
              <a:rPr lang="en-US" altLang="en-US" sz="2400" b="1"/>
              <a:t>Mexico:</a:t>
            </a:r>
            <a:r>
              <a:rPr lang="en-US" altLang="en-US" sz="2400"/>
              <a:t> The Casales family of Cuernavaca</a:t>
            </a:r>
            <a:r>
              <a:rPr lang="en-US" altLang="en-US" sz="2400">
                <a:latin typeface="Tahoma" panose="020B0604030504040204" pitchFamily="34" charset="0"/>
              </a:rPr>
              <a:t> </a:t>
            </a:r>
            <a:br>
              <a:rPr lang="en-US" altLang="en-US" sz="2400">
                <a:latin typeface="Tahoma" panose="020B0604030504040204" pitchFamily="34" charset="0"/>
              </a:rPr>
            </a:br>
            <a:r>
              <a:rPr lang="en-US" altLang="en-US" sz="2000" i="1">
                <a:latin typeface="Tahoma" panose="020B0604030504040204" pitchFamily="34" charset="0"/>
              </a:rPr>
              <a:t>Food expenditure for one week:</a:t>
            </a:r>
            <a:r>
              <a:rPr lang="en-US" altLang="en-US" sz="2000">
                <a:latin typeface="Tahoma" panose="020B0604030504040204" pitchFamily="34" charset="0"/>
              </a:rPr>
              <a:t> 1,862.78 Mexican Pesos or $189.09</a:t>
            </a:r>
          </a:p>
        </p:txBody>
      </p:sp>
      <p:pic>
        <p:nvPicPr>
          <p:cNvPr id="998403" name="Picture 3">
            <a:extLst>
              <a:ext uri="{FF2B5EF4-FFF2-40B4-BE49-F238E27FC236}">
                <a16:creationId xmlns="" xmlns:a16="http://schemas.microsoft.com/office/drawing/2014/main" id="{9CEC371C-0D10-834F-A568-DDC882455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316038"/>
            <a:ext cx="79248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50" name="Rectangle 2">
            <a:extLst>
              <a:ext uri="{FF2B5EF4-FFF2-40B4-BE49-F238E27FC236}">
                <a16:creationId xmlns="" xmlns:a16="http://schemas.microsoft.com/office/drawing/2014/main" id="{35ED294F-7DD3-43CD-195B-5F9C5C0D6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80772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/>
              <a:t>Poland:</a:t>
            </a:r>
            <a:r>
              <a:rPr lang="en-US" altLang="en-US" sz="2400"/>
              <a:t> The Sobczynscy family of Konstancin-Jeziorna </a:t>
            </a:r>
            <a:r>
              <a:rPr lang="en-US" altLang="en-US" sz="2000" i="1"/>
              <a:t>Food expenditure for one week:</a:t>
            </a:r>
            <a:r>
              <a:rPr lang="en-US" altLang="en-US" sz="2000"/>
              <a:t> 582.48 Zlotys or $151.27</a:t>
            </a:r>
          </a:p>
        </p:txBody>
      </p:sp>
      <p:pic>
        <p:nvPicPr>
          <p:cNvPr id="1000451" name="Picture 3">
            <a:extLst>
              <a:ext uri="{FF2B5EF4-FFF2-40B4-BE49-F238E27FC236}">
                <a16:creationId xmlns="" xmlns:a16="http://schemas.microsoft.com/office/drawing/2014/main" id="{10D3864A-520E-6B17-700C-A14EB22AF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47775"/>
            <a:ext cx="8001000" cy="528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8" name="Rectangle 2">
            <a:extLst>
              <a:ext uri="{FF2B5EF4-FFF2-40B4-BE49-F238E27FC236}">
                <a16:creationId xmlns="" xmlns:a16="http://schemas.microsoft.com/office/drawing/2014/main" id="{2B3A04F3-D59D-5104-247A-6B89AF5CA5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/>
              <a:t>Egypt:</a:t>
            </a:r>
            <a:r>
              <a:rPr lang="en-US" altLang="en-US" sz="2400"/>
              <a:t> The Ahmed family of Cairo </a:t>
            </a:r>
            <a:br>
              <a:rPr lang="en-US" altLang="en-US" sz="2400"/>
            </a:br>
            <a:r>
              <a:rPr lang="en-US" altLang="en-US" sz="2000" i="1"/>
              <a:t>Food expenditure for one week:</a:t>
            </a:r>
            <a:r>
              <a:rPr lang="en-US" altLang="en-US" sz="2000"/>
              <a:t> 387.85 Egyptian Pounds or $68.53</a:t>
            </a:r>
          </a:p>
        </p:txBody>
      </p:sp>
      <p:pic>
        <p:nvPicPr>
          <p:cNvPr id="1002499" name="Picture 3">
            <a:extLst>
              <a:ext uri="{FF2B5EF4-FFF2-40B4-BE49-F238E27FC236}">
                <a16:creationId xmlns="" xmlns:a16="http://schemas.microsoft.com/office/drawing/2014/main" id="{B5D7573B-9BA3-2DAD-0999-45FC3BCFE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365250"/>
            <a:ext cx="7848600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Rectangle 2">
            <a:extLst>
              <a:ext uri="{FF2B5EF4-FFF2-40B4-BE49-F238E27FC236}">
                <a16:creationId xmlns="" xmlns:a16="http://schemas.microsoft.com/office/drawing/2014/main" id="{47D0FF9D-36FD-23F4-9F5C-F5DFF09619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/>
              <a:t>Ecuador:</a:t>
            </a:r>
            <a:r>
              <a:rPr lang="en-US" altLang="en-US" sz="2400"/>
              <a:t> The Ayme family of Tingo </a:t>
            </a:r>
            <a:r>
              <a:rPr lang="en-US" altLang="en-US" sz="2400">
                <a:latin typeface="Tahoma" panose="020B0604030504040204" pitchFamily="34" charset="0"/>
              </a:rPr>
              <a:t/>
            </a:r>
            <a:br>
              <a:rPr lang="en-US" altLang="en-US" sz="2400">
                <a:latin typeface="Tahoma" panose="020B0604030504040204" pitchFamily="34" charset="0"/>
              </a:rPr>
            </a:br>
            <a:r>
              <a:rPr lang="en-US" altLang="en-US" sz="2000" i="1">
                <a:latin typeface="Tahoma" panose="020B0604030504040204" pitchFamily="34" charset="0"/>
              </a:rPr>
              <a:t>Food expenditure for one week:</a:t>
            </a:r>
            <a:r>
              <a:rPr lang="en-US" altLang="en-US" sz="2000">
                <a:latin typeface="Tahoma" panose="020B0604030504040204" pitchFamily="34" charset="0"/>
              </a:rPr>
              <a:t> $31.55</a:t>
            </a:r>
          </a:p>
        </p:txBody>
      </p:sp>
      <p:pic>
        <p:nvPicPr>
          <p:cNvPr id="1004547" name="Picture 3">
            <a:extLst>
              <a:ext uri="{FF2B5EF4-FFF2-40B4-BE49-F238E27FC236}">
                <a16:creationId xmlns="" xmlns:a16="http://schemas.microsoft.com/office/drawing/2014/main" id="{F2D84DCF-63CD-43D4-680E-37779B4B4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365250"/>
            <a:ext cx="79248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>
            <a:extLst>
              <a:ext uri="{FF2B5EF4-FFF2-40B4-BE49-F238E27FC236}">
                <a16:creationId xmlns="" xmlns:a16="http://schemas.microsoft.com/office/drawing/2014/main" id="{F8B697EC-FDB3-0E06-54DA-1270693F51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/>
              <a:t>Bhutan:</a:t>
            </a:r>
            <a:r>
              <a:rPr lang="en-US" altLang="en-US" sz="2400"/>
              <a:t> The Namgay family of Shingkhey Village </a:t>
            </a:r>
            <a:br>
              <a:rPr lang="en-US" altLang="en-US" sz="2400"/>
            </a:br>
            <a:r>
              <a:rPr lang="en-US" altLang="en-US" sz="2000" i="1"/>
              <a:t>Food expenditure for one week:</a:t>
            </a:r>
            <a:r>
              <a:rPr lang="en-US" altLang="en-US" sz="2000"/>
              <a:t> 224.93 ngultrum or $5.03</a:t>
            </a:r>
          </a:p>
        </p:txBody>
      </p:sp>
      <p:pic>
        <p:nvPicPr>
          <p:cNvPr id="1006595" name="Picture 3">
            <a:extLst>
              <a:ext uri="{FF2B5EF4-FFF2-40B4-BE49-F238E27FC236}">
                <a16:creationId xmlns="" xmlns:a16="http://schemas.microsoft.com/office/drawing/2014/main" id="{C3F2A3DE-4C83-8728-DE67-73FF8B99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398588"/>
            <a:ext cx="7848600" cy="518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8" y="304800"/>
            <a:ext cx="8461375" cy="4302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Comic Sans MS" panose="030F0702030302020204" pitchFamily="66" charset="0"/>
              </a:rPr>
              <a:t>It’s</a:t>
            </a:r>
            <a:r>
              <a:rPr lang="en-US" sz="3600" b="1" dirty="0">
                <a:solidFill>
                  <a:srgbClr val="FFC000"/>
                </a:solidFill>
                <a:latin typeface="Comic Sans MS" panose="030F0702030302020204" pitchFamily="66" charset="0"/>
              </a:rPr>
              <a:t> a world where …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885572" y="990602"/>
            <a:ext cx="6023298" cy="5001369"/>
          </a:xfrm>
        </p:spPr>
        <p:txBody>
          <a:bodyPr/>
          <a:lstStyle/>
          <a:p>
            <a:pPr marL="682625" indent="-682625" algn="l"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/>
              <a:t>Perceptions are real … &amp; facts  are negotiable</a:t>
            </a:r>
          </a:p>
          <a:p>
            <a:pPr marL="682625" indent="-682625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The gap between ‘science’ and ‘science fiction’ is getting narrower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</a:pPr>
            <a:r>
              <a:rPr lang="en-US" dirty="0">
                <a:solidFill>
                  <a:srgbClr val="FF0000"/>
                </a:solidFill>
              </a:rPr>
              <a:t>…</a:t>
            </a:r>
          </a:p>
          <a:p>
            <a:pPr lvl="3" algn="l"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n-US" sz="2800" dirty="0">
                <a:solidFill>
                  <a:srgbClr val="FFC000"/>
                </a:solidFill>
              </a:rPr>
              <a:t>Yet the gap between ‘urban &amp;rural’, and ‘East &amp; West’ is widening</a:t>
            </a:r>
          </a:p>
          <a:p>
            <a:pPr marL="682625" indent="-682625" algn="l"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/>
              <a:t>The ‘world of abundance’ is being replaced by ‘a period of scarcity’</a:t>
            </a:r>
          </a:p>
          <a:p>
            <a:pPr marL="682625" indent="-682625" algn="l"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We need to build infrastructure … but NIMBY</a:t>
            </a:r>
          </a:p>
          <a:p>
            <a:pPr marL="746125" indent="-457200" algn="l"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2400" y="1752600"/>
            <a:ext cx="3116349" cy="311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2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>
            <a:extLst>
              <a:ext uri="{FF2B5EF4-FFF2-40B4-BE49-F238E27FC236}">
                <a16:creationId xmlns="" xmlns:a16="http://schemas.microsoft.com/office/drawing/2014/main" id="{F97294E9-C44B-E311-C9A5-A7966A84EC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/>
              <a:t>Chad:</a:t>
            </a:r>
            <a:r>
              <a:rPr lang="en-US" altLang="en-US" sz="2400"/>
              <a:t> The Aboubakar family of Breidjing </a:t>
            </a:r>
            <a:br>
              <a:rPr lang="en-US" altLang="en-US" sz="2400"/>
            </a:br>
            <a:r>
              <a:rPr lang="en-US" altLang="en-US" sz="2000" i="1"/>
              <a:t>Camp</a:t>
            </a:r>
            <a:r>
              <a:rPr lang="en-US" altLang="en-US" sz="2000" i="1">
                <a:latin typeface="Tahoma" panose="020B0604030504040204" pitchFamily="34" charset="0"/>
              </a:rPr>
              <a:t> </a:t>
            </a:r>
            <a:r>
              <a:rPr lang="en-US" altLang="en-US" sz="2000" i="1"/>
              <a:t>Food Expenditure for one week:</a:t>
            </a:r>
            <a:r>
              <a:rPr lang="en-US" altLang="en-US" sz="2000"/>
              <a:t> 685 CFA Francs or $1.23</a:t>
            </a:r>
          </a:p>
        </p:txBody>
      </p:sp>
      <p:pic>
        <p:nvPicPr>
          <p:cNvPr id="1008643" name="Picture 3">
            <a:extLst>
              <a:ext uri="{FF2B5EF4-FFF2-40B4-BE49-F238E27FC236}">
                <a16:creationId xmlns="" xmlns:a16="http://schemas.microsoft.com/office/drawing/2014/main" id="{E7DAB21A-BE1C-5D7C-65EF-5C6B3C7FF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316038"/>
            <a:ext cx="7924800" cy="52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154" name="Rectangle 2">
            <a:extLst>
              <a:ext uri="{FF2B5EF4-FFF2-40B4-BE49-F238E27FC236}">
                <a16:creationId xmlns="" xmlns:a16="http://schemas.microsoft.com/office/drawing/2014/main" id="{0CF7CB93-FD45-0EF7-1F89-0B50E356C0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944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>
                <a:latin typeface="Tahoma" panose="020B0604030504040204" pitchFamily="34" charset="0"/>
              </a:rPr>
              <a:t>United States:</a:t>
            </a:r>
            <a:r>
              <a:rPr lang="en-US" altLang="en-US" sz="2400">
                <a:latin typeface="Tahoma" panose="020B0604030504040204" pitchFamily="34" charset="0"/>
              </a:rPr>
              <a:t> The Revis family of North Carolina</a:t>
            </a:r>
            <a:r>
              <a:rPr lang="en-US" altLang="en-US" sz="2000">
                <a:latin typeface="Tahoma" panose="020B0604030504040204" pitchFamily="34" charset="0"/>
              </a:rPr>
              <a:t> </a:t>
            </a:r>
            <a:br>
              <a:rPr lang="en-US" altLang="en-US" sz="2000">
                <a:latin typeface="Tahoma" panose="020B0604030504040204" pitchFamily="34" charset="0"/>
              </a:rPr>
            </a:br>
            <a:r>
              <a:rPr lang="en-US" altLang="en-US" sz="2000" i="1"/>
              <a:t>Food expenditure for one week:</a:t>
            </a:r>
            <a:r>
              <a:rPr lang="en-US" altLang="en-US" sz="2000"/>
              <a:t> $341.98</a:t>
            </a:r>
          </a:p>
        </p:txBody>
      </p:sp>
      <p:pic>
        <p:nvPicPr>
          <p:cNvPr id="1073155" name="Picture 3">
            <a:extLst>
              <a:ext uri="{FF2B5EF4-FFF2-40B4-BE49-F238E27FC236}">
                <a16:creationId xmlns="" xmlns:a16="http://schemas.microsoft.com/office/drawing/2014/main" id="{C817F3D1-9764-ED81-5065-16217E2E0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98575"/>
            <a:ext cx="8001000" cy="528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, histogram&#10;&#10;Description automatically generated">
            <a:extLst>
              <a:ext uri="{FF2B5EF4-FFF2-40B4-BE49-F238E27FC236}">
                <a16:creationId xmlns="" xmlns:a16="http://schemas.microsoft.com/office/drawing/2014/main" id="{2034A810-03FD-F56E-98D2-81DA38A908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6597" y="682388"/>
            <a:ext cx="9200843" cy="51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writing implement, stationary, pencil&#10;&#10;Description automatically generated">
            <a:extLst>
              <a:ext uri="{FF2B5EF4-FFF2-40B4-BE49-F238E27FC236}">
                <a16:creationId xmlns="" xmlns:a16="http://schemas.microsoft.com/office/drawing/2014/main" id="{437A3B2A-5C86-1FE4-990D-3BD8FDAD5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014" y="45527"/>
            <a:ext cx="6673755" cy="690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87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>
            <a:extLst>
              <a:ext uri="{FF2B5EF4-FFF2-40B4-BE49-F238E27FC236}">
                <a16:creationId xmlns="" xmlns:a16="http://schemas.microsoft.com/office/drawing/2014/main" id="{6266088F-8E7D-4532-A7B2-9F1861DF9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 Geopolitical Issues</a:t>
            </a:r>
          </a:p>
        </p:txBody>
      </p:sp>
      <p:pic>
        <p:nvPicPr>
          <p:cNvPr id="1026" name="Picture 2" descr="The poker game of geopolitics: Eurasia as vital link in the New World Order  – DOC Research Institute">
            <a:extLst>
              <a:ext uri="{FF2B5EF4-FFF2-40B4-BE49-F238E27FC236}">
                <a16:creationId xmlns="" xmlns:a16="http://schemas.microsoft.com/office/drawing/2014/main" id="{35B426A4-2C78-410B-9783-07D05E3A4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600206"/>
            <a:ext cx="8229600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770872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234"/>
            <a:ext cx="7882180" cy="5383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5029200"/>
            <a:ext cx="2743200" cy="1543050"/>
          </a:xfrm>
          <a:prstGeom prst="rect">
            <a:avLst/>
          </a:prstGeom>
        </p:spPr>
      </p:pic>
      <p:pic>
        <p:nvPicPr>
          <p:cNvPr id="6" name="Picture 5" descr="A person in a suit and tie&#10;&#10;Description automatically generated with medium confidence">
            <a:extLst>
              <a:ext uri="{FF2B5EF4-FFF2-40B4-BE49-F238E27FC236}">
                <a16:creationId xmlns="" xmlns:a16="http://schemas.microsoft.com/office/drawing/2014/main" id="{055E2CCE-9FEA-42E1-997F-0353CB7323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20" y="5029200"/>
            <a:ext cx="2318004" cy="1545336"/>
          </a:xfrm>
          <a:prstGeom prst="rect">
            <a:avLst/>
          </a:prstGeom>
        </p:spPr>
      </p:pic>
      <p:pic>
        <p:nvPicPr>
          <p:cNvPr id="8" name="Picture 7" descr="A person in a suit and tie&#10;&#10;Description automatically generated with medium confidence">
            <a:extLst>
              <a:ext uri="{FF2B5EF4-FFF2-40B4-BE49-F238E27FC236}">
                <a16:creationId xmlns="" xmlns:a16="http://schemas.microsoft.com/office/drawing/2014/main" id="{A211B39B-E1EC-4526-B0C9-B5BBB4471A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978" y="5026914"/>
            <a:ext cx="2744612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576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="" xmlns:a16="http://schemas.microsoft.com/office/drawing/2014/main" id="{38298DF2-02CD-2F1F-FE22-E28B493182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2724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="" xmlns:a16="http://schemas.microsoft.com/office/drawing/2014/main" id="{62176C1A-5A59-A309-D70E-DFF1230C4C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F2E1DB4-86CF-91F5-949E-DF477DDF6572}"/>
              </a:ext>
            </a:extLst>
          </p:cNvPr>
          <p:cNvSpPr txBox="1"/>
          <p:nvPr/>
        </p:nvSpPr>
        <p:spPr>
          <a:xfrm>
            <a:off x="548640" y="365757"/>
            <a:ext cx="2612571" cy="1323439"/>
          </a:xfrm>
          <a:prstGeom prst="rect">
            <a:avLst/>
          </a:prstGeom>
          <a:solidFill>
            <a:srgbClr val="00558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423658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34C539CA-3717-06B4-6988-EBE5DD3804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0070"/>
            <a:ext cx="9144000" cy="57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62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6" name="Picture 5" descr="A red and white flag&#10;&#10;Description automatically generated with low confidence">
            <a:extLst>
              <a:ext uri="{FF2B5EF4-FFF2-40B4-BE49-F238E27FC236}">
                <a16:creationId xmlns="" xmlns:a16="http://schemas.microsoft.com/office/drawing/2014/main" id="{F05BCEED-2485-4A83-90D0-A115E5A90E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7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0648" y="3775166"/>
            <a:ext cx="3122458" cy="311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-152400" y="287383"/>
            <a:ext cx="9022080" cy="6283233"/>
          </a:xfrm>
        </p:spPr>
        <p:txBody>
          <a:bodyPr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/>
              <a:t>Water, land, air, and food are interlinked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‘Environmental stewardship/sustainability’ is as important to consumers as ‘nutrition and food safety’ 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/>
              <a:t>Green energy is the future …  but I need diesel fuel now!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Our food has never been safer … yet consumers have never been more concerned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/>
              <a:t>The ‘AAA’s driving the global food system</a:t>
            </a:r>
          </a:p>
          <a:p>
            <a:pPr marL="1257300" lvl="2" indent="-45720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2400" i="1" dirty="0"/>
              <a:t>Availability</a:t>
            </a:r>
          </a:p>
          <a:p>
            <a:pPr marL="1257300" lvl="2" indent="-45720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2400" i="1" dirty="0"/>
              <a:t>Accessibility </a:t>
            </a:r>
          </a:p>
          <a:p>
            <a:pPr marL="1257300" lvl="2" indent="-457200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2400" i="1" dirty="0"/>
              <a:t>Affordability</a:t>
            </a:r>
          </a:p>
        </p:txBody>
      </p:sp>
    </p:spTree>
    <p:extLst>
      <p:ext uri="{BB962C8B-B14F-4D97-AF65-F5344CB8AC3E}">
        <p14:creationId xmlns:p14="http://schemas.microsoft.com/office/powerpoint/2010/main" val="336055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1FBD4BA0-5E13-4403-B4A7-40DF3A0185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622F0806-F5D8-4CCD-A924-6CC3D7BB26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74" name="Freeform 5">
              <a:extLst>
                <a:ext uri="{FF2B5EF4-FFF2-40B4-BE49-F238E27FC236}">
                  <a16:creationId xmlns="" xmlns:a16="http://schemas.microsoft.com/office/drawing/2014/main" id="{C48C9CA8-31F2-4E7F-B5F8-52BB1996DC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6">
              <a:extLst>
                <a:ext uri="{FF2B5EF4-FFF2-40B4-BE49-F238E27FC236}">
                  <a16:creationId xmlns="" xmlns:a16="http://schemas.microsoft.com/office/drawing/2014/main" id="{C590ED89-E9C6-402B-8700-DCDA669522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7">
              <a:extLst>
                <a:ext uri="{FF2B5EF4-FFF2-40B4-BE49-F238E27FC236}">
                  <a16:creationId xmlns="" xmlns:a16="http://schemas.microsoft.com/office/drawing/2014/main" id="{1A6861F9-7385-40F8-BA83-B8DFF7F33E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8">
              <a:extLst>
                <a:ext uri="{FF2B5EF4-FFF2-40B4-BE49-F238E27FC236}">
                  <a16:creationId xmlns="" xmlns:a16="http://schemas.microsoft.com/office/drawing/2014/main" id="{D41F8744-72EA-46E8-ABFE-852031D4A88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9">
              <a:extLst>
                <a:ext uri="{FF2B5EF4-FFF2-40B4-BE49-F238E27FC236}">
                  <a16:creationId xmlns="" xmlns:a16="http://schemas.microsoft.com/office/drawing/2014/main" id="{9F0E0968-3DB0-43C4-8318-A6D9119D4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0">
              <a:extLst>
                <a:ext uri="{FF2B5EF4-FFF2-40B4-BE49-F238E27FC236}">
                  <a16:creationId xmlns="" xmlns:a16="http://schemas.microsoft.com/office/drawing/2014/main" id="{33CE9E31-D43C-454C-BFBE-C030D98E2A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1">
              <a:extLst>
                <a:ext uri="{FF2B5EF4-FFF2-40B4-BE49-F238E27FC236}">
                  <a16:creationId xmlns="" xmlns:a16="http://schemas.microsoft.com/office/drawing/2014/main" id="{3927A156-CD49-44E3-BA78-CE0AA02505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2">
              <a:extLst>
                <a:ext uri="{FF2B5EF4-FFF2-40B4-BE49-F238E27FC236}">
                  <a16:creationId xmlns="" xmlns:a16="http://schemas.microsoft.com/office/drawing/2014/main" id="{2B83C26B-3353-4E6D-86D4-9461A7A864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3">
              <a:extLst>
                <a:ext uri="{FF2B5EF4-FFF2-40B4-BE49-F238E27FC236}">
                  <a16:creationId xmlns="" xmlns:a16="http://schemas.microsoft.com/office/drawing/2014/main" id="{2FB70090-1FB7-4335-9B1E-1E7EC6A2FB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4">
              <a:extLst>
                <a:ext uri="{FF2B5EF4-FFF2-40B4-BE49-F238E27FC236}">
                  <a16:creationId xmlns="" xmlns:a16="http://schemas.microsoft.com/office/drawing/2014/main" id="{B862257F-455F-4E18-A480-B22E8EFE14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5">
              <a:extLst>
                <a:ext uri="{FF2B5EF4-FFF2-40B4-BE49-F238E27FC236}">
                  <a16:creationId xmlns="" xmlns:a16="http://schemas.microsoft.com/office/drawing/2014/main" id="{3C9DF0C4-8430-481B-B3E7-B8F79BC0F4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6">
              <a:extLst>
                <a:ext uri="{FF2B5EF4-FFF2-40B4-BE49-F238E27FC236}">
                  <a16:creationId xmlns="" xmlns:a16="http://schemas.microsoft.com/office/drawing/2014/main" id="{91D50B8E-D94F-4944-9FD2-08DD35E29B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7">
              <a:extLst>
                <a:ext uri="{FF2B5EF4-FFF2-40B4-BE49-F238E27FC236}">
                  <a16:creationId xmlns="" xmlns:a16="http://schemas.microsoft.com/office/drawing/2014/main" id="{9B0A066C-DC3D-4E53-AC63-00DF45416C1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8">
              <a:extLst>
                <a:ext uri="{FF2B5EF4-FFF2-40B4-BE49-F238E27FC236}">
                  <a16:creationId xmlns="" xmlns:a16="http://schemas.microsoft.com/office/drawing/2014/main" id="{D2D040EF-76C0-496D-8C72-9DB143C3AD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9">
              <a:extLst>
                <a:ext uri="{FF2B5EF4-FFF2-40B4-BE49-F238E27FC236}">
                  <a16:creationId xmlns="" xmlns:a16="http://schemas.microsoft.com/office/drawing/2014/main" id="{15FC8221-21EA-4D83-809B-108B7E0C5B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0">
              <a:extLst>
                <a:ext uri="{FF2B5EF4-FFF2-40B4-BE49-F238E27FC236}">
                  <a16:creationId xmlns="" xmlns:a16="http://schemas.microsoft.com/office/drawing/2014/main" id="{5A181F7D-35FA-49F3-8BCB-5D7250BA42E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1">
              <a:extLst>
                <a:ext uri="{FF2B5EF4-FFF2-40B4-BE49-F238E27FC236}">
                  <a16:creationId xmlns="" xmlns:a16="http://schemas.microsoft.com/office/drawing/2014/main" id="{188DFD0A-AECC-43FC-B06B-D2A8A2EB9FC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2">
              <a:extLst>
                <a:ext uri="{FF2B5EF4-FFF2-40B4-BE49-F238E27FC236}">
                  <a16:creationId xmlns="" xmlns:a16="http://schemas.microsoft.com/office/drawing/2014/main" id="{1769DE60-D3FA-40D0-96A4-6BEAD0C386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3">
              <a:extLst>
                <a:ext uri="{FF2B5EF4-FFF2-40B4-BE49-F238E27FC236}">
                  <a16:creationId xmlns="" xmlns:a16="http://schemas.microsoft.com/office/drawing/2014/main" id="{18E5EA87-065F-44FB-B99A-484483E31A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2050" name="Picture 2" descr="Image result for China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0"/>
            <a:ext cx="9141694" cy="569606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5558" y="5398881"/>
            <a:ext cx="2959382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4</a:t>
            </a: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  China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9DDB88DE-A4AD-0396-5F06-5F42BA7292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388" y="5306339"/>
            <a:ext cx="1571690" cy="11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5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pie chart&#10;&#10;Description automatically generated">
            <a:extLst>
              <a:ext uri="{FF2B5EF4-FFF2-40B4-BE49-F238E27FC236}">
                <a16:creationId xmlns="" xmlns:a16="http://schemas.microsoft.com/office/drawing/2014/main" id="{331158A5-31B1-5204-A6C8-37BDED6A1B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8" y="846160"/>
            <a:ext cx="9065303" cy="521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9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="" xmlns:a16="http://schemas.microsoft.com/office/drawing/2014/main" id="{66471E96-63FE-8A8A-A6B0-99C6B7151A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5"/>
          <a:stretch/>
        </p:blipFill>
        <p:spPr>
          <a:xfrm>
            <a:off x="0" y="941697"/>
            <a:ext cx="8897238" cy="43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FBD4BA0-5E13-4403-B4A7-40DF3A0185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22F0806-F5D8-4CCD-A924-6CC3D7BB26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9" name="Freeform 5">
              <a:extLst>
                <a:ext uri="{FF2B5EF4-FFF2-40B4-BE49-F238E27FC236}">
                  <a16:creationId xmlns="" xmlns:a16="http://schemas.microsoft.com/office/drawing/2014/main" id="{C48C9CA8-31F2-4E7F-B5F8-52BB1996DC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6">
              <a:extLst>
                <a:ext uri="{FF2B5EF4-FFF2-40B4-BE49-F238E27FC236}">
                  <a16:creationId xmlns="" xmlns:a16="http://schemas.microsoft.com/office/drawing/2014/main" id="{C590ED89-E9C6-402B-8700-DCDA669522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7">
              <a:extLst>
                <a:ext uri="{FF2B5EF4-FFF2-40B4-BE49-F238E27FC236}">
                  <a16:creationId xmlns="" xmlns:a16="http://schemas.microsoft.com/office/drawing/2014/main" id="{1A6861F9-7385-40F8-BA83-B8DFF7F33E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8">
              <a:extLst>
                <a:ext uri="{FF2B5EF4-FFF2-40B4-BE49-F238E27FC236}">
                  <a16:creationId xmlns="" xmlns:a16="http://schemas.microsoft.com/office/drawing/2014/main" id="{D41F8744-72EA-46E8-ABFE-852031D4A88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9">
              <a:extLst>
                <a:ext uri="{FF2B5EF4-FFF2-40B4-BE49-F238E27FC236}">
                  <a16:creationId xmlns="" xmlns:a16="http://schemas.microsoft.com/office/drawing/2014/main" id="{9F0E0968-3DB0-43C4-8318-A6D9119D4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0">
              <a:extLst>
                <a:ext uri="{FF2B5EF4-FFF2-40B4-BE49-F238E27FC236}">
                  <a16:creationId xmlns="" xmlns:a16="http://schemas.microsoft.com/office/drawing/2014/main" id="{33CE9E31-D43C-454C-BFBE-C030D98E2A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1">
              <a:extLst>
                <a:ext uri="{FF2B5EF4-FFF2-40B4-BE49-F238E27FC236}">
                  <a16:creationId xmlns="" xmlns:a16="http://schemas.microsoft.com/office/drawing/2014/main" id="{3927A156-CD49-44E3-BA78-CE0AA02505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2B83C26B-3353-4E6D-86D4-9461A7A864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3">
              <a:extLst>
                <a:ext uri="{FF2B5EF4-FFF2-40B4-BE49-F238E27FC236}">
                  <a16:creationId xmlns="" xmlns:a16="http://schemas.microsoft.com/office/drawing/2014/main" id="{2FB70090-1FB7-4335-9B1E-1E7EC6A2FB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B862257F-455F-4E18-A480-B22E8EFE14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5">
              <a:extLst>
                <a:ext uri="{FF2B5EF4-FFF2-40B4-BE49-F238E27FC236}">
                  <a16:creationId xmlns="" xmlns:a16="http://schemas.microsoft.com/office/drawing/2014/main" id="{3C9DF0C4-8430-481B-B3E7-B8F79BC0F4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6">
              <a:extLst>
                <a:ext uri="{FF2B5EF4-FFF2-40B4-BE49-F238E27FC236}">
                  <a16:creationId xmlns="" xmlns:a16="http://schemas.microsoft.com/office/drawing/2014/main" id="{91D50B8E-D94F-4944-9FD2-08DD35E29B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7">
              <a:extLst>
                <a:ext uri="{FF2B5EF4-FFF2-40B4-BE49-F238E27FC236}">
                  <a16:creationId xmlns="" xmlns:a16="http://schemas.microsoft.com/office/drawing/2014/main" id="{9B0A066C-DC3D-4E53-AC63-00DF45416C1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8">
              <a:extLst>
                <a:ext uri="{FF2B5EF4-FFF2-40B4-BE49-F238E27FC236}">
                  <a16:creationId xmlns="" xmlns:a16="http://schemas.microsoft.com/office/drawing/2014/main" id="{D2D040EF-76C0-496D-8C72-9DB143C3AD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9">
              <a:extLst>
                <a:ext uri="{FF2B5EF4-FFF2-40B4-BE49-F238E27FC236}">
                  <a16:creationId xmlns="" xmlns:a16="http://schemas.microsoft.com/office/drawing/2014/main" id="{15FC8221-21EA-4D83-809B-108B7E0C5B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0">
              <a:extLst>
                <a:ext uri="{FF2B5EF4-FFF2-40B4-BE49-F238E27FC236}">
                  <a16:creationId xmlns="" xmlns:a16="http://schemas.microsoft.com/office/drawing/2014/main" id="{5A181F7D-35FA-49F3-8BCB-5D7250BA42E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1">
              <a:extLst>
                <a:ext uri="{FF2B5EF4-FFF2-40B4-BE49-F238E27FC236}">
                  <a16:creationId xmlns="" xmlns:a16="http://schemas.microsoft.com/office/drawing/2014/main" id="{188DFD0A-AECC-43FC-B06B-D2A8A2EB9FC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2">
              <a:extLst>
                <a:ext uri="{FF2B5EF4-FFF2-40B4-BE49-F238E27FC236}">
                  <a16:creationId xmlns="" xmlns:a16="http://schemas.microsoft.com/office/drawing/2014/main" id="{1769DE60-D3FA-40D0-96A4-6BEAD0C386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23">
              <a:extLst>
                <a:ext uri="{FF2B5EF4-FFF2-40B4-BE49-F238E27FC236}">
                  <a16:creationId xmlns="" xmlns:a16="http://schemas.microsoft.com/office/drawing/2014/main" id="{18E5EA87-065F-44FB-B99A-484483E31A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4" name="Picture 3" descr="A picture containing food, fruit&#10;&#10;Description automatically generated">
            <a:extLst>
              <a:ext uri="{FF2B5EF4-FFF2-40B4-BE49-F238E27FC236}">
                <a16:creationId xmlns="" xmlns:a16="http://schemas.microsoft.com/office/drawing/2014/main" id="{28C5BBD2-521B-4BB9-A617-9E71CDDF42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44"/>
          <a:stretch/>
        </p:blipFill>
        <p:spPr>
          <a:xfrm>
            <a:off x="20" y="10"/>
            <a:ext cx="9141694" cy="569606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A08BAB-A037-46CE-9413-83808DDC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558" y="5359692"/>
            <a:ext cx="7077456" cy="786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8176818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8991600" cy="12192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spcAft>
                <a:spcPts val="2400"/>
              </a:spcAft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Sustainability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is changing the food system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5257800" cy="4953000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800" b="1" i="1" dirty="0">
                <a:solidFill>
                  <a:schemeClr val="accent5">
                    <a:lumMod val="50000"/>
                  </a:schemeClr>
                </a:solidFill>
              </a:rPr>
              <a:t>The Public wants to know:</a:t>
            </a:r>
          </a:p>
          <a:p>
            <a:pPr>
              <a:spcAft>
                <a:spcPts val="18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How are you treating the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environment</a:t>
            </a:r>
            <a:r>
              <a:rPr lang="en-US" dirty="0"/>
              <a:t>?</a:t>
            </a:r>
          </a:p>
          <a:p>
            <a:pPr>
              <a:spcAft>
                <a:spcPts val="18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How are you managing manure? </a:t>
            </a:r>
            <a:r>
              <a:rPr lang="en-US" dirty="0"/>
              <a:t>… and nitrogen?</a:t>
            </a:r>
          </a:p>
          <a:p>
            <a:pPr>
              <a:spcAft>
                <a:spcPts val="18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Are you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treating animals humanely</a:t>
            </a:r>
            <a:r>
              <a:rPr lang="en-US" dirty="0"/>
              <a:t>?</a:t>
            </a:r>
          </a:p>
          <a:p>
            <a:pPr>
              <a:spcAft>
                <a:spcPts val="18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Do you have a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traceability program</a:t>
            </a:r>
            <a:r>
              <a:rPr lang="en-US" dirty="0"/>
              <a:t> I can trust? </a:t>
            </a:r>
          </a:p>
          <a:p>
            <a:pPr>
              <a:spcAft>
                <a:spcPts val="24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What’s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your</a:t>
            </a:r>
            <a:r>
              <a:rPr lang="en-US" dirty="0"/>
              <a:t> carbon / GHG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goals</a:t>
            </a:r>
            <a:r>
              <a:rPr lang="en-US" dirty="0"/>
              <a:t>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2286000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ter, holding, person&#10;&#10;Description automatically generated">
            <a:extLst>
              <a:ext uri="{FF2B5EF4-FFF2-40B4-BE49-F238E27FC236}">
                <a16:creationId xmlns="" xmlns:a16="http://schemas.microsoft.com/office/drawing/2014/main" id="{2304093B-EC39-48E7-8E0B-1AE6FD7B3D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13" y="-144266"/>
            <a:ext cx="9167813" cy="7183225"/>
          </a:xfrm>
          <a:prstGeom prst="rect">
            <a:avLst/>
          </a:prstGeom>
        </p:spPr>
      </p:pic>
      <p:pic>
        <p:nvPicPr>
          <p:cNvPr id="8" name="Picture 4" descr="http://www.stealingshare.com/wp-content/uploads/2015/05/Plain-McDonalds-Log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3697630"/>
            <a:ext cx="1143000" cy="119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3810000"/>
            <a:ext cx="27432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5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3" descr="Text, timeline&#10;&#10;Description automatically generated">
            <a:extLst>
              <a:ext uri="{FF2B5EF4-FFF2-40B4-BE49-F238E27FC236}">
                <a16:creationId xmlns="" xmlns:a16="http://schemas.microsoft.com/office/drawing/2014/main" id="{DDE562B2-CD33-4F19-ADAF-DB1DAFA0E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293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40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ter, holding, person&#10;&#10;Description automatically generated">
            <a:extLst>
              <a:ext uri="{FF2B5EF4-FFF2-40B4-BE49-F238E27FC236}">
                <a16:creationId xmlns="" xmlns:a16="http://schemas.microsoft.com/office/drawing/2014/main" id="{2304093B-EC39-48E7-8E0B-1AE6FD7B3D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13" y="-162613"/>
            <a:ext cx="9167813" cy="7183225"/>
          </a:xfrm>
          <a:prstGeom prst="rect">
            <a:avLst/>
          </a:prstGeom>
        </p:spPr>
      </p:pic>
      <p:pic>
        <p:nvPicPr>
          <p:cNvPr id="8" name="Picture 4" descr="http://www.stealingshare.com/wp-content/uploads/2015/05/Plain-McDonalds-Log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3282" y="4690410"/>
            <a:ext cx="830042" cy="86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4933347"/>
            <a:ext cx="2220936" cy="555234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="" xmlns:a16="http://schemas.microsoft.com/office/drawing/2014/main" id="{AC7E8DB9-E1A7-4A51-A4F4-6F84884976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75" b="36726"/>
          <a:stretch/>
        </p:blipFill>
        <p:spPr>
          <a:xfrm>
            <a:off x="3771902" y="5556557"/>
            <a:ext cx="2585604" cy="866147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AB43B5DE-AA1B-4979-9907-3B89C40072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64" y="2196083"/>
            <a:ext cx="1554480" cy="151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1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244B5916-7FA2-46A8-A540-D67918B83A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832231"/>
            <a:ext cx="8178799" cy="519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992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026" name="Picture 2" descr="Money Now vs. Money Later - Time Value of Money - Davis Martindale Blog">
            <a:extLst>
              <a:ext uri="{FF2B5EF4-FFF2-40B4-BE49-F238E27FC236}">
                <a16:creationId xmlns="" xmlns:a16="http://schemas.microsoft.com/office/drawing/2014/main" id="{D3EC6494-FBEA-49F4-B22B-E9894A5AB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 bwMode="auto">
          <a:xfrm rot="21480000">
            <a:off x="853377" y="1003258"/>
            <a:ext cx="7437246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70B1C20-3BCF-46D8-9B19-122B0D195539}"/>
              </a:ext>
            </a:extLst>
          </p:cNvPr>
          <p:cNvSpPr txBox="1"/>
          <p:nvPr/>
        </p:nvSpPr>
        <p:spPr>
          <a:xfrm>
            <a:off x="182880" y="6224082"/>
            <a:ext cx="9480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6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. Inflation, Debt &amp; Interest Rates</a:t>
            </a:r>
            <a:endParaRPr lang="en-US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5685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0648" y="3775166"/>
            <a:ext cx="3122458" cy="311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30628" y="287383"/>
            <a:ext cx="8739051" cy="6283233"/>
          </a:xfrm>
        </p:spPr>
        <p:txBody>
          <a:bodyPr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 Sustainability, </a:t>
            </a:r>
            <a:r>
              <a:rPr lang="en-US" dirty="0">
                <a:solidFill>
                  <a:prstClr val="white"/>
                </a:solidFill>
              </a:rPr>
              <a:t>supply chain and </a:t>
            </a:r>
            <a:r>
              <a:rPr lang="en-US" dirty="0">
                <a:solidFill>
                  <a:srgbClr val="FFC000"/>
                </a:solidFill>
              </a:rPr>
              <a:t>software</a:t>
            </a:r>
            <a:r>
              <a:rPr lang="en-US" dirty="0">
                <a:solidFill>
                  <a:prstClr val="white"/>
                </a:solidFill>
              </a:rPr>
              <a:t> are three important ‘S-words’ driving business</a:t>
            </a:r>
            <a:endParaRPr lang="en-US" dirty="0"/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“I need a job” is being replaced by “I can’t find labour”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white"/>
                </a:solidFill>
              </a:rPr>
              <a:t>Cashflow is king … and inflation is concerning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‘Polarization’ is growing … and concerning!</a:t>
            </a:r>
          </a:p>
          <a:p>
            <a:pPr marL="857250" lvl="1" indent="-45720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rgbClr val="FFC000"/>
                </a:solidFill>
              </a:rPr>
              <a:t>We seem to know what we’re against … but what are we for!!</a:t>
            </a:r>
          </a:p>
          <a:p>
            <a:pPr marL="857250" lvl="1" indent="-457200">
              <a:spcBef>
                <a:spcPts val="600"/>
              </a:spcBef>
              <a:spcAft>
                <a:spcPts val="1800"/>
              </a:spcAft>
              <a:buClr>
                <a:srgbClr val="FF000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rgbClr val="FFC000"/>
                </a:solidFill>
              </a:rPr>
              <a:t>Anger is elevating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white"/>
                </a:solidFill>
              </a:rPr>
              <a:t>Everyone (and every country / province)                       is focused on ‘what’s best for me’ … today</a:t>
            </a:r>
          </a:p>
        </p:txBody>
      </p:sp>
    </p:spTree>
    <p:extLst>
      <p:ext uri="{BB962C8B-B14F-4D97-AF65-F5344CB8AC3E}">
        <p14:creationId xmlns:p14="http://schemas.microsoft.com/office/powerpoint/2010/main" val="201942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143E918-75DC-4116-9C0A-987669960F18}"/>
              </a:ext>
            </a:extLst>
          </p:cNvPr>
          <p:cNvSpPr txBox="1"/>
          <p:nvPr/>
        </p:nvSpPr>
        <p:spPr>
          <a:xfrm>
            <a:off x="1583140" y="6126477"/>
            <a:ext cx="695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7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 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Food Affordability is #1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cture containing person, basket&#10;&#10;Description automatically generated">
            <a:extLst>
              <a:ext uri="{FF2B5EF4-FFF2-40B4-BE49-F238E27FC236}">
                <a16:creationId xmlns="" xmlns:a16="http://schemas.microsoft.com/office/drawing/2014/main" id="{5C2906FA-88E5-9D69-8A89-A196369AA2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2934">
            <a:off x="971118" y="1049773"/>
            <a:ext cx="7161004" cy="477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937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imeline&#10;&#10;Description automatically generated">
            <a:extLst>
              <a:ext uri="{FF2B5EF4-FFF2-40B4-BE49-F238E27FC236}">
                <a16:creationId xmlns="" xmlns:a16="http://schemas.microsoft.com/office/drawing/2014/main" id="{F6D58488-E5D3-F68D-8CC3-57AD278FC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1006031"/>
            <a:ext cx="8178799" cy="48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754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F1666A54-BAE4-9E04-0E9A-872BD8CB6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113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050" name="Picture 2" descr="Labour shortage one of the main factors holding back business growth in  Canada - Pivotal Integrated HR Solutions">
            <a:extLst>
              <a:ext uri="{FF2B5EF4-FFF2-40B4-BE49-F238E27FC236}">
                <a16:creationId xmlns="" xmlns:a16="http://schemas.microsoft.com/office/drawing/2014/main" id="{7CD2D70F-096C-424B-B8BE-FEDF20D09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80000">
            <a:off x="853377" y="1003258"/>
            <a:ext cx="7437246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143E918-75DC-4116-9C0A-987669960F18}"/>
              </a:ext>
            </a:extLst>
          </p:cNvPr>
          <p:cNvSpPr txBox="1"/>
          <p:nvPr/>
        </p:nvSpPr>
        <p:spPr>
          <a:xfrm>
            <a:off x="3487787" y="6126477"/>
            <a:ext cx="5055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 Labour</a:t>
            </a:r>
          </a:p>
        </p:txBody>
      </p:sp>
    </p:spTree>
    <p:extLst>
      <p:ext uri="{BB962C8B-B14F-4D97-AF65-F5344CB8AC3E}">
        <p14:creationId xmlns:p14="http://schemas.microsoft.com/office/powerpoint/2010/main" val="33424479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C1DD1A8A-57D5-4A81-AD04-532B043C56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146" name="Picture 2" descr="What is the Future of European Sustainable Agriculture? - Reimagine Europa">
            <a:extLst>
              <a:ext uri="{FF2B5EF4-FFF2-40B4-BE49-F238E27FC236}">
                <a16:creationId xmlns="" xmlns:a16="http://schemas.microsoft.com/office/drawing/2014/main" id="{2B49EB9A-A34A-4B42-B614-00B0C3BCF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85" y="857257"/>
            <a:ext cx="9143999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2512951"/>
            <a:ext cx="9143999" cy="237161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3493A3-8EAA-43D0-9703-3079B8E4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101412"/>
            <a:ext cx="6753497" cy="23275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900" dirty="0">
                <a:solidFill>
                  <a:srgbClr val="FFFFFF"/>
                </a:solidFill>
              </a:rPr>
              <a:t>The Future</a:t>
            </a:r>
          </a:p>
        </p:txBody>
      </p:sp>
    </p:spTree>
    <p:extLst>
      <p:ext uri="{BB962C8B-B14F-4D97-AF65-F5344CB8AC3E}">
        <p14:creationId xmlns:p14="http://schemas.microsoft.com/office/powerpoint/2010/main" val="4084587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325166D1-1B21-4128-AC42-61745528E4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="" xmlns:a16="http://schemas.microsoft.com/office/drawing/2014/main" id="{973FAACA-B4C6-4317-8E11-82D021A721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80"/>
          <a:stretch/>
        </p:blipFill>
        <p:spPr>
          <a:xfrm>
            <a:off x="137710" y="849090"/>
            <a:ext cx="5453192" cy="49916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C034E0-2E69-4FBE-9541-0F790C4F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343" y="1357044"/>
            <a:ext cx="3692795" cy="494616"/>
          </a:xfrm>
        </p:spPr>
        <p:txBody>
          <a:bodyPr anchor="t">
            <a:noAutofit/>
          </a:bodyPr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Farm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6517BAC-C80F-4065-90D8-703493E0B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046526" y="857251"/>
            <a:ext cx="656039" cy="5143091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84DCDA5-A261-4103-B44C-068DCEA033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E59A2A1-1352-47AA-80C2-0FF5375940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6307D3-7E22-4551-B348-CB0C3BB84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595" y="1771650"/>
            <a:ext cx="4083695" cy="40119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975" dirty="0">
              <a:solidFill>
                <a:schemeClr val="bg1">
                  <a:alpha val="80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900"/>
              </a:spcAft>
              <a:buClr>
                <a:schemeClr val="accent4">
                  <a:lumMod val="60000"/>
                  <a:lumOff val="40000"/>
                </a:schemeClr>
              </a:buClr>
            </a:pP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Bigger &amp; Smaller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Clr>
                <a:schemeClr val="accent4">
                  <a:lumMod val="60000"/>
                  <a:lumOff val="40000"/>
                </a:schemeClr>
              </a:buClr>
            </a:pP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Fewer &amp; More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Clr>
                <a:schemeClr val="accent4">
                  <a:lumMod val="60000"/>
                  <a:lumOff val="40000"/>
                </a:schemeClr>
              </a:buClr>
            </a:pP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Older &amp; Younger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Clr>
                <a:schemeClr val="accent4">
                  <a:lumMod val="60000"/>
                  <a:lumOff val="40000"/>
                </a:schemeClr>
              </a:buClr>
            </a:pP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Gender &amp; Diversity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Clr>
                <a:schemeClr val="accent4">
                  <a:lumMod val="60000"/>
                  <a:lumOff val="40000"/>
                </a:schemeClr>
              </a:buClr>
            </a:pP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New </a:t>
            </a:r>
            <a:r>
              <a:rPr lang="en-US" sz="2100" dirty="0" err="1">
                <a:solidFill>
                  <a:schemeClr val="bg1">
                    <a:alpha val="80000"/>
                  </a:schemeClr>
                </a:solidFill>
              </a:rPr>
              <a:t>Neighbours</a:t>
            </a:r>
            <a:endParaRPr lang="en-US" sz="2100" dirty="0">
              <a:solidFill>
                <a:schemeClr val="bg1">
                  <a:alpha val="80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900"/>
              </a:spcAft>
              <a:buClr>
                <a:schemeClr val="accent4">
                  <a:lumMod val="60000"/>
                  <a:lumOff val="40000"/>
                </a:schemeClr>
              </a:buClr>
            </a:pP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Digital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Clr>
                <a:schemeClr val="accent4">
                  <a:lumMod val="60000"/>
                  <a:lumOff val="40000"/>
                </a:schemeClr>
              </a:buClr>
            </a:pP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Robotics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Clr>
                <a:schemeClr val="accent4">
                  <a:lumMod val="60000"/>
                  <a:lumOff val="40000"/>
                </a:schemeClr>
              </a:buClr>
            </a:pP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Professional business practices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Clr>
                <a:schemeClr val="accent4">
                  <a:lumMod val="60000"/>
                  <a:lumOff val="40000"/>
                </a:schemeClr>
              </a:buClr>
            </a:pP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Supply chain  </a:t>
            </a:r>
            <a:r>
              <a:rPr lang="en-US" sz="2100" dirty="0">
                <a:solidFill>
                  <a:schemeClr val="bg1">
                    <a:alpha val="80000"/>
                  </a:schemeClr>
                </a:solidFill>
                <a:sym typeface="Wingdings" panose="05000000000000000000" pitchFamily="2" charset="2"/>
              </a:rPr>
              <a:t></a:t>
            </a: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  Value Chain</a:t>
            </a:r>
            <a:endParaRPr lang="en-US" sz="105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5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325166D1-1B21-4128-AC42-61745528E4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C034E0-2E69-4FBE-9541-0F790C4F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24" y="1526863"/>
            <a:ext cx="3692795" cy="494616"/>
          </a:xfrm>
        </p:spPr>
        <p:txBody>
          <a:bodyPr anchor="t">
            <a:noAutofit/>
          </a:bodyPr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Future - Farm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6517BAC-C80F-4065-90D8-703493E0B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046526" y="857251"/>
            <a:ext cx="656039" cy="5143091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84DCDA5-A261-4103-B44C-068DCEA033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E59A2A1-1352-47AA-80C2-0FF5375940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3FDAD2C-A078-4094-AF59-EA40259B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2705" y="4797982"/>
            <a:ext cx="3522645" cy="36007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Regenerative</a:t>
            </a:r>
          </a:p>
        </p:txBody>
      </p:sp>
      <p:pic>
        <p:nvPicPr>
          <p:cNvPr id="15" name="Picture 14" descr="A person that is standing in the grass&#10;&#10;Description automatically generated">
            <a:extLst>
              <a:ext uri="{FF2B5EF4-FFF2-40B4-BE49-F238E27FC236}">
                <a16:creationId xmlns="" xmlns:a16="http://schemas.microsoft.com/office/drawing/2014/main" id="{981283DB-3AFE-4040-AD80-02FD7C7D64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2706" y="2389704"/>
            <a:ext cx="3522644" cy="2312931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pic>
        <p:nvPicPr>
          <p:cNvPr id="8" name="Picture 7" descr="A picture containing text, person&#10;&#10;Description automatically generated">
            <a:extLst>
              <a:ext uri="{FF2B5EF4-FFF2-40B4-BE49-F238E27FC236}">
                <a16:creationId xmlns="" xmlns:a16="http://schemas.microsoft.com/office/drawing/2014/main" id="{FFC55ADE-73CB-42DC-B50A-E441F91930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801" y="2293449"/>
            <a:ext cx="2211473" cy="206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96885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325166D1-1B21-4128-AC42-61745528E4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C034E0-2E69-4FBE-9541-0F790C4F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30" y="1357044"/>
            <a:ext cx="3692795" cy="494616"/>
          </a:xfrm>
        </p:spPr>
        <p:txBody>
          <a:bodyPr anchor="t">
            <a:noAutofit/>
          </a:bodyPr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Future - Farm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6517BAC-C80F-4065-90D8-703493E0B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046526" y="857251"/>
            <a:ext cx="656039" cy="5143091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84DCDA5-A261-4103-B44C-068DCEA033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E59A2A1-1352-47AA-80C2-0FF5375940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3FDAD2C-A078-4094-AF59-EA40259B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2705" y="4466512"/>
            <a:ext cx="3522645" cy="36007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Indoor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4981F7F-188F-4EE9-B5E3-2991E04EDD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217" y="2145714"/>
            <a:ext cx="3812431" cy="2249732"/>
          </a:xfrm>
          <a:prstGeom prst="rect">
            <a:avLst/>
          </a:prstGeom>
        </p:spPr>
      </p:pic>
      <p:pic>
        <p:nvPicPr>
          <p:cNvPr id="15" name="Picture 14" descr="A picture containing text, person&#10;&#10;Description automatically generated">
            <a:extLst>
              <a:ext uri="{FF2B5EF4-FFF2-40B4-BE49-F238E27FC236}">
                <a16:creationId xmlns="" xmlns:a16="http://schemas.microsoft.com/office/drawing/2014/main" id="{EF9FCC5B-296F-401D-8DB3-B6382FFAE8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801" y="2293449"/>
            <a:ext cx="2211473" cy="206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95655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325166D1-1B21-4128-AC42-61745528E4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C034E0-2E69-4FBE-9541-0F790C4F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635" y="1357044"/>
            <a:ext cx="3692795" cy="494616"/>
          </a:xfrm>
        </p:spPr>
        <p:txBody>
          <a:bodyPr anchor="t">
            <a:noAutofit/>
          </a:bodyPr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Future - Farm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6517BAC-C80F-4065-90D8-703493E0B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046526" y="857251"/>
            <a:ext cx="656039" cy="5143091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84DCDA5-A261-4103-B44C-068DCEA033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E59A2A1-1352-47AA-80C2-0FF5375940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3FDAD2C-A078-4094-AF59-EA40259B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80" y="5413613"/>
            <a:ext cx="3522645" cy="36007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Non-traditional</a:t>
            </a:r>
          </a:p>
        </p:txBody>
      </p:sp>
      <p:pic>
        <p:nvPicPr>
          <p:cNvPr id="15" name="Picture 14" descr="A picture containing person, fruit, chocolate, cake&#10;&#10;Description automatically generated">
            <a:extLst>
              <a:ext uri="{FF2B5EF4-FFF2-40B4-BE49-F238E27FC236}">
                <a16:creationId xmlns="" xmlns:a16="http://schemas.microsoft.com/office/drawing/2014/main" id="{E817E983-DBEE-403B-ADEB-DF369A857C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4685" y="1974966"/>
            <a:ext cx="2326211" cy="1581480"/>
          </a:xfrm>
          <a:custGeom>
            <a:avLst/>
            <a:gdLst/>
            <a:ahLst/>
            <a:cxnLst/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</p:spPr>
      </p:pic>
      <p:pic>
        <p:nvPicPr>
          <p:cNvPr id="4" name="Picture 3" descr="A large group of fish swimming&#10;&#10;Description automatically generated with medium confidence">
            <a:extLst>
              <a:ext uri="{FF2B5EF4-FFF2-40B4-BE49-F238E27FC236}">
                <a16:creationId xmlns="" xmlns:a16="http://schemas.microsoft.com/office/drawing/2014/main" id="{EB6618F7-AB74-4AFF-9D50-90C5B89148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287" y="3708827"/>
            <a:ext cx="2324862" cy="1549303"/>
          </a:xfrm>
          <a:prstGeom prst="rect">
            <a:avLst/>
          </a:prstGeom>
        </p:spPr>
      </p:pic>
      <p:pic>
        <p:nvPicPr>
          <p:cNvPr id="16" name="Picture 15" descr="A picture containing text, person&#10;&#10;Description automatically generated">
            <a:extLst>
              <a:ext uri="{FF2B5EF4-FFF2-40B4-BE49-F238E27FC236}">
                <a16:creationId xmlns="" xmlns:a16="http://schemas.microsoft.com/office/drawing/2014/main" id="{A97C1B78-C11E-46F2-B96B-ACE7C7D34B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801" y="2293449"/>
            <a:ext cx="2211473" cy="206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8747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325166D1-1B21-4128-AC42-61745528E4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C034E0-2E69-4FBE-9541-0F790C4F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44" y="1552989"/>
            <a:ext cx="4105484" cy="494616"/>
          </a:xfrm>
        </p:spPr>
        <p:txBody>
          <a:bodyPr anchor="t">
            <a:noAutofit/>
          </a:bodyPr>
          <a:lstStyle/>
          <a:p>
            <a:r>
              <a:rPr lang="en-US" sz="3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Importance of Pets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6517BAC-C80F-4065-90D8-703493E0B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046526" y="857251"/>
            <a:ext cx="656039" cy="5143091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84DCDA5-A261-4103-B44C-068DCEA033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E59A2A1-1352-47AA-80C2-0FF5375940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1B8E8EA-DE4F-4F15-8736-F7CD9E4D66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650" y="2559508"/>
            <a:ext cx="4166826" cy="2378252"/>
          </a:xfrm>
          <a:prstGeom prst="rect">
            <a:avLst/>
          </a:prstGeom>
        </p:spPr>
      </p:pic>
      <p:pic>
        <p:nvPicPr>
          <p:cNvPr id="11" name="Picture 10" descr="A picture containing text, person&#10;&#10;Description automatically generated">
            <a:extLst>
              <a:ext uri="{FF2B5EF4-FFF2-40B4-BE49-F238E27FC236}">
                <a16:creationId xmlns="" xmlns:a16="http://schemas.microsoft.com/office/drawing/2014/main" id="{986D27D4-4AD6-4136-82B0-73BA81C00E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801" y="2293449"/>
            <a:ext cx="2211473" cy="206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05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4676" y="4552867"/>
            <a:ext cx="2173120" cy="217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71081" y="433953"/>
            <a:ext cx="8711662" cy="5418208"/>
          </a:xfrm>
        </p:spPr>
        <p:txBody>
          <a:bodyPr>
            <a:noAutofit/>
          </a:bodyPr>
          <a:lstStyle/>
          <a:p>
            <a:pPr marL="457200" indent="-457200"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/>
              <a:t>People love ‘new and innovation’ … almost as much as they despise change</a:t>
            </a:r>
          </a:p>
          <a:p>
            <a:pPr marL="457200" indent="-457200">
              <a:spcAft>
                <a:spcPts val="12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There’s no failure to innovate … but there is a failure to communicate.</a:t>
            </a:r>
            <a:endParaRPr lang="en-US" dirty="0"/>
          </a:p>
          <a:p>
            <a:pPr marL="457200" lvl="0" indent="-457200">
              <a:spcBef>
                <a:spcPts val="600"/>
              </a:spcBef>
              <a:spcAft>
                <a:spcPts val="18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/>
              <a:t>Lawyers, courtrooms and insurance influence/drive decision making</a:t>
            </a:r>
          </a:p>
          <a:p>
            <a:pPr marL="457200" indent="-457200">
              <a:spcBef>
                <a:spcPts val="600"/>
              </a:spcBef>
              <a:spcAft>
                <a:spcPts val="18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Transparency is not only expected … it’s demanded</a:t>
            </a:r>
          </a:p>
          <a:p>
            <a:pPr marL="457200" indent="-457200">
              <a:spcBef>
                <a:spcPts val="600"/>
              </a:spcBef>
              <a:spcAft>
                <a:spcPts val="180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/>
              <a:t> ‘Values’ are as important as ‘value’</a:t>
            </a:r>
            <a:endParaRPr lang="en-US" sz="2400" dirty="0"/>
          </a:p>
          <a:p>
            <a:pPr marL="0" indent="0"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r>
              <a:rPr lang="en-US" sz="3200" dirty="0">
                <a:solidFill>
                  <a:srgbClr val="FFC000"/>
                </a:solidFill>
              </a:rPr>
              <a:t>    </a:t>
            </a:r>
            <a:r>
              <a:rPr lang="en-US" sz="5400" dirty="0">
                <a:solidFill>
                  <a:srgbClr val="FF0000"/>
                </a:solidFill>
              </a:rPr>
              <a:t>Trust is diminishing </a:t>
            </a:r>
            <a:endParaRPr lang="en-US" sz="40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Clr>
                <a:srgbClr val="FF0000"/>
              </a:buClr>
              <a:buSzPct val="120000"/>
              <a:buNone/>
            </a:pPr>
            <a:r>
              <a:rPr lang="en-US" sz="3200" dirty="0"/>
              <a:t>               … in everything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3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325166D1-1B21-4128-AC42-61745528E4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C034E0-2E69-4FBE-9541-0F790C4F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86" y="1357044"/>
            <a:ext cx="4105484" cy="494616"/>
          </a:xfrm>
        </p:spPr>
        <p:txBody>
          <a:bodyPr anchor="t">
            <a:noAutofit/>
          </a:bodyPr>
          <a:lstStyle/>
          <a:p>
            <a:r>
              <a:rPr lang="en-US" sz="3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Future - Genomics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6517BAC-C80F-4065-90D8-703493E0B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046526" y="857251"/>
            <a:ext cx="656039" cy="5143091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84DCDA5-A261-4103-B44C-068DCEA033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E59A2A1-1352-47AA-80C2-0FF5375940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80E75DE-DE5F-421E-AD41-3F98593447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081" y="2080808"/>
            <a:ext cx="4216400" cy="3162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F7AD760-3985-47DF-AFFB-D1E9C97CD9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147" y="2184105"/>
            <a:ext cx="794363" cy="102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Image result for Canola field">
            <a:extLst>
              <a:ext uri="{FF2B5EF4-FFF2-40B4-BE49-F238E27FC236}">
                <a16:creationId xmlns="" xmlns:a16="http://schemas.microsoft.com/office/drawing/2014/main" id="{0A7EDAB3-682F-43BE-B4D9-90E770D7C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12429" y="4229319"/>
            <a:ext cx="894709" cy="94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15F3A0C-6D5D-4DDF-AC27-FA61ED03C9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463" y="4351329"/>
            <a:ext cx="1314450" cy="824622"/>
          </a:xfrm>
          <a:prstGeom prst="rect">
            <a:avLst/>
          </a:prstGeom>
        </p:spPr>
      </p:pic>
      <p:pic>
        <p:nvPicPr>
          <p:cNvPr id="16" name="Picture 15" descr="A picture containing text, person&#10;&#10;Description automatically generated">
            <a:extLst>
              <a:ext uri="{FF2B5EF4-FFF2-40B4-BE49-F238E27FC236}">
                <a16:creationId xmlns="" xmlns:a16="http://schemas.microsoft.com/office/drawing/2014/main" id="{7F441199-BC1F-494B-9AD1-7FC82BC1BD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801" y="2293449"/>
            <a:ext cx="2211473" cy="206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01293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325166D1-1B21-4128-AC42-61745528E4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C034E0-2E69-4FBE-9541-0F790C4F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30" y="1357044"/>
            <a:ext cx="3692795" cy="494616"/>
          </a:xfrm>
        </p:spPr>
        <p:txBody>
          <a:bodyPr anchor="t">
            <a:noAutofit/>
          </a:bodyPr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Future - Digital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6517BAC-C80F-4065-90D8-703493E0B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046526" y="857251"/>
            <a:ext cx="656039" cy="5143091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84DCDA5-A261-4103-B44C-068DCEA033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E59A2A1-1352-47AA-80C2-0FF5375940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14" descr="A picture containing text, person&#10;&#10;Description automatically generated">
            <a:extLst>
              <a:ext uri="{FF2B5EF4-FFF2-40B4-BE49-F238E27FC236}">
                <a16:creationId xmlns="" xmlns:a16="http://schemas.microsoft.com/office/drawing/2014/main" id="{EF9FCC5B-296F-401D-8DB3-B6382FFAE8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801" y="2293449"/>
            <a:ext cx="2211473" cy="206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="" xmlns:a16="http://schemas.microsoft.com/office/drawing/2014/main" id="{F70B06AF-DAC9-4B45-A3E8-F9F9D56A0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522" y="2142308"/>
            <a:ext cx="4163518" cy="2776530"/>
          </a:xfrm>
        </p:spPr>
      </p:pic>
    </p:spTree>
    <p:extLst>
      <p:ext uri="{BB962C8B-B14F-4D97-AF65-F5344CB8AC3E}">
        <p14:creationId xmlns:p14="http://schemas.microsoft.com/office/powerpoint/2010/main" val="3556040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51" y="1314471"/>
            <a:ext cx="2156162" cy="1423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401992" y="1028721"/>
            <a:ext cx="6370409" cy="20774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685800"/>
            <a:endParaRPr lang="en-US" sz="7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11" y="1371600"/>
            <a:ext cx="2270497" cy="1362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4736" y="2971800"/>
            <a:ext cx="6534817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2161" y="1371621"/>
            <a:ext cx="2130094" cy="1374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7089" y="5588815"/>
            <a:ext cx="6369844" cy="18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4882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33" y="118205"/>
            <a:ext cx="7985571" cy="4491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DA861C9-787A-4006-A61B-9290BB495E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479" y="4840040"/>
            <a:ext cx="2521863" cy="1828351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="" xmlns:a16="http://schemas.microsoft.com/office/drawing/2014/main" id="{AABD2C2A-379A-459A-BCCD-5B11EE821B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706" y="4846320"/>
            <a:ext cx="2900121" cy="182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9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325166D1-1B21-4128-AC42-61745528E4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C034E0-2E69-4FBE-9541-0F790C4F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64" y="1357044"/>
            <a:ext cx="4105484" cy="494616"/>
          </a:xfrm>
        </p:spPr>
        <p:txBody>
          <a:bodyPr anchor="t">
            <a:noAutofit/>
          </a:bodyPr>
          <a:lstStyle/>
          <a:p>
            <a:pPr algn="ctr"/>
            <a:r>
              <a:rPr lang="en-US" sz="3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Future - Biologicals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6517BAC-C80F-4065-90D8-703493E0B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046526" y="857251"/>
            <a:ext cx="656039" cy="5143091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84DCDA5-A261-4103-B44C-068DCEA033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E59A2A1-1352-47AA-80C2-0FF5375940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194" name="Picture 2" descr="The Biologicals Race is On | AgWeb">
            <a:extLst>
              <a:ext uri="{FF2B5EF4-FFF2-40B4-BE49-F238E27FC236}">
                <a16:creationId xmlns="" xmlns:a16="http://schemas.microsoft.com/office/drawing/2014/main" id="{EB46A1E8-D3FE-40E0-85ED-568206DCC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5076" y="2296073"/>
            <a:ext cx="4125849" cy="294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ext, person&#10;&#10;Description automatically generated">
            <a:extLst>
              <a:ext uri="{FF2B5EF4-FFF2-40B4-BE49-F238E27FC236}">
                <a16:creationId xmlns="" xmlns:a16="http://schemas.microsoft.com/office/drawing/2014/main" id="{E02B01A9-4CB2-4734-A117-F9474D57C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801" y="2293449"/>
            <a:ext cx="2211473" cy="206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8243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325166D1-1B21-4128-AC42-61745528E4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C034E0-2E69-4FBE-9541-0F790C4F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16" y="1357044"/>
            <a:ext cx="4105484" cy="494616"/>
          </a:xfrm>
        </p:spPr>
        <p:txBody>
          <a:bodyPr anchor="t">
            <a:noAutofit/>
          </a:bodyPr>
          <a:lstStyle/>
          <a:p>
            <a:pPr algn="ctr"/>
            <a:r>
              <a:rPr lang="en-US" sz="3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Bioplastics and Pharmaceuticals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6517BAC-C80F-4065-90D8-703493E0B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046526" y="857251"/>
            <a:ext cx="656039" cy="5143091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84DCDA5-A261-4103-B44C-068DCEA033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E59A2A1-1352-47AA-80C2-0FF5375940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DA25964-AD7B-4297-92CC-6ACE064AB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0086" y="1447152"/>
            <a:ext cx="3866390" cy="1981644"/>
          </a:xfrm>
          <a:prstGeom prst="rect">
            <a:avLst/>
          </a:prstGeom>
        </p:spPr>
      </p:pic>
      <p:pic>
        <p:nvPicPr>
          <p:cNvPr id="15" name="Picture 14" descr="A picture containing text, person&#10;&#10;Description automatically generated">
            <a:extLst>
              <a:ext uri="{FF2B5EF4-FFF2-40B4-BE49-F238E27FC236}">
                <a16:creationId xmlns="" xmlns:a16="http://schemas.microsoft.com/office/drawing/2014/main" id="{111FBCB3-BFFA-4608-BEFB-BF3A20FDA3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801" y="2293449"/>
            <a:ext cx="2211473" cy="206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447B7A0-6993-479C-8BCB-692903FBFF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086" y="3551704"/>
            <a:ext cx="3866390" cy="18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144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325166D1-1B21-4128-AC42-61745528E4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C034E0-2E69-4FBE-9541-0F790C4F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35" y="1357044"/>
            <a:ext cx="3889209" cy="494616"/>
          </a:xfrm>
        </p:spPr>
        <p:txBody>
          <a:bodyPr anchor="t">
            <a:noAutofit/>
          </a:bodyPr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Future - Carbon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6517BAC-C80F-4065-90D8-703493E0B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046526" y="857251"/>
            <a:ext cx="656039" cy="5143091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84DCDA5-A261-4103-B44C-068DCEA033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E59A2A1-1352-47AA-80C2-0FF5375940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3FDAD2C-A078-4094-AF59-EA40259B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80" y="4769127"/>
            <a:ext cx="3522645" cy="36007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</a:rPr>
              <a:t>Carbon Market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 descr="How small businesses can benefit from setting environmental targets |  Inside Small Business">
            <a:extLst>
              <a:ext uri="{FF2B5EF4-FFF2-40B4-BE49-F238E27FC236}">
                <a16:creationId xmlns="" xmlns:a16="http://schemas.microsoft.com/office/drawing/2014/main" id="{21F97B23-2A81-4836-BFF6-16601D730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7181" y="1911626"/>
            <a:ext cx="381070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ext, person&#10;&#10;Description automatically generated">
            <a:extLst>
              <a:ext uri="{FF2B5EF4-FFF2-40B4-BE49-F238E27FC236}">
                <a16:creationId xmlns="" xmlns:a16="http://schemas.microsoft.com/office/drawing/2014/main" id="{086A53B1-A860-47F4-B1F1-1FE533948B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801" y="2293449"/>
            <a:ext cx="2211473" cy="206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10076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43000" y="1200150"/>
            <a:ext cx="6858000" cy="536972"/>
          </a:xfrm>
        </p:spPr>
        <p:txBody>
          <a:bodyPr>
            <a:normAutofit/>
          </a:bodyPr>
          <a:lstStyle/>
          <a:p>
            <a:pPr algn="ctr"/>
            <a:r>
              <a:rPr lang="en-US" sz="3300" dirty="0">
                <a:solidFill>
                  <a:srgbClr val="FFC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It’s a changing world!</a:t>
            </a:r>
            <a:r>
              <a:rPr lang="en-US" sz="3300" dirty="0">
                <a:solidFill>
                  <a:srgbClr val="FFC000"/>
                </a:solidFill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900" y="1895466"/>
            <a:ext cx="3886200" cy="370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765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F2A632-079C-A363-F7DA-06A95D18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3050"/>
            <a:ext cx="3362738" cy="1162050"/>
          </a:xfrm>
        </p:spPr>
        <p:txBody>
          <a:bodyPr anchor="b">
            <a:normAutofit/>
          </a:bodyPr>
          <a:lstStyle/>
          <a:p>
            <a:r>
              <a:rPr lang="en-US" sz="3200" dirty="0"/>
              <a:t>Thoughts on Bison</a:t>
            </a:r>
          </a:p>
        </p:txBody>
      </p:sp>
      <p:pic>
        <p:nvPicPr>
          <p:cNvPr id="5" name="Picture 4" descr="A buffalo in a field&#10;&#10;Description automatically generated with low confidence">
            <a:extLst>
              <a:ext uri="{FF2B5EF4-FFF2-40B4-BE49-F238E27FC236}">
                <a16:creationId xmlns="" xmlns:a16="http://schemas.microsoft.com/office/drawing/2014/main" id="{875688DA-9EF1-10ED-F7E2-68C2F1F5CD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591338" y="273454"/>
            <a:ext cx="5095461" cy="585311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81E405C-0B61-061E-34B5-A55908B91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2" y="1574803"/>
            <a:ext cx="3008313" cy="46910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Niche market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Risks and Rewards</a:t>
            </a:r>
          </a:p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The power of the STORY</a:t>
            </a:r>
          </a:p>
        </p:txBody>
      </p:sp>
    </p:spTree>
    <p:extLst>
      <p:ext uri="{BB962C8B-B14F-4D97-AF65-F5344CB8AC3E}">
        <p14:creationId xmlns:p14="http://schemas.microsoft.com/office/powerpoint/2010/main" val="80979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 descr="A person standing in front of a sunset&#10;&#10;Description automatically generated">
            <a:extLst>
              <a:ext uri="{FF2B5EF4-FFF2-40B4-BE49-F238E27FC236}">
                <a16:creationId xmlns="" xmlns:a16="http://schemas.microsoft.com/office/drawing/2014/main" id="{2DE1ED6E-487C-43C9-AA4C-48B2B72E4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15AFD0-7E39-4F02-BF2A-578693A5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300"/>
              <a:t>Contemplations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193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9144000" cy="715962"/>
          </a:xfrm>
        </p:spPr>
        <p:txBody>
          <a:bodyPr>
            <a:normAutofit/>
          </a:bodyPr>
          <a:lstStyle/>
          <a:p>
            <a:pPr algn="ctr"/>
            <a:r>
              <a:rPr lang="en-US" sz="4800" b="0" dirty="0">
                <a:solidFill>
                  <a:srgbClr val="FFC000"/>
                </a:solidFill>
                <a:latin typeface="+mn-lt"/>
                <a:cs typeface="Calibri" panose="020F0502020204030204" pitchFamily="34" charset="0"/>
              </a:rPr>
              <a:t>It’s a changing world!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B20C6DE3-5853-49B1-921F-8EC584C5D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606955"/>
            <a:ext cx="5181600" cy="49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1165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="" xmlns:a16="http://schemas.microsoft.com/office/drawing/2014/main" id="{526E0BFB-CDF1-4990-8C11-AC849311E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mammal, cat, skunk, black&#10;&#10;Description automatically generated">
            <a:extLst>
              <a:ext uri="{FF2B5EF4-FFF2-40B4-BE49-F238E27FC236}">
                <a16:creationId xmlns="" xmlns:a16="http://schemas.microsoft.com/office/drawing/2014/main" id="{083BBE7A-2BD3-46DA-824B-28A1B6ABB1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857257"/>
            <a:ext cx="6501384" cy="51434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6069A1F8-9BEB-4786-9694-FC48B2D75D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091183" y="857250"/>
            <a:ext cx="7052817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6097905" y="111734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88736" y="4267440"/>
            <a:ext cx="3017520" cy="13716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581133E-1D72-4F07-A462-CCDE218CD68D}"/>
              </a:ext>
            </a:extLst>
          </p:cNvPr>
          <p:cNvSpPr txBox="1"/>
          <p:nvPr/>
        </p:nvSpPr>
        <p:spPr>
          <a:xfrm>
            <a:off x="5888736" y="1829755"/>
            <a:ext cx="2703829" cy="2087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35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</a:p>
          <a:p>
            <a:pPr marR="0" lvl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35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Perception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Problem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224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="" xmlns:a16="http://schemas.microsoft.com/office/drawing/2014/main" id="{526E0BFB-CDF1-4990-8C11-AC849311E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picture containing mammal, cat, skunk, black&#10;&#10;Description automatically generated">
            <a:extLst>
              <a:ext uri="{FF2B5EF4-FFF2-40B4-BE49-F238E27FC236}">
                <a16:creationId xmlns="" xmlns:a16="http://schemas.microsoft.com/office/drawing/2014/main" id="{083BBE7A-2BD3-46DA-824B-28A1B6ABB1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857257"/>
            <a:ext cx="6501384" cy="51434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6069A1F8-9BEB-4786-9694-FC48B2D75D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091183" y="857250"/>
            <a:ext cx="7052817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6097905" y="111734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88736" y="4267440"/>
            <a:ext cx="3017520" cy="13716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581133E-1D72-4F07-A462-CCDE218CD68D}"/>
              </a:ext>
            </a:extLst>
          </p:cNvPr>
          <p:cNvSpPr txBox="1"/>
          <p:nvPr/>
        </p:nvSpPr>
        <p:spPr>
          <a:xfrm>
            <a:off x="4238741" y="1815724"/>
            <a:ext cx="4775811" cy="353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 defTabSz="685800">
              <a:lnSpc>
                <a:spcPct val="90000"/>
              </a:lnSpc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solidFill>
                  <a:prstClr val="white"/>
                </a:solidFill>
                <a:latin typeface="Calibri" panose="020F0502020204030204"/>
              </a:rPr>
              <a:t>Everyone thinks they know agriculture</a:t>
            </a:r>
          </a:p>
          <a:p>
            <a:pPr marL="171450" indent="-171450" defTabSz="685800">
              <a:lnSpc>
                <a:spcPct val="90000"/>
              </a:lnSpc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solidFill>
                  <a:prstClr val="white"/>
                </a:solidFill>
                <a:latin typeface="Calibri" panose="020F0502020204030204"/>
              </a:rPr>
              <a:t> Rarely mentioned … bad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solidFill>
                  <a:prstClr val="white"/>
                </a:solidFill>
                <a:latin typeface="Calibri" panose="020F0502020204030204"/>
              </a:rPr>
              <a:t> Live in </a:t>
            </a:r>
            <a:r>
              <a:rPr lang="en-US" sz="2700" dirty="0" err="1">
                <a:solidFill>
                  <a:prstClr val="white"/>
                </a:solidFill>
                <a:latin typeface="Calibri" panose="020F0502020204030204"/>
              </a:rPr>
              <a:t>ou</a:t>
            </a:r>
            <a:r>
              <a:rPr lang="en-US" sz="2700" dirty="0">
                <a:solidFill>
                  <a:prstClr val="white"/>
                </a:solidFill>
                <a:latin typeface="Calibri" panose="020F0502020204030204"/>
              </a:rPr>
              <a:t>r own den </a:t>
            </a:r>
          </a:p>
          <a:p>
            <a:pPr marL="514350" lvl="1" indent="-171450" defTabSz="685800">
              <a:lnSpc>
                <a:spcPct val="90000"/>
              </a:lnSpc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solidFill>
                  <a:prstClr val="white"/>
                </a:solidFill>
                <a:latin typeface="Calibri" panose="020F0502020204030204"/>
              </a:rPr>
              <a:t>East / West </a:t>
            </a:r>
          </a:p>
          <a:p>
            <a:pPr marL="171450" indent="-171450" defTabSz="685800">
              <a:lnSpc>
                <a:spcPct val="90000"/>
              </a:lnSpc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solidFill>
                  <a:prstClr val="white"/>
                </a:solidFill>
                <a:latin typeface="Calibri" panose="020F0502020204030204"/>
              </a:rPr>
              <a:t> Seldom invited to the table</a:t>
            </a:r>
          </a:p>
          <a:p>
            <a:pPr marL="171450" indent="-171450" defTabSz="6858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solidFill>
                  <a:prstClr val="white"/>
                </a:solidFill>
                <a:latin typeface="Calibri" panose="020F0502020204030204"/>
              </a:rPr>
              <a:t> Scared of smell </a:t>
            </a:r>
          </a:p>
        </p:txBody>
      </p:sp>
    </p:spTree>
    <p:extLst>
      <p:ext uri="{BB962C8B-B14F-4D97-AF65-F5344CB8AC3E}">
        <p14:creationId xmlns:p14="http://schemas.microsoft.com/office/powerpoint/2010/main" val="2111678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B1595A09-E336-4D1B-9B3A-06A2287A54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="" xmlns:a16="http://schemas.microsoft.com/office/drawing/2014/main" id="{D2B83CF5-A88A-5025-20B0-3C0FE196B5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5" name="sketch line">
            <a:extLst>
              <a:ext uri="{FF2B5EF4-FFF2-40B4-BE49-F238E27FC236}">
                <a16:creationId xmlns="" xmlns:a16="http://schemas.microsoft.com/office/drawing/2014/main" id="{3540989C-C7B8-473B-BF87-6F2DA6A900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709634E-4132-716D-4344-FBEE268E3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1" y="4825362"/>
            <a:ext cx="5173220" cy="1399223"/>
          </a:xfrm>
        </p:spPr>
        <p:txBody>
          <a:bodyPr anchor="ctr">
            <a:normAutofit lnSpcReduction="10000"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Under-Performing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CC0000"/>
                </a:solidFill>
              </a:rPr>
              <a:t>  As a nation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CC0000"/>
                </a:solidFill>
              </a:rPr>
              <a:t>  As an industry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71CA5B3C-2239-1AF4-D4EA-FE506991A1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673" y="5013006"/>
            <a:ext cx="1857375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0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hand holding a globe&#10;&#10;Description automatically generated with medium confidence">
            <a:extLst>
              <a:ext uri="{FF2B5EF4-FFF2-40B4-BE49-F238E27FC236}">
                <a16:creationId xmlns="" xmlns:a16="http://schemas.microsoft.com/office/drawing/2014/main" id="{04D779A6-5CEC-2D9B-4085-126DA1DF6F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28A1498-EB59-99EA-BE39-46A615596887}"/>
              </a:ext>
            </a:extLst>
          </p:cNvPr>
          <p:cNvSpPr txBox="1"/>
          <p:nvPr/>
        </p:nvSpPr>
        <p:spPr>
          <a:xfrm>
            <a:off x="6191794" y="5499463"/>
            <a:ext cx="248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Humanitarian Leaders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C12AF0E-2A8B-6CF8-DEF5-E8855BC43B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839" y="4898571"/>
            <a:ext cx="1197856" cy="60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852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0">
            <a:extLst>
              <a:ext uri="{FF2B5EF4-FFF2-40B4-BE49-F238E27FC236}">
                <a16:creationId xmlns="" xmlns:a16="http://schemas.microsoft.com/office/drawing/2014/main" id="{D12DDE76-C203-4047-9998-63900085B5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8631" y="0"/>
            <a:ext cx="2436019" cy="3400426"/>
          </a:xfrm>
          <a:prstGeom prst="flowChartDocument">
            <a:avLst/>
          </a:prstGeom>
          <a:solidFill>
            <a:srgbClr val="8D4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CDFC9D8B-0D1F-A011-349C-65971458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62"/>
            <a:ext cx="2130136" cy="2371148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Innovation Powerhouse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462520AC-6385-1709-CC08-16B62A976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949" y="2467738"/>
            <a:ext cx="5510653" cy="438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755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486A1FB-BD35-4FEB-91EB-B2F5055B23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344764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24">
            <a:extLst>
              <a:ext uri="{FF2B5EF4-FFF2-40B4-BE49-F238E27FC236}">
                <a16:creationId xmlns="" xmlns:a16="http://schemas.microsoft.com/office/drawing/2014/main" id="{32863260-465E-4A9B-98CA-77693B32C2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767012"/>
            <a:ext cx="3629025" cy="1323975"/>
          </a:xfrm>
          <a:custGeom>
            <a:avLst/>
            <a:gdLst>
              <a:gd name="connsiteX0" fmla="*/ 0 w 4838700"/>
              <a:gd name="connsiteY0" fmla="*/ 0 h 1323975"/>
              <a:gd name="connsiteX1" fmla="*/ 4838700 w 4838700"/>
              <a:gd name="connsiteY1" fmla="*/ 0 h 1323975"/>
              <a:gd name="connsiteX2" fmla="*/ 4838700 w 4838700"/>
              <a:gd name="connsiteY2" fmla="*/ 78123 h 1323975"/>
              <a:gd name="connsiteX3" fmla="*/ 4822272 w 4838700"/>
              <a:gd name="connsiteY3" fmla="*/ 81440 h 1323975"/>
              <a:gd name="connsiteX4" fmla="*/ 4781550 w 4838700"/>
              <a:gd name="connsiteY4" fmla="*/ 142875 h 1323975"/>
              <a:gd name="connsiteX5" fmla="*/ 4822272 w 4838700"/>
              <a:gd name="connsiteY5" fmla="*/ 204311 h 1323975"/>
              <a:gd name="connsiteX6" fmla="*/ 4838700 w 4838700"/>
              <a:gd name="connsiteY6" fmla="*/ 207627 h 1323975"/>
              <a:gd name="connsiteX7" fmla="*/ 4838700 w 4838700"/>
              <a:gd name="connsiteY7" fmla="*/ 287197 h 1323975"/>
              <a:gd name="connsiteX8" fmla="*/ 4822272 w 4838700"/>
              <a:gd name="connsiteY8" fmla="*/ 290514 h 1323975"/>
              <a:gd name="connsiteX9" fmla="*/ 4781550 w 4838700"/>
              <a:gd name="connsiteY9" fmla="*/ 351949 h 1323975"/>
              <a:gd name="connsiteX10" fmla="*/ 4822272 w 4838700"/>
              <a:gd name="connsiteY10" fmla="*/ 413385 h 1323975"/>
              <a:gd name="connsiteX11" fmla="*/ 4838700 w 4838700"/>
              <a:gd name="connsiteY11" fmla="*/ 416701 h 1323975"/>
              <a:gd name="connsiteX12" fmla="*/ 4838700 w 4838700"/>
              <a:gd name="connsiteY12" fmla="*/ 496271 h 1323975"/>
              <a:gd name="connsiteX13" fmla="*/ 4822272 w 4838700"/>
              <a:gd name="connsiteY13" fmla="*/ 499588 h 1323975"/>
              <a:gd name="connsiteX14" fmla="*/ 4781550 w 4838700"/>
              <a:gd name="connsiteY14" fmla="*/ 561023 h 1323975"/>
              <a:gd name="connsiteX15" fmla="*/ 4822272 w 4838700"/>
              <a:gd name="connsiteY15" fmla="*/ 622459 h 1323975"/>
              <a:gd name="connsiteX16" fmla="*/ 4838700 w 4838700"/>
              <a:gd name="connsiteY16" fmla="*/ 625775 h 1323975"/>
              <a:gd name="connsiteX17" fmla="*/ 4838700 w 4838700"/>
              <a:gd name="connsiteY17" fmla="*/ 705345 h 1323975"/>
              <a:gd name="connsiteX18" fmla="*/ 4822272 w 4838700"/>
              <a:gd name="connsiteY18" fmla="*/ 708662 h 1323975"/>
              <a:gd name="connsiteX19" fmla="*/ 4781550 w 4838700"/>
              <a:gd name="connsiteY19" fmla="*/ 770097 h 1323975"/>
              <a:gd name="connsiteX20" fmla="*/ 4822272 w 4838700"/>
              <a:gd name="connsiteY20" fmla="*/ 831533 h 1323975"/>
              <a:gd name="connsiteX21" fmla="*/ 4838700 w 4838700"/>
              <a:gd name="connsiteY21" fmla="*/ 834849 h 1323975"/>
              <a:gd name="connsiteX22" fmla="*/ 4838700 w 4838700"/>
              <a:gd name="connsiteY22" fmla="*/ 914419 h 1323975"/>
              <a:gd name="connsiteX23" fmla="*/ 4822272 w 4838700"/>
              <a:gd name="connsiteY23" fmla="*/ 917736 h 1323975"/>
              <a:gd name="connsiteX24" fmla="*/ 4781550 w 4838700"/>
              <a:gd name="connsiteY24" fmla="*/ 979171 h 1323975"/>
              <a:gd name="connsiteX25" fmla="*/ 4822272 w 4838700"/>
              <a:gd name="connsiteY25" fmla="*/ 1040607 h 1323975"/>
              <a:gd name="connsiteX26" fmla="*/ 4838700 w 4838700"/>
              <a:gd name="connsiteY26" fmla="*/ 1043923 h 1323975"/>
              <a:gd name="connsiteX27" fmla="*/ 4838700 w 4838700"/>
              <a:gd name="connsiteY27" fmla="*/ 1123491 h 1323975"/>
              <a:gd name="connsiteX28" fmla="*/ 4822272 w 4838700"/>
              <a:gd name="connsiteY28" fmla="*/ 1126808 h 1323975"/>
              <a:gd name="connsiteX29" fmla="*/ 4781550 w 4838700"/>
              <a:gd name="connsiteY29" fmla="*/ 1188243 h 1323975"/>
              <a:gd name="connsiteX30" fmla="*/ 4822272 w 4838700"/>
              <a:gd name="connsiteY30" fmla="*/ 1249679 h 1323975"/>
              <a:gd name="connsiteX31" fmla="*/ 4838700 w 4838700"/>
              <a:gd name="connsiteY31" fmla="*/ 1252995 h 1323975"/>
              <a:gd name="connsiteX32" fmla="*/ 4838700 w 4838700"/>
              <a:gd name="connsiteY32" fmla="*/ 1323975 h 1323975"/>
              <a:gd name="connsiteX33" fmla="*/ 0 w 4838700"/>
              <a:gd name="connsiteY3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38700" h="1323975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7C53DECA-A5E8-4D5D-B13F-D6AD333809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0" y="2868613"/>
            <a:ext cx="3593591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0B7D759-A40B-4440-8F92-5C4DE42253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0" y="3960813"/>
            <a:ext cx="3593591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875" y="647700"/>
            <a:ext cx="2660650" cy="1811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25875" y="2101850"/>
            <a:ext cx="2660650" cy="3587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00" b="1">
                <a:solidFill>
                  <a:srgbClr val="FFFFFF"/>
                </a:solidFill>
              </a:rPr>
              <a:t>Telephone - 1874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5875" y="2527300"/>
            <a:ext cx="2660650" cy="18176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5875" y="3987800"/>
            <a:ext cx="2660650" cy="3587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00" b="1" err="1">
                <a:solidFill>
                  <a:srgbClr val="FFFFFF"/>
                </a:solidFill>
              </a:rPr>
              <a:t>Canadarm</a:t>
            </a:r>
            <a:r>
              <a:rPr lang="en-US" sz="1100" b="1">
                <a:solidFill>
                  <a:srgbClr val="FFFFFF"/>
                </a:solidFill>
              </a:rPr>
              <a:t> - 1981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59"/>
          <a:stretch/>
        </p:blipFill>
        <p:spPr>
          <a:xfrm>
            <a:off x="6554788" y="647700"/>
            <a:ext cx="2105025" cy="36972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4788" y="3987800"/>
            <a:ext cx="2105025" cy="3587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00" b="1">
                <a:solidFill>
                  <a:srgbClr val="FFFFFF"/>
                </a:solidFill>
              </a:rPr>
              <a:t>Blackberry</a:t>
            </a:r>
          </a:p>
          <a:p>
            <a:pPr algn="ctr">
              <a:spcAft>
                <a:spcPts val="600"/>
              </a:spcAft>
            </a:pPr>
            <a:r>
              <a:rPr lang="en-US" sz="1100" b="1">
                <a:solidFill>
                  <a:srgbClr val="FFFFFF"/>
                </a:solidFill>
              </a:rPr>
              <a:t>1996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875" y="4413250"/>
            <a:ext cx="2354263" cy="17938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25875" y="5849938"/>
            <a:ext cx="2354263" cy="3587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00" b="1">
                <a:solidFill>
                  <a:srgbClr val="FFFFFF"/>
                </a:solidFill>
              </a:rPr>
              <a:t>Insulin - 1921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813" y="4413250"/>
            <a:ext cx="2413000" cy="17938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46813" y="5849938"/>
            <a:ext cx="2413000" cy="3587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00" b="1">
                <a:solidFill>
                  <a:srgbClr val="FFFFFF"/>
                </a:solidFill>
              </a:rPr>
              <a:t>Basketball - 1891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43" y="2868613"/>
            <a:ext cx="2665203" cy="1092200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>
            <a:normAutofit/>
          </a:bodyPr>
          <a:lstStyle/>
          <a:p>
            <a:pPr algn="r"/>
            <a:r>
              <a:rPr lang="en-US" sz="2100" b="1">
                <a:solidFill>
                  <a:srgbClr val="FFFFFF"/>
                </a:solidFill>
                <a:latin typeface="Comic Sans MS" panose="030F0702030302020204" pitchFamily="66" charset="0"/>
              </a:rPr>
              <a:t>Canadian Innovation</a:t>
            </a:r>
          </a:p>
        </p:txBody>
      </p:sp>
    </p:spTree>
    <p:extLst>
      <p:ext uri="{BB962C8B-B14F-4D97-AF65-F5344CB8AC3E}">
        <p14:creationId xmlns:p14="http://schemas.microsoft.com/office/powerpoint/2010/main" val="364902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0" grpId="0" animBg="1"/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486A1FB-BD35-4FEB-91EB-B2F5055B23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344764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4">
            <a:extLst>
              <a:ext uri="{FF2B5EF4-FFF2-40B4-BE49-F238E27FC236}">
                <a16:creationId xmlns="" xmlns:a16="http://schemas.microsoft.com/office/drawing/2014/main" id="{32863260-465E-4A9B-98CA-77693B32C2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767012"/>
            <a:ext cx="3629025" cy="1323975"/>
          </a:xfrm>
          <a:custGeom>
            <a:avLst/>
            <a:gdLst>
              <a:gd name="connsiteX0" fmla="*/ 0 w 4838700"/>
              <a:gd name="connsiteY0" fmla="*/ 0 h 1323975"/>
              <a:gd name="connsiteX1" fmla="*/ 4838700 w 4838700"/>
              <a:gd name="connsiteY1" fmla="*/ 0 h 1323975"/>
              <a:gd name="connsiteX2" fmla="*/ 4838700 w 4838700"/>
              <a:gd name="connsiteY2" fmla="*/ 78123 h 1323975"/>
              <a:gd name="connsiteX3" fmla="*/ 4822272 w 4838700"/>
              <a:gd name="connsiteY3" fmla="*/ 81440 h 1323975"/>
              <a:gd name="connsiteX4" fmla="*/ 4781550 w 4838700"/>
              <a:gd name="connsiteY4" fmla="*/ 142875 h 1323975"/>
              <a:gd name="connsiteX5" fmla="*/ 4822272 w 4838700"/>
              <a:gd name="connsiteY5" fmla="*/ 204311 h 1323975"/>
              <a:gd name="connsiteX6" fmla="*/ 4838700 w 4838700"/>
              <a:gd name="connsiteY6" fmla="*/ 207627 h 1323975"/>
              <a:gd name="connsiteX7" fmla="*/ 4838700 w 4838700"/>
              <a:gd name="connsiteY7" fmla="*/ 287197 h 1323975"/>
              <a:gd name="connsiteX8" fmla="*/ 4822272 w 4838700"/>
              <a:gd name="connsiteY8" fmla="*/ 290514 h 1323975"/>
              <a:gd name="connsiteX9" fmla="*/ 4781550 w 4838700"/>
              <a:gd name="connsiteY9" fmla="*/ 351949 h 1323975"/>
              <a:gd name="connsiteX10" fmla="*/ 4822272 w 4838700"/>
              <a:gd name="connsiteY10" fmla="*/ 413385 h 1323975"/>
              <a:gd name="connsiteX11" fmla="*/ 4838700 w 4838700"/>
              <a:gd name="connsiteY11" fmla="*/ 416701 h 1323975"/>
              <a:gd name="connsiteX12" fmla="*/ 4838700 w 4838700"/>
              <a:gd name="connsiteY12" fmla="*/ 496271 h 1323975"/>
              <a:gd name="connsiteX13" fmla="*/ 4822272 w 4838700"/>
              <a:gd name="connsiteY13" fmla="*/ 499588 h 1323975"/>
              <a:gd name="connsiteX14" fmla="*/ 4781550 w 4838700"/>
              <a:gd name="connsiteY14" fmla="*/ 561023 h 1323975"/>
              <a:gd name="connsiteX15" fmla="*/ 4822272 w 4838700"/>
              <a:gd name="connsiteY15" fmla="*/ 622459 h 1323975"/>
              <a:gd name="connsiteX16" fmla="*/ 4838700 w 4838700"/>
              <a:gd name="connsiteY16" fmla="*/ 625775 h 1323975"/>
              <a:gd name="connsiteX17" fmla="*/ 4838700 w 4838700"/>
              <a:gd name="connsiteY17" fmla="*/ 705345 h 1323975"/>
              <a:gd name="connsiteX18" fmla="*/ 4822272 w 4838700"/>
              <a:gd name="connsiteY18" fmla="*/ 708662 h 1323975"/>
              <a:gd name="connsiteX19" fmla="*/ 4781550 w 4838700"/>
              <a:gd name="connsiteY19" fmla="*/ 770097 h 1323975"/>
              <a:gd name="connsiteX20" fmla="*/ 4822272 w 4838700"/>
              <a:gd name="connsiteY20" fmla="*/ 831533 h 1323975"/>
              <a:gd name="connsiteX21" fmla="*/ 4838700 w 4838700"/>
              <a:gd name="connsiteY21" fmla="*/ 834849 h 1323975"/>
              <a:gd name="connsiteX22" fmla="*/ 4838700 w 4838700"/>
              <a:gd name="connsiteY22" fmla="*/ 914419 h 1323975"/>
              <a:gd name="connsiteX23" fmla="*/ 4822272 w 4838700"/>
              <a:gd name="connsiteY23" fmla="*/ 917736 h 1323975"/>
              <a:gd name="connsiteX24" fmla="*/ 4781550 w 4838700"/>
              <a:gd name="connsiteY24" fmla="*/ 979171 h 1323975"/>
              <a:gd name="connsiteX25" fmla="*/ 4822272 w 4838700"/>
              <a:gd name="connsiteY25" fmla="*/ 1040607 h 1323975"/>
              <a:gd name="connsiteX26" fmla="*/ 4838700 w 4838700"/>
              <a:gd name="connsiteY26" fmla="*/ 1043923 h 1323975"/>
              <a:gd name="connsiteX27" fmla="*/ 4838700 w 4838700"/>
              <a:gd name="connsiteY27" fmla="*/ 1123491 h 1323975"/>
              <a:gd name="connsiteX28" fmla="*/ 4822272 w 4838700"/>
              <a:gd name="connsiteY28" fmla="*/ 1126808 h 1323975"/>
              <a:gd name="connsiteX29" fmla="*/ 4781550 w 4838700"/>
              <a:gd name="connsiteY29" fmla="*/ 1188243 h 1323975"/>
              <a:gd name="connsiteX30" fmla="*/ 4822272 w 4838700"/>
              <a:gd name="connsiteY30" fmla="*/ 1249679 h 1323975"/>
              <a:gd name="connsiteX31" fmla="*/ 4838700 w 4838700"/>
              <a:gd name="connsiteY31" fmla="*/ 1252995 h 1323975"/>
              <a:gd name="connsiteX32" fmla="*/ 4838700 w 4838700"/>
              <a:gd name="connsiteY32" fmla="*/ 1323975 h 1323975"/>
              <a:gd name="connsiteX33" fmla="*/ 0 w 4838700"/>
              <a:gd name="connsiteY3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38700" h="1323975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C53DECA-A5E8-4D5D-B13F-D6AD333809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0" y="2868613"/>
            <a:ext cx="3593591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C0B7D759-A40B-4440-8F92-5C4DE42253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0" y="3960813"/>
            <a:ext cx="3593591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625" y="642938"/>
            <a:ext cx="4768850" cy="3292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625" y="4003675"/>
            <a:ext cx="2054225" cy="2209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0113" y="4003675"/>
            <a:ext cx="2646363" cy="220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43" y="2868613"/>
            <a:ext cx="2665203" cy="1092200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>
            <a:normAutofit/>
          </a:bodyPr>
          <a:lstStyle/>
          <a:p>
            <a:pPr algn="r"/>
            <a:r>
              <a:rPr lang="en-US" sz="2100" b="1">
                <a:solidFill>
                  <a:srgbClr val="FFFFFF"/>
                </a:solidFill>
                <a:latin typeface="Comic Sans MS" panose="030F0702030302020204" pitchFamily="66" charset="0"/>
              </a:rPr>
              <a:t>Canadian Innovation</a:t>
            </a:r>
          </a:p>
        </p:txBody>
      </p:sp>
    </p:spTree>
    <p:extLst>
      <p:ext uri="{BB962C8B-B14F-4D97-AF65-F5344CB8AC3E}">
        <p14:creationId xmlns:p14="http://schemas.microsoft.com/office/powerpoint/2010/main" val="339130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486A1FB-BD35-4FEB-91EB-B2F5055B23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344764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4">
            <a:extLst>
              <a:ext uri="{FF2B5EF4-FFF2-40B4-BE49-F238E27FC236}">
                <a16:creationId xmlns="" xmlns:a16="http://schemas.microsoft.com/office/drawing/2014/main" id="{32863260-465E-4A9B-98CA-77693B32C2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767012"/>
            <a:ext cx="3629025" cy="1323975"/>
          </a:xfrm>
          <a:custGeom>
            <a:avLst/>
            <a:gdLst>
              <a:gd name="connsiteX0" fmla="*/ 0 w 4838700"/>
              <a:gd name="connsiteY0" fmla="*/ 0 h 1323975"/>
              <a:gd name="connsiteX1" fmla="*/ 4838700 w 4838700"/>
              <a:gd name="connsiteY1" fmla="*/ 0 h 1323975"/>
              <a:gd name="connsiteX2" fmla="*/ 4838700 w 4838700"/>
              <a:gd name="connsiteY2" fmla="*/ 78123 h 1323975"/>
              <a:gd name="connsiteX3" fmla="*/ 4822272 w 4838700"/>
              <a:gd name="connsiteY3" fmla="*/ 81440 h 1323975"/>
              <a:gd name="connsiteX4" fmla="*/ 4781550 w 4838700"/>
              <a:gd name="connsiteY4" fmla="*/ 142875 h 1323975"/>
              <a:gd name="connsiteX5" fmla="*/ 4822272 w 4838700"/>
              <a:gd name="connsiteY5" fmla="*/ 204311 h 1323975"/>
              <a:gd name="connsiteX6" fmla="*/ 4838700 w 4838700"/>
              <a:gd name="connsiteY6" fmla="*/ 207627 h 1323975"/>
              <a:gd name="connsiteX7" fmla="*/ 4838700 w 4838700"/>
              <a:gd name="connsiteY7" fmla="*/ 287197 h 1323975"/>
              <a:gd name="connsiteX8" fmla="*/ 4822272 w 4838700"/>
              <a:gd name="connsiteY8" fmla="*/ 290514 h 1323975"/>
              <a:gd name="connsiteX9" fmla="*/ 4781550 w 4838700"/>
              <a:gd name="connsiteY9" fmla="*/ 351949 h 1323975"/>
              <a:gd name="connsiteX10" fmla="*/ 4822272 w 4838700"/>
              <a:gd name="connsiteY10" fmla="*/ 413385 h 1323975"/>
              <a:gd name="connsiteX11" fmla="*/ 4838700 w 4838700"/>
              <a:gd name="connsiteY11" fmla="*/ 416701 h 1323975"/>
              <a:gd name="connsiteX12" fmla="*/ 4838700 w 4838700"/>
              <a:gd name="connsiteY12" fmla="*/ 496271 h 1323975"/>
              <a:gd name="connsiteX13" fmla="*/ 4822272 w 4838700"/>
              <a:gd name="connsiteY13" fmla="*/ 499588 h 1323975"/>
              <a:gd name="connsiteX14" fmla="*/ 4781550 w 4838700"/>
              <a:gd name="connsiteY14" fmla="*/ 561023 h 1323975"/>
              <a:gd name="connsiteX15" fmla="*/ 4822272 w 4838700"/>
              <a:gd name="connsiteY15" fmla="*/ 622459 h 1323975"/>
              <a:gd name="connsiteX16" fmla="*/ 4838700 w 4838700"/>
              <a:gd name="connsiteY16" fmla="*/ 625775 h 1323975"/>
              <a:gd name="connsiteX17" fmla="*/ 4838700 w 4838700"/>
              <a:gd name="connsiteY17" fmla="*/ 705345 h 1323975"/>
              <a:gd name="connsiteX18" fmla="*/ 4822272 w 4838700"/>
              <a:gd name="connsiteY18" fmla="*/ 708662 h 1323975"/>
              <a:gd name="connsiteX19" fmla="*/ 4781550 w 4838700"/>
              <a:gd name="connsiteY19" fmla="*/ 770097 h 1323975"/>
              <a:gd name="connsiteX20" fmla="*/ 4822272 w 4838700"/>
              <a:gd name="connsiteY20" fmla="*/ 831533 h 1323975"/>
              <a:gd name="connsiteX21" fmla="*/ 4838700 w 4838700"/>
              <a:gd name="connsiteY21" fmla="*/ 834849 h 1323975"/>
              <a:gd name="connsiteX22" fmla="*/ 4838700 w 4838700"/>
              <a:gd name="connsiteY22" fmla="*/ 914419 h 1323975"/>
              <a:gd name="connsiteX23" fmla="*/ 4822272 w 4838700"/>
              <a:gd name="connsiteY23" fmla="*/ 917736 h 1323975"/>
              <a:gd name="connsiteX24" fmla="*/ 4781550 w 4838700"/>
              <a:gd name="connsiteY24" fmla="*/ 979171 h 1323975"/>
              <a:gd name="connsiteX25" fmla="*/ 4822272 w 4838700"/>
              <a:gd name="connsiteY25" fmla="*/ 1040607 h 1323975"/>
              <a:gd name="connsiteX26" fmla="*/ 4838700 w 4838700"/>
              <a:gd name="connsiteY26" fmla="*/ 1043923 h 1323975"/>
              <a:gd name="connsiteX27" fmla="*/ 4838700 w 4838700"/>
              <a:gd name="connsiteY27" fmla="*/ 1123491 h 1323975"/>
              <a:gd name="connsiteX28" fmla="*/ 4822272 w 4838700"/>
              <a:gd name="connsiteY28" fmla="*/ 1126808 h 1323975"/>
              <a:gd name="connsiteX29" fmla="*/ 4781550 w 4838700"/>
              <a:gd name="connsiteY29" fmla="*/ 1188243 h 1323975"/>
              <a:gd name="connsiteX30" fmla="*/ 4822272 w 4838700"/>
              <a:gd name="connsiteY30" fmla="*/ 1249679 h 1323975"/>
              <a:gd name="connsiteX31" fmla="*/ 4838700 w 4838700"/>
              <a:gd name="connsiteY31" fmla="*/ 1252995 h 1323975"/>
              <a:gd name="connsiteX32" fmla="*/ 4838700 w 4838700"/>
              <a:gd name="connsiteY32" fmla="*/ 1323975 h 1323975"/>
              <a:gd name="connsiteX33" fmla="*/ 0 w 4838700"/>
              <a:gd name="connsiteY3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38700" h="1323975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C53DECA-A5E8-4D5D-B13F-D6AD333809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0" y="2868613"/>
            <a:ext cx="3593591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C0B7D759-A40B-4440-8F92-5C4DE42253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0" y="3960813"/>
            <a:ext cx="3593591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43" y="2868613"/>
            <a:ext cx="2665203" cy="1092200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>
            <a:normAutofit/>
          </a:bodyPr>
          <a:lstStyle/>
          <a:p>
            <a:pPr algn="r"/>
            <a:r>
              <a:rPr lang="en-US" sz="2100" b="1">
                <a:solidFill>
                  <a:srgbClr val="FFFFFF"/>
                </a:solidFill>
                <a:latin typeface="Comic Sans MS" panose="030F0702030302020204" pitchFamily="66" charset="0"/>
              </a:rPr>
              <a:t>Canadian Innovation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F7BF2D-7E1B-7D58-9CF7-21840D6345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106" y="411712"/>
            <a:ext cx="4955811" cy="3096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7C5173-600F-F11B-851B-656B825B2F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607" y="3508133"/>
            <a:ext cx="1719221" cy="3066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8A6F59-68E6-CB84-2B33-71661166A4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410" y="4229059"/>
            <a:ext cx="3077930" cy="162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17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A26C624C-963C-4795-B05B-6565DB5ABD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796624" cy="4197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885816" y="5"/>
            <a:ext cx="2765165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0155" y="1"/>
            <a:ext cx="3403848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297691"/>
            <a:ext cx="5127617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737" y="4181474"/>
            <a:ext cx="4129361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Agriculture – Equipment Leaders</a:t>
            </a:r>
          </a:p>
        </p:txBody>
      </p:sp>
    </p:spTree>
    <p:extLst>
      <p:ext uri="{BB962C8B-B14F-4D97-AF65-F5344CB8AC3E}">
        <p14:creationId xmlns:p14="http://schemas.microsoft.com/office/powerpoint/2010/main" val="15268710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B789048-32EE-491B-8CBF-558344FDB2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-3987"/>
            <a:ext cx="6486864" cy="6861987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72000"/>
                </a:schemeClr>
              </a:gs>
              <a:gs pos="25000">
                <a:schemeClr val="accent1">
                  <a:alpha val="55000"/>
                </a:schemeClr>
              </a:gs>
              <a:gs pos="94000">
                <a:schemeClr val="bg2">
                  <a:lumMod val="75000"/>
                  <a:alpha val="90000"/>
                </a:schemeClr>
              </a:gs>
              <a:gs pos="100000">
                <a:schemeClr val="bg2">
                  <a:lumMod val="75000"/>
                  <a:alpha val="9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DD2F41E-8948-4BFB-A2A3-CA8BA8ED9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43"/>
          <a:stretch/>
        </p:blipFill>
        <p:spPr>
          <a:xfrm flipH="1">
            <a:off x="0" y="-3987"/>
            <a:ext cx="9143999" cy="6861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A56A65-1655-E594-4636-8DCC4DE0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514" y="1293377"/>
            <a:ext cx="3361108" cy="1420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685800">
              <a:lnSpc>
                <a:spcPct val="90000"/>
              </a:lnSpc>
            </a:pPr>
            <a:r>
              <a:rPr lang="en-US" sz="3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Agriculture - Crops</a:t>
            </a:r>
          </a:p>
        </p:txBody>
      </p:sp>
      <p:sp>
        <p:nvSpPr>
          <p:cNvPr id="25" name="Freeform 67">
            <a:extLst>
              <a:ext uri="{FF2B5EF4-FFF2-40B4-BE49-F238E27FC236}">
                <a16:creationId xmlns="" xmlns:a16="http://schemas.microsoft.com/office/drawing/2014/main" id="{07500BEA-8A07-45E9-9219-40FBEECD55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5316" y="4160567"/>
            <a:ext cx="3244015" cy="2706536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F006ACBB-A8A7-4C1B-9832-A4BFEDD2E9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66809" y="2827861"/>
            <a:ext cx="2867005" cy="2867005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Freeform 65">
            <a:extLst>
              <a:ext uri="{FF2B5EF4-FFF2-40B4-BE49-F238E27FC236}">
                <a16:creationId xmlns="" xmlns:a16="http://schemas.microsoft.com/office/drawing/2014/main" id="{46664683-CA82-4BDA-BCF2-5814580741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3987"/>
            <a:ext cx="4093299" cy="3467921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7" name="Picture 6" descr="A field of yellow flowers&#10;&#10;Description automatically generated with low confidence">
            <a:extLst>
              <a:ext uri="{FF2B5EF4-FFF2-40B4-BE49-F238E27FC236}">
                <a16:creationId xmlns="" xmlns:a16="http://schemas.microsoft.com/office/drawing/2014/main" id="{D9206D49-30D2-3BE1-1AC8-A6765D9C11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16" y="4314758"/>
            <a:ext cx="3085236" cy="2548558"/>
          </a:xfrm>
          <a:custGeom>
            <a:avLst/>
            <a:gdLst/>
            <a:ahLst/>
            <a:cxnLst/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D89810B-0EF5-D99D-5CBE-C1871D7498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99" r="4" b="16937"/>
          <a:stretch/>
        </p:blipFill>
        <p:spPr>
          <a:xfrm>
            <a:off x="3484383" y="2992428"/>
            <a:ext cx="2556888" cy="2556888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C40261-9884-EB1C-B0BA-2C1CB984BF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2005"/>
            <a:ext cx="3945383" cy="3320025"/>
          </a:xfrm>
          <a:custGeom>
            <a:avLst/>
            <a:gdLst/>
            <a:ahLst/>
            <a:cxnLst/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Picture 5" descr="A picture containing sesame seed, pea, cut, pile&#10;&#10;Description automatically generated">
            <a:extLst>
              <a:ext uri="{FF2B5EF4-FFF2-40B4-BE49-F238E27FC236}">
                <a16:creationId xmlns="" xmlns:a16="http://schemas.microsoft.com/office/drawing/2014/main" id="{BE870B14-A02B-3826-FDEA-E4BB5F5DBC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918" y="4010866"/>
            <a:ext cx="1584218" cy="2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8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Rectangle 11"/>
          <p:cNvSpPr/>
          <p:nvPr/>
        </p:nvSpPr>
        <p:spPr bwMode="auto">
          <a:xfrm>
            <a:off x="2878939" y="3810000"/>
            <a:ext cx="3064669" cy="1645363"/>
          </a:xfrm>
          <a:prstGeom prst="rect">
            <a:avLst/>
          </a:prstGeom>
          <a:solidFill>
            <a:srgbClr val="BFB800"/>
          </a:solidFill>
          <a:ln w="9525" cap="sq" cmpd="sng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165100" dist="50800" dir="2700000" algn="tl" rotWithShape="0">
              <a:prstClr val="black">
                <a:alpha val="6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prstClr val="black"/>
              </a:solidFill>
            </a:endParaRPr>
          </a:p>
          <a:p>
            <a:pPr algn="ctr"/>
            <a:endParaRPr lang="en-US" sz="800" dirty="0">
              <a:solidFill>
                <a:prstClr val="black"/>
              </a:solidFill>
            </a:endParaRPr>
          </a:p>
          <a:p>
            <a:pPr algn="ctr"/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Proud to be in Agriculture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 flipV="1">
            <a:off x="1" y="101132"/>
            <a:ext cx="9144000" cy="81748"/>
          </a:xfrm>
          <a:prstGeom prst="rect">
            <a:avLst/>
          </a:prstGeom>
          <a:solidFill>
            <a:srgbClr val="FDB913"/>
          </a:solidFill>
          <a:ln w="9525" cap="rnd">
            <a:noFill/>
            <a:prstDash val="sysDot"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ts val="1200"/>
              </a:spcAft>
            </a:pPr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591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-6235"/>
            <a:ext cx="244153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536407" y="10"/>
            <a:ext cx="3607593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6652" y="-6235"/>
            <a:ext cx="2758363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660089"/>
            <a:ext cx="534187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5" name="Freeform 43">
            <a:extLst>
              <a:ext uri="{FF2B5EF4-FFF2-40B4-BE49-F238E27FC236}">
                <a16:creationId xmlns="" xmlns:a16="http://schemas.microsoft.com/office/drawing/2014/main" id="{AAD8F19F-4A55-467B-BED0-8837659A90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4014787" y="2660089"/>
            <a:ext cx="5129213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742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4373" y="4189864"/>
            <a:ext cx="3748015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6476" y="10"/>
            <a:ext cx="2545457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138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64EEF0D6-2D1F-491D-AC56-0F0F95A316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643467"/>
            <a:ext cx="2834640" cy="35692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Food Processing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371" y="-2"/>
            <a:ext cx="2464285" cy="6858000"/>
          </a:xfrm>
          <a:custGeom>
            <a:avLst/>
            <a:gdLst/>
            <a:ahLst/>
            <a:cxnLst/>
            <a:rect l="l" t="t" r="r" b="b"/>
            <a:pathLst>
              <a:path w="3285713" h="6858000">
                <a:moveTo>
                  <a:pt x="16970" y="0"/>
                </a:moveTo>
                <a:lnTo>
                  <a:pt x="3269111" y="0"/>
                </a:lnTo>
                <a:lnTo>
                  <a:pt x="3265544" y="140686"/>
                </a:lnTo>
                <a:cubicBezTo>
                  <a:pt x="3266106" y="312749"/>
                  <a:pt x="3278516" y="484544"/>
                  <a:pt x="3276399" y="655695"/>
                </a:cubicBezTo>
                <a:cubicBezTo>
                  <a:pt x="3275270" y="750938"/>
                  <a:pt x="3254102" y="845927"/>
                  <a:pt x="3258053" y="941424"/>
                </a:cubicBezTo>
                <a:cubicBezTo>
                  <a:pt x="3269625" y="1230836"/>
                  <a:pt x="3265815" y="1520375"/>
                  <a:pt x="3280916" y="1809660"/>
                </a:cubicBezTo>
                <a:cubicBezTo>
                  <a:pt x="3290682" y="1950657"/>
                  <a:pt x="3285530" y="2092164"/>
                  <a:pt x="3265533" y="2232285"/>
                </a:cubicBezTo>
                <a:cubicBezTo>
                  <a:pt x="3248879" y="2337306"/>
                  <a:pt x="3259182" y="2443217"/>
                  <a:pt x="3266238" y="2548746"/>
                </a:cubicBezTo>
                <a:cubicBezTo>
                  <a:pt x="3274847" y="2676498"/>
                  <a:pt x="3279504" y="2804125"/>
                  <a:pt x="3265391" y="2932131"/>
                </a:cubicBezTo>
                <a:cubicBezTo>
                  <a:pt x="3255231" y="3023183"/>
                  <a:pt x="3264686" y="3114743"/>
                  <a:pt x="3270331" y="3206050"/>
                </a:cubicBezTo>
                <a:cubicBezTo>
                  <a:pt x="3277669" y="3301343"/>
                  <a:pt x="3277669" y="3396993"/>
                  <a:pt x="3270331" y="3492287"/>
                </a:cubicBezTo>
                <a:cubicBezTo>
                  <a:pt x="3262965" y="3579403"/>
                  <a:pt x="3264715" y="3666937"/>
                  <a:pt x="3275553" y="3753761"/>
                </a:cubicBezTo>
                <a:cubicBezTo>
                  <a:pt x="3287407" y="3855353"/>
                  <a:pt x="3278234" y="3956946"/>
                  <a:pt x="3269625" y="4058539"/>
                </a:cubicBezTo>
                <a:cubicBezTo>
                  <a:pt x="3254243" y="4237342"/>
                  <a:pt x="3261158" y="4416017"/>
                  <a:pt x="3272448" y="4594439"/>
                </a:cubicBezTo>
                <a:cubicBezTo>
                  <a:pt x="3279674" y="4717278"/>
                  <a:pt x="3275708" y="4840446"/>
                  <a:pt x="3260594" y="4962713"/>
                </a:cubicBezTo>
                <a:cubicBezTo>
                  <a:pt x="3257912" y="4987031"/>
                  <a:pt x="3256818" y="5011382"/>
                  <a:pt x="3256271" y="5035748"/>
                </a:cubicBezTo>
                <a:lnTo>
                  <a:pt x="3255961" y="5057561"/>
                </a:lnTo>
                <a:lnTo>
                  <a:pt x="3252009" y="5100947"/>
                </a:lnTo>
                <a:lnTo>
                  <a:pt x="3255359" y="5173266"/>
                </a:lnTo>
                <a:lnTo>
                  <a:pt x="3255007" y="5180867"/>
                </a:lnTo>
                <a:lnTo>
                  <a:pt x="3260282" y="5238783"/>
                </a:lnTo>
                <a:lnTo>
                  <a:pt x="3271301" y="5440455"/>
                </a:lnTo>
                <a:cubicBezTo>
                  <a:pt x="3272550" y="5528263"/>
                  <a:pt x="3270254" y="5616112"/>
                  <a:pt x="3264404" y="5703831"/>
                </a:cubicBezTo>
                <a:cubicBezTo>
                  <a:pt x="3255795" y="5865363"/>
                  <a:pt x="3264686" y="6026641"/>
                  <a:pt x="3275130" y="6188047"/>
                </a:cubicBezTo>
                <a:cubicBezTo>
                  <a:pt x="3287548" y="6379930"/>
                  <a:pt x="3267791" y="6571686"/>
                  <a:pt x="3264827" y="6763568"/>
                </a:cubicBezTo>
                <a:cubicBezTo>
                  <a:pt x="3264545" y="6780776"/>
                  <a:pt x="3265603" y="6798015"/>
                  <a:pt x="3266909" y="6815254"/>
                </a:cubicBezTo>
                <a:lnTo>
                  <a:pt x="3269857" y="6858000"/>
                </a:lnTo>
                <a:lnTo>
                  <a:pt x="15795" y="6858000"/>
                </a:lnTo>
                <a:lnTo>
                  <a:pt x="11716" y="6584216"/>
                </a:lnTo>
                <a:cubicBezTo>
                  <a:pt x="9693" y="6488368"/>
                  <a:pt x="8801" y="6392585"/>
                  <a:pt x="14216" y="6297024"/>
                </a:cubicBezTo>
                <a:cubicBezTo>
                  <a:pt x="20970" y="6178401"/>
                  <a:pt x="19695" y="6058378"/>
                  <a:pt x="14981" y="5940264"/>
                </a:cubicBezTo>
                <a:cubicBezTo>
                  <a:pt x="10266" y="5822153"/>
                  <a:pt x="3896" y="5703912"/>
                  <a:pt x="14981" y="5585799"/>
                </a:cubicBezTo>
                <a:cubicBezTo>
                  <a:pt x="23136" y="5483192"/>
                  <a:pt x="25047" y="5380177"/>
                  <a:pt x="20714" y="5277330"/>
                </a:cubicBezTo>
                <a:cubicBezTo>
                  <a:pt x="15745" y="5098058"/>
                  <a:pt x="6063" y="4918659"/>
                  <a:pt x="16637" y="4739386"/>
                </a:cubicBezTo>
                <a:cubicBezTo>
                  <a:pt x="32819" y="4468249"/>
                  <a:pt x="23136" y="4197366"/>
                  <a:pt x="10394" y="3926484"/>
                </a:cubicBezTo>
                <a:cubicBezTo>
                  <a:pt x="1475" y="3741096"/>
                  <a:pt x="-5915" y="3555837"/>
                  <a:pt x="6827" y="3370449"/>
                </a:cubicBezTo>
                <a:cubicBezTo>
                  <a:pt x="19822" y="3179328"/>
                  <a:pt x="35749" y="2988333"/>
                  <a:pt x="25939" y="2796448"/>
                </a:cubicBezTo>
                <a:cubicBezTo>
                  <a:pt x="19568" y="2674258"/>
                  <a:pt x="7463" y="2552194"/>
                  <a:pt x="15364" y="2429877"/>
                </a:cubicBezTo>
                <a:cubicBezTo>
                  <a:pt x="21696" y="2301584"/>
                  <a:pt x="19861" y="2173023"/>
                  <a:pt x="9885" y="2044959"/>
                </a:cubicBezTo>
                <a:cubicBezTo>
                  <a:pt x="4151" y="1980959"/>
                  <a:pt x="4151" y="1916564"/>
                  <a:pt x="9885" y="1852564"/>
                </a:cubicBezTo>
                <a:cubicBezTo>
                  <a:pt x="26168" y="1696405"/>
                  <a:pt x="30423" y="1539214"/>
                  <a:pt x="22626" y="1382405"/>
                </a:cubicBezTo>
                <a:cubicBezTo>
                  <a:pt x="18166" y="1264292"/>
                  <a:pt x="10394" y="1146307"/>
                  <a:pt x="15872" y="1027940"/>
                </a:cubicBezTo>
                <a:cubicBezTo>
                  <a:pt x="22370" y="889440"/>
                  <a:pt x="27340" y="750814"/>
                  <a:pt x="20970" y="612314"/>
                </a:cubicBezTo>
                <a:cubicBezTo>
                  <a:pt x="14267" y="463706"/>
                  <a:pt x="15452" y="314847"/>
                  <a:pt x="24536" y="166365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233" y="3"/>
            <a:ext cx="3019766" cy="4194731"/>
          </a:xfrm>
          <a:custGeom>
            <a:avLst/>
            <a:gdLst/>
            <a:ahLst/>
            <a:cxnLst/>
            <a:rect l="l" t="t" r="r" b="b"/>
            <a:pathLst>
              <a:path w="4026354" h="4194731">
                <a:moveTo>
                  <a:pt x="23605" y="0"/>
                </a:moveTo>
                <a:lnTo>
                  <a:pt x="4026354" y="0"/>
                </a:lnTo>
                <a:lnTo>
                  <a:pt x="4026354" y="4174564"/>
                </a:lnTo>
                <a:lnTo>
                  <a:pt x="3905945" y="4162010"/>
                </a:lnTo>
                <a:cubicBezTo>
                  <a:pt x="3861284" y="4160178"/>
                  <a:pt x="3816513" y="4161154"/>
                  <a:pt x="3771885" y="4164948"/>
                </a:cubicBezTo>
                <a:cubicBezTo>
                  <a:pt x="3541871" y="4179705"/>
                  <a:pt x="3311601" y="4173044"/>
                  <a:pt x="3081586" y="4176309"/>
                </a:cubicBezTo>
                <a:cubicBezTo>
                  <a:pt x="2773880" y="4180750"/>
                  <a:pt x="2466429" y="4169388"/>
                  <a:pt x="2158851" y="4168344"/>
                </a:cubicBezTo>
                <a:cubicBezTo>
                  <a:pt x="2095807" y="4168083"/>
                  <a:pt x="2032508" y="4171478"/>
                  <a:pt x="1969719" y="4176701"/>
                </a:cubicBezTo>
                <a:cubicBezTo>
                  <a:pt x="1882731" y="4183754"/>
                  <a:pt x="1796889" y="4174873"/>
                  <a:pt x="1710666" y="4166515"/>
                </a:cubicBezTo>
                <a:cubicBezTo>
                  <a:pt x="1606738" y="4156460"/>
                  <a:pt x="1503066" y="4165340"/>
                  <a:pt x="1399776" y="4176963"/>
                </a:cubicBezTo>
                <a:cubicBezTo>
                  <a:pt x="1222450" y="4196539"/>
                  <a:pt x="1043788" y="4199947"/>
                  <a:pt x="865876" y="4187149"/>
                </a:cubicBezTo>
                <a:cubicBezTo>
                  <a:pt x="669356" y="4173436"/>
                  <a:pt x="472966" y="4175918"/>
                  <a:pt x="276446" y="4176963"/>
                </a:cubicBezTo>
                <a:lnTo>
                  <a:pt x="21362" y="4176292"/>
                </a:lnTo>
                <a:lnTo>
                  <a:pt x="14458" y="4122289"/>
                </a:lnTo>
                <a:cubicBezTo>
                  <a:pt x="3338" y="4042652"/>
                  <a:pt x="-1375" y="3962394"/>
                  <a:pt x="346" y="3882149"/>
                </a:cubicBezTo>
                <a:cubicBezTo>
                  <a:pt x="205" y="3686075"/>
                  <a:pt x="9942" y="3490382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1"/>
                  <a:pt x="30264" y="2835999"/>
                </a:cubicBezTo>
                <a:cubicBezTo>
                  <a:pt x="47622" y="2740756"/>
                  <a:pt x="39860" y="2645512"/>
                  <a:pt x="33510" y="2550269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8" y="288533"/>
                </a:cubicBezTo>
                <a:close/>
              </a:path>
            </a:pathLst>
          </a:custGeom>
        </p:spPr>
      </p:pic>
      <p:sp>
        <p:nvSpPr>
          <p:cNvPr id="20" name="sketch line">
            <a:extLst>
              <a:ext uri="{FF2B5EF4-FFF2-40B4-BE49-F238E27FC236}">
                <a16:creationId xmlns=""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0060" y="4409267"/>
            <a:ext cx="2537460" cy="18288"/>
          </a:xfrm>
          <a:custGeom>
            <a:avLst/>
            <a:gdLst>
              <a:gd name="connsiteX0" fmla="*/ 0 w 2537460"/>
              <a:gd name="connsiteY0" fmla="*/ 0 h 18288"/>
              <a:gd name="connsiteX1" fmla="*/ 608990 w 2537460"/>
              <a:gd name="connsiteY1" fmla="*/ 0 h 18288"/>
              <a:gd name="connsiteX2" fmla="*/ 1192606 w 2537460"/>
              <a:gd name="connsiteY2" fmla="*/ 0 h 18288"/>
              <a:gd name="connsiteX3" fmla="*/ 1776222 w 2537460"/>
              <a:gd name="connsiteY3" fmla="*/ 0 h 18288"/>
              <a:gd name="connsiteX4" fmla="*/ 2537460 w 2537460"/>
              <a:gd name="connsiteY4" fmla="*/ 0 h 18288"/>
              <a:gd name="connsiteX5" fmla="*/ 2537460 w 2537460"/>
              <a:gd name="connsiteY5" fmla="*/ 18288 h 18288"/>
              <a:gd name="connsiteX6" fmla="*/ 1852346 w 2537460"/>
              <a:gd name="connsiteY6" fmla="*/ 18288 h 18288"/>
              <a:gd name="connsiteX7" fmla="*/ 1243355 w 2537460"/>
              <a:gd name="connsiteY7" fmla="*/ 18288 h 18288"/>
              <a:gd name="connsiteX8" fmla="*/ 659740 w 2537460"/>
              <a:gd name="connsiteY8" fmla="*/ 18288 h 18288"/>
              <a:gd name="connsiteX9" fmla="*/ 0 w 2537460"/>
              <a:gd name="connsiteY9" fmla="*/ 18288 h 18288"/>
              <a:gd name="connsiteX10" fmla="*/ 0 w 2537460"/>
              <a:gd name="connsiteY10" fmla="*/ 0 h 18288"/>
              <a:gd name="connsiteX0" fmla="*/ 0 w 2537460"/>
              <a:gd name="connsiteY0" fmla="*/ 0 h 18288"/>
              <a:gd name="connsiteX1" fmla="*/ 583616 w 2537460"/>
              <a:gd name="connsiteY1" fmla="*/ 0 h 18288"/>
              <a:gd name="connsiteX2" fmla="*/ 1268730 w 2537460"/>
              <a:gd name="connsiteY2" fmla="*/ 0 h 18288"/>
              <a:gd name="connsiteX3" fmla="*/ 1826971 w 2537460"/>
              <a:gd name="connsiteY3" fmla="*/ 0 h 18288"/>
              <a:gd name="connsiteX4" fmla="*/ 2537460 w 2537460"/>
              <a:gd name="connsiteY4" fmla="*/ 0 h 18288"/>
              <a:gd name="connsiteX5" fmla="*/ 2537460 w 2537460"/>
              <a:gd name="connsiteY5" fmla="*/ 18288 h 18288"/>
              <a:gd name="connsiteX6" fmla="*/ 1928470 w 2537460"/>
              <a:gd name="connsiteY6" fmla="*/ 18288 h 18288"/>
              <a:gd name="connsiteX7" fmla="*/ 1243355 w 2537460"/>
              <a:gd name="connsiteY7" fmla="*/ 18288 h 18288"/>
              <a:gd name="connsiteX8" fmla="*/ 634365 w 2537460"/>
              <a:gd name="connsiteY8" fmla="*/ 18288 h 18288"/>
              <a:gd name="connsiteX9" fmla="*/ 0 w 2537460"/>
              <a:gd name="connsiteY9" fmla="*/ 18288 h 18288"/>
              <a:gd name="connsiteX10" fmla="*/ 0 w 253746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7460" h="18288" fill="none" extrusionOk="0">
                <a:moveTo>
                  <a:pt x="0" y="0"/>
                </a:moveTo>
                <a:cubicBezTo>
                  <a:pt x="176930" y="9240"/>
                  <a:pt x="374898" y="38866"/>
                  <a:pt x="608990" y="0"/>
                </a:cubicBezTo>
                <a:cubicBezTo>
                  <a:pt x="795372" y="-46741"/>
                  <a:pt x="895209" y="-159"/>
                  <a:pt x="1192606" y="0"/>
                </a:cubicBezTo>
                <a:cubicBezTo>
                  <a:pt x="1492451" y="11334"/>
                  <a:pt x="1633796" y="-21977"/>
                  <a:pt x="1776222" y="0"/>
                </a:cubicBezTo>
                <a:cubicBezTo>
                  <a:pt x="1898698" y="-2342"/>
                  <a:pt x="2184615" y="-15580"/>
                  <a:pt x="2537460" y="0"/>
                </a:cubicBezTo>
                <a:cubicBezTo>
                  <a:pt x="2535725" y="5314"/>
                  <a:pt x="2539396" y="12013"/>
                  <a:pt x="2537460" y="18288"/>
                </a:cubicBezTo>
                <a:cubicBezTo>
                  <a:pt x="2376235" y="18027"/>
                  <a:pt x="2002911" y="28072"/>
                  <a:pt x="1852346" y="18288"/>
                </a:cubicBezTo>
                <a:cubicBezTo>
                  <a:pt x="1708475" y="14043"/>
                  <a:pt x="1381469" y="-7535"/>
                  <a:pt x="1243355" y="18288"/>
                </a:cubicBezTo>
                <a:cubicBezTo>
                  <a:pt x="1121254" y="20205"/>
                  <a:pt x="813665" y="40702"/>
                  <a:pt x="659740" y="18288"/>
                </a:cubicBezTo>
                <a:cubicBezTo>
                  <a:pt x="474822" y="-19104"/>
                  <a:pt x="129675" y="64343"/>
                  <a:pt x="0" y="18288"/>
                </a:cubicBezTo>
                <a:cubicBezTo>
                  <a:pt x="898" y="13406"/>
                  <a:pt x="19" y="4120"/>
                  <a:pt x="0" y="0"/>
                </a:cubicBezTo>
                <a:close/>
              </a:path>
              <a:path w="2537460" h="18288" stroke="0" extrusionOk="0">
                <a:moveTo>
                  <a:pt x="0" y="0"/>
                </a:moveTo>
                <a:cubicBezTo>
                  <a:pt x="260366" y="-1373"/>
                  <a:pt x="292781" y="-7804"/>
                  <a:pt x="583616" y="0"/>
                </a:cubicBezTo>
                <a:cubicBezTo>
                  <a:pt x="870185" y="-4368"/>
                  <a:pt x="1117460" y="14415"/>
                  <a:pt x="1268730" y="0"/>
                </a:cubicBezTo>
                <a:cubicBezTo>
                  <a:pt x="1409685" y="26835"/>
                  <a:pt x="1716958" y="24974"/>
                  <a:pt x="1826971" y="0"/>
                </a:cubicBezTo>
                <a:cubicBezTo>
                  <a:pt x="1919016" y="-24200"/>
                  <a:pt x="2355197" y="-44168"/>
                  <a:pt x="2537460" y="0"/>
                </a:cubicBezTo>
                <a:cubicBezTo>
                  <a:pt x="2536754" y="8377"/>
                  <a:pt x="2538852" y="13210"/>
                  <a:pt x="2537460" y="18288"/>
                </a:cubicBezTo>
                <a:cubicBezTo>
                  <a:pt x="2301567" y="21171"/>
                  <a:pt x="2036737" y="2010"/>
                  <a:pt x="1928470" y="18288"/>
                </a:cubicBezTo>
                <a:cubicBezTo>
                  <a:pt x="1801428" y="8853"/>
                  <a:pt x="1439155" y="36310"/>
                  <a:pt x="1243355" y="18288"/>
                </a:cubicBezTo>
                <a:cubicBezTo>
                  <a:pt x="1093900" y="-751"/>
                  <a:pt x="798653" y="24037"/>
                  <a:pt x="634365" y="18288"/>
                </a:cubicBezTo>
                <a:cubicBezTo>
                  <a:pt x="461055" y="33274"/>
                  <a:pt x="142244" y="30488"/>
                  <a:pt x="0" y="18288"/>
                </a:cubicBezTo>
                <a:cubicBezTo>
                  <a:pt x="-445" y="10205"/>
                  <a:pt x="-140" y="6087"/>
                  <a:pt x="0" y="0"/>
                </a:cubicBezTo>
                <a:close/>
              </a:path>
              <a:path w="2537460" h="18288" fill="none" stroke="0" extrusionOk="0">
                <a:moveTo>
                  <a:pt x="0" y="0"/>
                </a:moveTo>
                <a:cubicBezTo>
                  <a:pt x="198785" y="-7835"/>
                  <a:pt x="411408" y="40531"/>
                  <a:pt x="608990" y="0"/>
                </a:cubicBezTo>
                <a:cubicBezTo>
                  <a:pt x="814264" y="-40107"/>
                  <a:pt x="887425" y="8080"/>
                  <a:pt x="1192606" y="0"/>
                </a:cubicBezTo>
                <a:cubicBezTo>
                  <a:pt x="1473581" y="-23399"/>
                  <a:pt x="1630418" y="14688"/>
                  <a:pt x="1776222" y="0"/>
                </a:cubicBezTo>
                <a:cubicBezTo>
                  <a:pt x="1911150" y="55222"/>
                  <a:pt x="2173167" y="7972"/>
                  <a:pt x="2537460" y="0"/>
                </a:cubicBezTo>
                <a:cubicBezTo>
                  <a:pt x="2536332" y="4917"/>
                  <a:pt x="2537558" y="13565"/>
                  <a:pt x="2537460" y="18288"/>
                </a:cubicBezTo>
                <a:cubicBezTo>
                  <a:pt x="2403871" y="5077"/>
                  <a:pt x="1973675" y="21649"/>
                  <a:pt x="1852346" y="18288"/>
                </a:cubicBezTo>
                <a:cubicBezTo>
                  <a:pt x="1700406" y="12110"/>
                  <a:pt x="1360895" y="13438"/>
                  <a:pt x="1243355" y="18288"/>
                </a:cubicBezTo>
                <a:cubicBezTo>
                  <a:pt x="1147054" y="40290"/>
                  <a:pt x="830308" y="45312"/>
                  <a:pt x="659740" y="18288"/>
                </a:cubicBezTo>
                <a:cubicBezTo>
                  <a:pt x="506166" y="-15600"/>
                  <a:pt x="140889" y="37922"/>
                  <a:pt x="0" y="18288"/>
                </a:cubicBezTo>
                <a:cubicBezTo>
                  <a:pt x="913" y="12991"/>
                  <a:pt x="-1021" y="45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custGeom>
                    <a:avLst/>
                    <a:gdLst>
                      <a:gd name="connsiteX0" fmla="*/ 0 w 2537460"/>
                      <a:gd name="connsiteY0" fmla="*/ 0 h 18288"/>
                      <a:gd name="connsiteX1" fmla="*/ 608990 w 2537460"/>
                      <a:gd name="connsiteY1" fmla="*/ 0 h 18288"/>
                      <a:gd name="connsiteX2" fmla="*/ 1192606 w 2537460"/>
                      <a:gd name="connsiteY2" fmla="*/ 0 h 18288"/>
                      <a:gd name="connsiteX3" fmla="*/ 1776222 w 2537460"/>
                      <a:gd name="connsiteY3" fmla="*/ 0 h 18288"/>
                      <a:gd name="connsiteX4" fmla="*/ 2537460 w 2537460"/>
                      <a:gd name="connsiteY4" fmla="*/ 0 h 18288"/>
                      <a:gd name="connsiteX5" fmla="*/ 2537460 w 2537460"/>
                      <a:gd name="connsiteY5" fmla="*/ 18288 h 18288"/>
                      <a:gd name="connsiteX6" fmla="*/ 1852346 w 2537460"/>
                      <a:gd name="connsiteY6" fmla="*/ 18288 h 18288"/>
                      <a:gd name="connsiteX7" fmla="*/ 1243355 w 2537460"/>
                      <a:gd name="connsiteY7" fmla="*/ 18288 h 18288"/>
                      <a:gd name="connsiteX8" fmla="*/ 659740 w 2537460"/>
                      <a:gd name="connsiteY8" fmla="*/ 18288 h 18288"/>
                      <a:gd name="connsiteX9" fmla="*/ 0 w 2537460"/>
                      <a:gd name="connsiteY9" fmla="*/ 18288 h 18288"/>
                      <a:gd name="connsiteX10" fmla="*/ 0 w 253746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37460" h="18288" fill="none" extrusionOk="0">
                        <a:moveTo>
                          <a:pt x="0" y="0"/>
                        </a:moveTo>
                        <a:cubicBezTo>
                          <a:pt x="174960" y="27535"/>
                          <a:pt x="415230" y="23166"/>
                          <a:pt x="608990" y="0"/>
                        </a:cubicBezTo>
                        <a:cubicBezTo>
                          <a:pt x="802750" y="-23166"/>
                          <a:pt x="909071" y="9624"/>
                          <a:pt x="1192606" y="0"/>
                        </a:cubicBezTo>
                        <a:cubicBezTo>
                          <a:pt x="1476141" y="-9624"/>
                          <a:pt x="1643838" y="-10946"/>
                          <a:pt x="1776222" y="0"/>
                        </a:cubicBezTo>
                        <a:cubicBezTo>
                          <a:pt x="1908606" y="10946"/>
                          <a:pt x="2181276" y="7294"/>
                          <a:pt x="2537460" y="0"/>
                        </a:cubicBezTo>
                        <a:cubicBezTo>
                          <a:pt x="2536882" y="4771"/>
                          <a:pt x="2538213" y="12323"/>
                          <a:pt x="2537460" y="18288"/>
                        </a:cubicBezTo>
                        <a:cubicBezTo>
                          <a:pt x="2373415" y="7859"/>
                          <a:pt x="1997204" y="31497"/>
                          <a:pt x="1852346" y="18288"/>
                        </a:cubicBezTo>
                        <a:cubicBezTo>
                          <a:pt x="1707488" y="5079"/>
                          <a:pt x="1365341" y="10857"/>
                          <a:pt x="1243355" y="18288"/>
                        </a:cubicBezTo>
                        <a:cubicBezTo>
                          <a:pt x="1121369" y="25719"/>
                          <a:pt x="823941" y="45644"/>
                          <a:pt x="659740" y="18288"/>
                        </a:cubicBezTo>
                        <a:cubicBezTo>
                          <a:pt x="495540" y="-9068"/>
                          <a:pt x="147479" y="37930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537460" h="18288" stroke="0" extrusionOk="0">
                        <a:moveTo>
                          <a:pt x="0" y="0"/>
                        </a:moveTo>
                        <a:cubicBezTo>
                          <a:pt x="255465" y="-5970"/>
                          <a:pt x="303560" y="-7554"/>
                          <a:pt x="583616" y="0"/>
                        </a:cubicBezTo>
                        <a:cubicBezTo>
                          <a:pt x="863672" y="7554"/>
                          <a:pt x="1115780" y="-19811"/>
                          <a:pt x="1268730" y="0"/>
                        </a:cubicBezTo>
                        <a:cubicBezTo>
                          <a:pt x="1421680" y="19811"/>
                          <a:pt x="1695220" y="23136"/>
                          <a:pt x="1826971" y="0"/>
                        </a:cubicBezTo>
                        <a:cubicBezTo>
                          <a:pt x="1958722" y="-23136"/>
                          <a:pt x="2329451" y="-27529"/>
                          <a:pt x="2537460" y="0"/>
                        </a:cubicBezTo>
                        <a:cubicBezTo>
                          <a:pt x="2536846" y="8857"/>
                          <a:pt x="2537964" y="13619"/>
                          <a:pt x="2537460" y="18288"/>
                        </a:cubicBezTo>
                        <a:cubicBezTo>
                          <a:pt x="2301366" y="-8732"/>
                          <a:pt x="2056229" y="1847"/>
                          <a:pt x="1928470" y="18288"/>
                        </a:cubicBezTo>
                        <a:cubicBezTo>
                          <a:pt x="1800711" y="34730"/>
                          <a:pt x="1409086" y="51516"/>
                          <a:pt x="1243355" y="18288"/>
                        </a:cubicBezTo>
                        <a:cubicBezTo>
                          <a:pt x="1077625" y="-14940"/>
                          <a:pt x="796567" y="32205"/>
                          <a:pt x="634365" y="18288"/>
                        </a:cubicBezTo>
                        <a:cubicBezTo>
                          <a:pt x="472163" y="4372"/>
                          <a:pt x="137791" y="41773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137076" y="4362938"/>
            <a:ext cx="3006924" cy="2495062"/>
          </a:xfrm>
          <a:custGeom>
            <a:avLst/>
            <a:gdLst/>
            <a:ahLst/>
            <a:cxnLst/>
            <a:rect l="l" t="t" r="r" b="b"/>
            <a:pathLst>
              <a:path w="4009232" h="2495062">
                <a:moveTo>
                  <a:pt x="2357618" y="4"/>
                </a:moveTo>
                <a:cubicBezTo>
                  <a:pt x="2402184" y="-78"/>
                  <a:pt x="2446761" y="1163"/>
                  <a:pt x="2491337" y="4428"/>
                </a:cubicBezTo>
                <a:cubicBezTo>
                  <a:pt x="2641421" y="17813"/>
                  <a:pt x="2792204" y="21079"/>
                  <a:pt x="2942707" y="14222"/>
                </a:cubicBezTo>
                <a:cubicBezTo>
                  <a:pt x="3063650" y="5694"/>
                  <a:pt x="3184962" y="4206"/>
                  <a:pt x="3306070" y="9782"/>
                </a:cubicBezTo>
                <a:cubicBezTo>
                  <a:pt x="3418912" y="16442"/>
                  <a:pt x="3531755" y="23233"/>
                  <a:pt x="3644979" y="19315"/>
                </a:cubicBezTo>
                <a:cubicBezTo>
                  <a:pt x="3690065" y="17748"/>
                  <a:pt x="3734514" y="15789"/>
                  <a:pt x="3779218" y="13177"/>
                </a:cubicBezTo>
                <a:cubicBezTo>
                  <a:pt x="3820337" y="9619"/>
                  <a:pt x="3861567" y="7938"/>
                  <a:pt x="3902788" y="8133"/>
                </a:cubicBezTo>
                <a:lnTo>
                  <a:pt x="4009232" y="13493"/>
                </a:lnTo>
                <a:lnTo>
                  <a:pt x="4009232" y="2495062"/>
                </a:lnTo>
                <a:lnTo>
                  <a:pt x="6243" y="2495062"/>
                </a:lnTo>
                <a:lnTo>
                  <a:pt x="25280" y="2123536"/>
                </a:lnTo>
                <a:cubicBezTo>
                  <a:pt x="28243" y="1879841"/>
                  <a:pt x="36288" y="1635638"/>
                  <a:pt x="11167" y="1392705"/>
                </a:cubicBezTo>
                <a:cubicBezTo>
                  <a:pt x="-5908" y="1228125"/>
                  <a:pt x="865" y="1064307"/>
                  <a:pt x="3970" y="899855"/>
                </a:cubicBezTo>
                <a:cubicBezTo>
                  <a:pt x="7498" y="715082"/>
                  <a:pt x="5805" y="530184"/>
                  <a:pt x="5805" y="345412"/>
                </a:cubicBezTo>
                <a:cubicBezTo>
                  <a:pt x="5522" y="265027"/>
                  <a:pt x="10321" y="185150"/>
                  <a:pt x="18506" y="105145"/>
                </a:cubicBezTo>
                <a:cubicBezTo>
                  <a:pt x="21435" y="76128"/>
                  <a:pt x="22749" y="47150"/>
                  <a:pt x="22780" y="18221"/>
                </a:cubicBezTo>
                <a:lnTo>
                  <a:pt x="22508" y="11325"/>
                </a:lnTo>
                <a:lnTo>
                  <a:pt x="119228" y="7824"/>
                </a:lnTo>
                <a:cubicBezTo>
                  <a:pt x="263604" y="-156"/>
                  <a:pt x="408364" y="3162"/>
                  <a:pt x="552257" y="17748"/>
                </a:cubicBezTo>
                <a:cubicBezTo>
                  <a:pt x="654057" y="25440"/>
                  <a:pt x="756316" y="24213"/>
                  <a:pt x="857924" y="14092"/>
                </a:cubicBezTo>
                <a:cubicBezTo>
                  <a:pt x="1044382" y="-1710"/>
                  <a:pt x="1230457" y="10958"/>
                  <a:pt x="1416533" y="21666"/>
                </a:cubicBezTo>
                <a:cubicBezTo>
                  <a:pt x="1596750" y="32113"/>
                  <a:pt x="1776839" y="24408"/>
                  <a:pt x="1957056" y="17487"/>
                </a:cubicBezTo>
                <a:cubicBezTo>
                  <a:pt x="2090308" y="12394"/>
                  <a:pt x="2223918" y="249"/>
                  <a:pt x="2357618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85635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 descr="A person standing in front of a sunset&#10;&#10;Description automatically generated">
            <a:extLst>
              <a:ext uri="{FF2B5EF4-FFF2-40B4-BE49-F238E27FC236}">
                <a16:creationId xmlns="" xmlns:a16="http://schemas.microsoft.com/office/drawing/2014/main" id="{2DE1ED6E-487C-43C9-AA4C-48B2B72E4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15AFD0-7E39-4F02-BF2A-578693A5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300" dirty="0"/>
              <a:t>Suggestions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586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8FC9BE17-9A7B-462D-AE50-3D87773873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C27AA71E-38F9-41B6-B3BF-D28A09905D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3729" y="10"/>
            <a:ext cx="581297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EBE8569-6AEC-4B8C-8D53-2DE337CDBA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4F4045-F7E5-4AF2-B94C-4551433E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2804514" cy="1124712"/>
          </a:xfrm>
        </p:spPr>
        <p:txBody>
          <a:bodyPr anchor="b">
            <a:normAutofit/>
          </a:bodyPr>
          <a:lstStyle/>
          <a:p>
            <a:r>
              <a:rPr lang="en-US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The Plan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182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CEAB77-8005-418B-8ACE-834D90234A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8155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801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6CCA5F87-1D1E-45CB-8D83-FC7EEFAD99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CCFC2C6-6238-4A2F-93DE-2ADF74AF6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6450" y="1122363"/>
            <a:ext cx="301752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 Great Philosopher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Mike Tyson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9378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A849903-0A75-443C-B8F1-E3B01426A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1026477"/>
            <a:ext cx="8178799" cy="48050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CF0FEDC-6B26-8CA8-D460-7EA7C5FD9032}"/>
              </a:ext>
            </a:extLst>
          </p:cNvPr>
          <p:cNvSpPr txBox="1"/>
          <p:nvPr/>
        </p:nvSpPr>
        <p:spPr>
          <a:xfrm>
            <a:off x="482600" y="1357744"/>
            <a:ext cx="1318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</a:p>
        </p:txBody>
      </p:sp>
    </p:spTree>
    <p:extLst>
      <p:ext uri="{BB962C8B-B14F-4D97-AF65-F5344CB8AC3E}">
        <p14:creationId xmlns:p14="http://schemas.microsoft.com/office/powerpoint/2010/main" val="4477158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F26E2B-7D59-4173-8887-3EEA6BFBA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250" y="5016460"/>
            <a:ext cx="6579390" cy="600573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Generation Leaders</a:t>
            </a:r>
          </a:p>
        </p:txBody>
      </p:sp>
      <p:pic>
        <p:nvPicPr>
          <p:cNvPr id="4" name="Picture 3" descr="A group of people posing for a picture&#10;&#10;Description automatically generated with medium confidence">
            <a:extLst>
              <a:ext uri="{FF2B5EF4-FFF2-40B4-BE49-F238E27FC236}">
                <a16:creationId xmlns="" xmlns:a16="http://schemas.microsoft.com/office/drawing/2014/main" id="{AAEEFF64-EC7C-4696-AD46-A7BCE69640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250" y="1384661"/>
            <a:ext cx="6579390" cy="3618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72178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916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8915" name="TextBox 2"/>
          <p:cNvSpPr txBox="1">
            <a:spLocks noChangeArrowheads="1"/>
          </p:cNvSpPr>
          <p:nvPr/>
        </p:nvSpPr>
        <p:spPr bwMode="auto">
          <a:xfrm>
            <a:off x="392906" y="5317240"/>
            <a:ext cx="8408194" cy="7448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marR="0" lvl="1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3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Engage with the future leaders  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8917" name="TextBox 4"/>
          <p:cNvSpPr txBox="1">
            <a:spLocks noChangeArrowheads="1"/>
          </p:cNvSpPr>
          <p:nvPr/>
        </p:nvSpPr>
        <p:spPr bwMode="auto">
          <a:xfrm>
            <a:off x="7578725" y="6276975"/>
            <a:ext cx="12557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837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5648" y="-108488"/>
            <a:ext cx="10463088" cy="6981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907" y="294468"/>
            <a:ext cx="3159324" cy="416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D7CDD3E-46BC-4369-9B7E-4CE3872D9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867" y="-228600"/>
            <a:ext cx="12598401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3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="" xmlns:a16="http://schemas.microsoft.com/office/drawing/2014/main" id="{D12DDE76-C203-4047-9998-63900085B5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8631" y="0"/>
            <a:ext cx="2436019" cy="3400426"/>
          </a:xfrm>
          <a:prstGeom prst="flowChartDocument">
            <a:avLst/>
          </a:prstGeom>
          <a:solidFill>
            <a:srgbClr val="877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45F2B78-7D5D-4796-9304-66C541549FBC}"/>
              </a:ext>
            </a:extLst>
          </p:cNvPr>
          <p:cNvSpPr txBox="1"/>
          <p:nvPr/>
        </p:nvSpPr>
        <p:spPr>
          <a:xfrm>
            <a:off x="628650" y="171162"/>
            <a:ext cx="2130136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3.  </a:t>
            </a: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 Role to Play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4" descr="A cartoon of a dog&#10;&#10;Description automatically generated with medium confidence">
            <a:extLst>
              <a:ext uri="{FF2B5EF4-FFF2-40B4-BE49-F238E27FC236}">
                <a16:creationId xmlns="" xmlns:a16="http://schemas.microsoft.com/office/drawing/2014/main" id="{DE31CEB5-C364-4FB2-87D7-26D11F456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5220" y="90128"/>
            <a:ext cx="4829066" cy="6795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40037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342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Th</a:t>
            </a:r>
          </a:p>
        </p:txBody>
      </p:sp>
      <p:pic>
        <p:nvPicPr>
          <p:cNvPr id="59187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0544" y="1371600"/>
            <a:ext cx="5522912" cy="5659437"/>
          </a:xfrm>
        </p:spPr>
      </p:pic>
      <p:sp>
        <p:nvSpPr>
          <p:cNvPr id="4" name="Oval 3"/>
          <p:cNvSpPr/>
          <p:nvPr/>
        </p:nvSpPr>
        <p:spPr>
          <a:xfrm>
            <a:off x="1239840" y="357188"/>
            <a:ext cx="6710362" cy="1395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Its’ a Changing World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If you’re not moving forward, then you’re going backwards </a:t>
            </a:r>
          </a:p>
        </p:txBody>
      </p:sp>
    </p:spTree>
    <p:extLst>
      <p:ext uri="{BB962C8B-B14F-4D97-AF65-F5344CB8AC3E}">
        <p14:creationId xmlns:p14="http://schemas.microsoft.com/office/powerpoint/2010/main" val="2361822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rategic Planning - How to Get a Soccer Partn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2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00600" y="457200"/>
            <a:ext cx="3733800" cy="426720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b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r>
              <a:rPr lang="en-US" sz="6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Canadian Journey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to </a:t>
            </a:r>
            <a:b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Social License / Public Trust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689" y="-750705"/>
            <a:ext cx="9238689" cy="76087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" y="3641014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Kim McConnell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C.M.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19800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@kmcconnell1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kim@KimMcConnell.ca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403-862-5818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74381"/>
      </p:ext>
    </p:extLst>
  </p:cSld>
  <p:clrMapOvr>
    <a:masterClrMapping/>
  </p:clrMapOvr>
</p:sld>
</file>

<file path=ppt/theme/theme1.xml><?xml version="1.0" encoding="utf-8"?>
<a:theme xmlns:a="http://schemas.openxmlformats.org/drawingml/2006/main" name="7_1A_Nufarm Title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NUF2477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rnd">
          <a:noFill/>
          <a:prstDash val="sysDot"/>
          <a:miter lim="800000"/>
          <a:headEnd/>
          <a:tailEnd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algn="ctr" fontAlgn="base">
          <a:spcBef>
            <a:spcPct val="0"/>
          </a:spcBef>
          <a:spcAft>
            <a:spcPts val="1200"/>
          </a:spcAft>
          <a:defRPr sz="1200" dirty="0" smtClean="0">
            <a:latin typeface="Arial" pitchFamily="34" charset="0"/>
          </a:defRPr>
        </a:defPPr>
      </a:lstStyle>
    </a:spDef>
    <a:lnDef>
      <a:spPr>
        <a:ln w="19050" cap="rnd">
          <a:solidFill>
            <a:schemeClr val="bg2"/>
          </a:solidFill>
          <a:prstDash val="sysDot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1A_Nufarm Title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NUF2477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rnd">
          <a:noFill/>
          <a:prstDash val="sysDot"/>
          <a:miter lim="800000"/>
          <a:headEnd/>
          <a:tailEnd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algn="ctr" fontAlgn="base">
          <a:spcBef>
            <a:spcPct val="0"/>
          </a:spcBef>
          <a:spcAft>
            <a:spcPts val="1200"/>
          </a:spcAft>
          <a:defRPr sz="1200" dirty="0" smtClean="0">
            <a:latin typeface="Arial" pitchFamily="34" charset="0"/>
          </a:defRPr>
        </a:defPPr>
      </a:lstStyle>
    </a:spDef>
    <a:lnDef>
      <a:spPr>
        <a:ln w="19050" cap="rnd">
          <a:solidFill>
            <a:schemeClr val="bg2"/>
          </a:solidFill>
          <a:prstDash val="sysDot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_2013_AWC_pp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Wheat">
  <a:themeElements>
    <a:clrScheme name="Whea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ea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Whe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End slide">
  <a:themeElements>
    <a:clrScheme name="End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d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End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d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d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LOL banner with logo">
  <a:themeElements>
    <a:clrScheme name="LOL">
      <a:dk1>
        <a:sysClr val="windowText" lastClr="000000"/>
      </a:dk1>
      <a:lt1>
        <a:sysClr val="window" lastClr="FFFFFF"/>
      </a:lt1>
      <a:dk2>
        <a:srgbClr val="263746"/>
      </a:dk2>
      <a:lt2>
        <a:srgbClr val="EEECE1"/>
      </a:lt2>
      <a:accent1>
        <a:srgbClr val="669933"/>
      </a:accent1>
      <a:accent2>
        <a:srgbClr val="FF671B"/>
      </a:accent2>
      <a:accent3>
        <a:srgbClr val="009877"/>
      </a:accent3>
      <a:accent4>
        <a:srgbClr val="007573"/>
      </a:accent4>
      <a:accent5>
        <a:srgbClr val="007DA4"/>
      </a:accent5>
      <a:accent6>
        <a:srgbClr val="99A4AE"/>
      </a:accent6>
      <a:hlink>
        <a:srgbClr val="263746"/>
      </a:hlink>
      <a:folHlink>
        <a:srgbClr val="FF671B"/>
      </a:folHlink>
    </a:clrScheme>
    <a:fontScheme name="LOL 2015">
      <a:majorFont>
        <a:latin typeface="Segoe UI Semi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>
          <a:outerShdw blurRad="40000" dist="23000" dir="5400000" rotWithShape="0">
            <a:schemeClr val="tx2">
              <a:alpha val="35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1A_Nufarm Title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NUF2477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rnd">
          <a:noFill/>
          <a:prstDash val="sysDot"/>
          <a:miter lim="800000"/>
          <a:headEnd/>
          <a:tailEnd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algn="ctr" fontAlgn="base">
          <a:spcBef>
            <a:spcPct val="0"/>
          </a:spcBef>
          <a:spcAft>
            <a:spcPts val="1200"/>
          </a:spcAft>
          <a:defRPr sz="1200" dirty="0" smtClean="0">
            <a:latin typeface="Arial" pitchFamily="34" charset="0"/>
          </a:defRPr>
        </a:defPPr>
      </a:lstStyle>
    </a:spDef>
    <a:lnDef>
      <a:spPr>
        <a:ln w="19050" cap="rnd">
          <a:solidFill>
            <a:schemeClr val="bg2"/>
          </a:solidFill>
          <a:prstDash val="sysDot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Nufarm Conten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NUF2477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rnd">
          <a:noFill/>
          <a:prstDash val="sysDot"/>
          <a:miter lim="800000"/>
          <a:headEnd/>
          <a:tailEnd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algn="ctr" fontAlgn="base">
          <a:spcBef>
            <a:spcPct val="0"/>
          </a:spcBef>
          <a:spcAft>
            <a:spcPts val="1200"/>
          </a:spcAft>
          <a:defRPr sz="1200" dirty="0" smtClean="0">
            <a:latin typeface="Arial" pitchFamily="34" charset="0"/>
          </a:defRPr>
        </a:defPPr>
      </a:lstStyle>
    </a:spDef>
    <a:lnDef>
      <a:spPr>
        <a:ln w="19050" cap="rnd">
          <a:solidFill>
            <a:schemeClr val="bg2"/>
          </a:solidFill>
          <a:prstDash val="sysDot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LOL banner with logo">
  <a:themeElements>
    <a:clrScheme name="LOL">
      <a:dk1>
        <a:sysClr val="windowText" lastClr="000000"/>
      </a:dk1>
      <a:lt1>
        <a:sysClr val="window" lastClr="FFFFFF"/>
      </a:lt1>
      <a:dk2>
        <a:srgbClr val="263746"/>
      </a:dk2>
      <a:lt2>
        <a:srgbClr val="EEECE1"/>
      </a:lt2>
      <a:accent1>
        <a:srgbClr val="669933"/>
      </a:accent1>
      <a:accent2>
        <a:srgbClr val="FF671B"/>
      </a:accent2>
      <a:accent3>
        <a:srgbClr val="009877"/>
      </a:accent3>
      <a:accent4>
        <a:srgbClr val="007573"/>
      </a:accent4>
      <a:accent5>
        <a:srgbClr val="007DA4"/>
      </a:accent5>
      <a:accent6>
        <a:srgbClr val="99A4AE"/>
      </a:accent6>
      <a:hlink>
        <a:srgbClr val="263746"/>
      </a:hlink>
      <a:folHlink>
        <a:srgbClr val="FF671B"/>
      </a:folHlink>
    </a:clrScheme>
    <a:fontScheme name="LOL 2015">
      <a:majorFont>
        <a:latin typeface="Segoe UI Semi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>
          <a:outerShdw blurRad="40000" dist="23000" dir="5400000" rotWithShape="0">
            <a:schemeClr val="tx2">
              <a:alpha val="35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BACE86CBB03940B7ABD78006CF2614" ma:contentTypeVersion="11" ma:contentTypeDescription="Create a new document." ma:contentTypeScope="" ma:versionID="7542855a460159c7445b7ee90fa44adc">
  <xsd:schema xmlns:xsd="http://www.w3.org/2001/XMLSchema" xmlns:xs="http://www.w3.org/2001/XMLSchema" xmlns:p="http://schemas.microsoft.com/office/2006/metadata/properties" xmlns:ns2="84a5ae47-c55e-462d-9bbb-7f9271bb351c" xmlns:ns3="1e8b5464-f959-4f5e-a26e-f70dd6c7ed76" targetNamespace="http://schemas.microsoft.com/office/2006/metadata/properties" ma:root="true" ma:fieldsID="6e6a8b42c960dbd303e1770dbb4d763f" ns2:_="" ns3:_="">
    <xsd:import namespace="84a5ae47-c55e-462d-9bbb-7f9271bb351c"/>
    <xsd:import namespace="1e8b5464-f959-4f5e-a26e-f70dd6c7ed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Date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5ae47-c55e-462d-9bbb-7f9271bb35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Date" ma:index="14" nillable="true" ma:displayName="Date" ma:format="DateOnly" ma:internalName="Date">
      <xsd:simpleType>
        <xsd:restriction base="dms:DateTime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8b5464-f959-4f5e-a26e-f70dd6c7ed7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84a5ae47-c55e-462d-9bbb-7f9271bb351c" xsi:nil="true"/>
  </documentManagement>
</p:properties>
</file>

<file path=customXml/itemProps1.xml><?xml version="1.0" encoding="utf-8"?>
<ds:datastoreItem xmlns:ds="http://schemas.openxmlformats.org/officeDocument/2006/customXml" ds:itemID="{873789F0-8CA0-4062-A2D3-EC66B4E819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F6949A-A833-4CBB-893B-8597081F3C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a5ae47-c55e-462d-9bbb-7f9271bb351c"/>
    <ds:schemaRef ds:uri="1e8b5464-f959-4f5e-a26e-f70dd6c7ed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20D227-61C2-41FE-8854-66CE7C95186D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1e8b5464-f959-4f5e-a26e-f70dd6c7ed76"/>
    <ds:schemaRef ds:uri="84a5ae47-c55e-462d-9bbb-7f9271bb351c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1003</Words>
  <Application>Microsoft Office PowerPoint</Application>
  <PresentationFormat>On-screen Show (4:3)</PresentationFormat>
  <Paragraphs>221</Paragraphs>
  <Slides>93</Slides>
  <Notes>43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93</vt:i4>
      </vt:variant>
    </vt:vector>
  </HeadingPairs>
  <TitlesOfParts>
    <vt:vector size="123" baseType="lpstr">
      <vt:lpstr>ＭＳ Ｐゴシック</vt:lpstr>
      <vt:lpstr>Arial</vt:lpstr>
      <vt:lpstr>Bradley Hand ITC</vt:lpstr>
      <vt:lpstr>Calibri</vt:lpstr>
      <vt:lpstr>Calibri Light</vt:lpstr>
      <vt:lpstr>Comic Sans MS</vt:lpstr>
      <vt:lpstr>Courier New</vt:lpstr>
      <vt:lpstr>Harlow Solid Italic</vt:lpstr>
      <vt:lpstr>Impact</vt:lpstr>
      <vt:lpstr>Lucida Sans</vt:lpstr>
      <vt:lpstr>Segoe UI Semibold</vt:lpstr>
      <vt:lpstr>Tahoma</vt:lpstr>
      <vt:lpstr>Verdana</vt:lpstr>
      <vt:lpstr>Wingdings</vt:lpstr>
      <vt:lpstr>7_1A_Nufarm Title</vt:lpstr>
      <vt:lpstr>4_Office Theme</vt:lpstr>
      <vt:lpstr>7_LOL banner with logo</vt:lpstr>
      <vt:lpstr>8_Office Theme</vt:lpstr>
      <vt:lpstr>Office Theme</vt:lpstr>
      <vt:lpstr>8_1A_Nufarm Title</vt:lpstr>
      <vt:lpstr>2_Office Theme</vt:lpstr>
      <vt:lpstr>1_Nufarm Content</vt:lpstr>
      <vt:lpstr>LOL banner with logo</vt:lpstr>
      <vt:lpstr>1_Office Theme</vt:lpstr>
      <vt:lpstr>6_Office Theme</vt:lpstr>
      <vt:lpstr>3_Office Theme</vt:lpstr>
      <vt:lpstr>9_1A_Nufarm Title</vt:lpstr>
      <vt:lpstr>1_2013_AWC_ppt_template</vt:lpstr>
      <vt:lpstr>Wheat</vt:lpstr>
      <vt:lpstr>End slide</vt:lpstr>
      <vt:lpstr>The  Canadian Journey  to  Social License / Public Trust</vt:lpstr>
      <vt:lpstr>It’s a Changing World </vt:lpstr>
      <vt:lpstr>It’s a world where … </vt:lpstr>
      <vt:lpstr>PowerPoint Presentation</vt:lpstr>
      <vt:lpstr>PowerPoint Presentation</vt:lpstr>
      <vt:lpstr>PowerPoint Presentation</vt:lpstr>
      <vt:lpstr>It’s a changing world!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 Covid-19</vt:lpstr>
      <vt:lpstr>PowerPoint Presentation</vt:lpstr>
      <vt:lpstr>PowerPoint Presentation</vt:lpstr>
      <vt:lpstr>PowerPoint Presentation</vt:lpstr>
      <vt:lpstr>The Food Basket  Trip around the World</vt:lpstr>
      <vt:lpstr>Germany: The Melander family of Bargteheide  Food expenditure for one week: 375.39 Euros or $500.07</vt:lpstr>
      <vt:lpstr>United States: The Revis family of North Carolina  Food expenditure for one week: $341.98</vt:lpstr>
      <vt:lpstr>Italy: The Manzo family of Sicily  Food expenditure for one week: 214.36 Euros or $260.11</vt:lpstr>
      <vt:lpstr> Mexico: The Casales family of Cuernavaca  Food expenditure for one week: 1,862.78 Mexican Pesos or $189.09</vt:lpstr>
      <vt:lpstr>Poland: The Sobczynscy family of Konstancin-Jeziorna Food expenditure for one week: 582.48 Zlotys or $151.27</vt:lpstr>
      <vt:lpstr>Egypt: The Ahmed family of Cairo  Food expenditure for one week: 387.85 Egyptian Pounds or $68.53</vt:lpstr>
      <vt:lpstr>Ecuador: The Ayme family of Tingo  Food expenditure for one week: $31.55</vt:lpstr>
      <vt:lpstr>Bhutan: The Namgay family of Shingkhey Village  Food expenditure for one week: 224.93 ngultrum or $5.03</vt:lpstr>
      <vt:lpstr>Chad: The Aboubakar family of Breidjing  Camp Food Expenditure for one week: 685 CFA Francs or $1.23</vt:lpstr>
      <vt:lpstr>United States: The Revis family of North Carolina  Food expenditure for one week: $341.98</vt:lpstr>
      <vt:lpstr>PowerPoint Presentation</vt:lpstr>
      <vt:lpstr>PowerPoint Presentation</vt:lpstr>
      <vt:lpstr>3.  Geopolitical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 Sustainability</vt:lpstr>
      <vt:lpstr>Sustainability is changing the food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Future</vt:lpstr>
      <vt:lpstr>The Farm</vt:lpstr>
      <vt:lpstr>The Future - Farm</vt:lpstr>
      <vt:lpstr>The Future - Farm</vt:lpstr>
      <vt:lpstr>The Future - Farm</vt:lpstr>
      <vt:lpstr>The Importance of Pets</vt:lpstr>
      <vt:lpstr>The Future - Genomics</vt:lpstr>
      <vt:lpstr>The Future - Digital</vt:lpstr>
      <vt:lpstr>PowerPoint Presentation</vt:lpstr>
      <vt:lpstr>PowerPoint Presentation</vt:lpstr>
      <vt:lpstr>The Future - Biologicals</vt:lpstr>
      <vt:lpstr>Bioplastics and Pharmaceuticals</vt:lpstr>
      <vt:lpstr>The Future - Carbon</vt:lpstr>
      <vt:lpstr>It’s a changing world! </vt:lpstr>
      <vt:lpstr>Thoughts on Bison</vt:lpstr>
      <vt:lpstr>Contemplations</vt:lpstr>
      <vt:lpstr>PowerPoint Presentation</vt:lpstr>
      <vt:lpstr>PowerPoint Presentation</vt:lpstr>
      <vt:lpstr>PowerPoint Presentation</vt:lpstr>
      <vt:lpstr>PowerPoint Presentation</vt:lpstr>
      <vt:lpstr>Innovation Powerhouse</vt:lpstr>
      <vt:lpstr>Canadian Innovation</vt:lpstr>
      <vt:lpstr>Canadian Innovation</vt:lpstr>
      <vt:lpstr>Canadian Innovation</vt:lpstr>
      <vt:lpstr>Agriculture – Equipment Leaders</vt:lpstr>
      <vt:lpstr>Agriculture - Crops</vt:lpstr>
      <vt:lpstr>Food</vt:lpstr>
      <vt:lpstr>Food Processing</vt:lpstr>
      <vt:lpstr>Suggestions</vt:lpstr>
      <vt:lpstr>1. The Plan</vt:lpstr>
      <vt:lpstr>PowerPoint Presentation</vt:lpstr>
      <vt:lpstr>PowerPoint Presentation</vt:lpstr>
      <vt:lpstr>PowerPoint Presentation</vt:lpstr>
      <vt:lpstr>New Generation Leaders</vt:lpstr>
      <vt:lpstr>PowerPoint Presentation</vt:lpstr>
      <vt:lpstr>PowerPoint Presentation</vt:lpstr>
      <vt:lpstr>PowerPoint Presentation</vt:lpstr>
      <vt:lpstr>Th</vt:lpstr>
      <vt:lpstr>PowerPoint Presentation</vt:lpstr>
      <vt:lpstr>The  Canadian Journey  to  Social License / Public Trust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Earning Trust in  Food and Farming     Egg Farmers of Alberta</dc:title>
  <dc:creator>Kim McConnell</dc:creator>
  <cp:lastModifiedBy>Jason Neal</cp:lastModifiedBy>
  <cp:revision>54</cp:revision>
  <cp:lastPrinted>2022-02-16T19:32:12Z</cp:lastPrinted>
  <dcterms:created xsi:type="dcterms:W3CDTF">2019-03-05T23:10:34Z</dcterms:created>
  <dcterms:modified xsi:type="dcterms:W3CDTF">2023-03-08T23:36:52Z</dcterms:modified>
</cp:coreProperties>
</file>