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5.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91" r:id="rId3"/>
    <p:sldId id="303" r:id="rId4"/>
    <p:sldId id="292" r:id="rId5"/>
    <p:sldId id="293" r:id="rId6"/>
    <p:sldId id="312" r:id="rId7"/>
    <p:sldId id="318" r:id="rId8"/>
    <p:sldId id="295" r:id="rId9"/>
    <p:sldId id="273" r:id="rId10"/>
    <p:sldId id="274" r:id="rId11"/>
    <p:sldId id="275" r:id="rId12"/>
    <p:sldId id="276" r:id="rId13"/>
    <p:sldId id="257" r:id="rId14"/>
    <p:sldId id="271" r:id="rId15"/>
    <p:sldId id="297" r:id="rId16"/>
    <p:sldId id="296" r:id="rId17"/>
    <p:sldId id="277" r:id="rId18"/>
    <p:sldId id="278" r:id="rId19"/>
    <p:sldId id="258" r:id="rId20"/>
    <p:sldId id="282" r:id="rId21"/>
    <p:sldId id="315" r:id="rId22"/>
    <p:sldId id="316" r:id="rId23"/>
    <p:sldId id="317" r:id="rId24"/>
    <p:sldId id="269" r:id="rId25"/>
    <p:sldId id="322" r:id="rId26"/>
    <p:sldId id="279" r:id="rId27"/>
    <p:sldId id="319" r:id="rId28"/>
    <p:sldId id="314" r:id="rId29"/>
    <p:sldId id="270" r:id="rId30"/>
    <p:sldId id="311" r:id="rId31"/>
    <p:sldId id="264" r:id="rId32"/>
    <p:sldId id="281" r:id="rId33"/>
    <p:sldId id="313" r:id="rId34"/>
    <p:sldId id="298" r:id="rId35"/>
    <p:sldId id="261" r:id="rId36"/>
    <p:sldId id="286" r:id="rId37"/>
    <p:sldId id="262" r:id="rId38"/>
    <p:sldId id="263" r:id="rId39"/>
    <p:sldId id="265" r:id="rId40"/>
    <p:sldId id="283" r:id="rId41"/>
    <p:sldId id="289" r:id="rId42"/>
    <p:sldId id="310" r:id="rId43"/>
    <p:sldId id="285" r:id="rId44"/>
    <p:sldId id="284" r:id="rId45"/>
    <p:sldId id="287" r:id="rId46"/>
    <p:sldId id="299" r:id="rId47"/>
    <p:sldId id="320" r:id="rId48"/>
    <p:sldId id="300" r:id="rId49"/>
    <p:sldId id="301" r:id="rId50"/>
    <p:sldId id="302" r:id="rId51"/>
    <p:sldId id="323" r:id="rId52"/>
    <p:sldId id="304" r:id="rId53"/>
    <p:sldId id="305" r:id="rId54"/>
    <p:sldId id="321" r:id="rId55"/>
    <p:sldId id="324" r:id="rId56"/>
    <p:sldId id="306" r:id="rId57"/>
    <p:sldId id="308" r:id="rId58"/>
    <p:sldId id="307" r:id="rId59"/>
    <p:sldId id="294" r:id="rId60"/>
  </p:sldIdLst>
  <p:sldSz cx="10160000" cy="5715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227" autoAdjust="0"/>
  </p:normalViewPr>
  <p:slideViewPr>
    <p:cSldViewPr>
      <p:cViewPr varScale="1">
        <p:scale>
          <a:sx n="142" d="100"/>
          <a:sy n="142" d="100"/>
        </p:scale>
        <p:origin x="294" y="126"/>
      </p:cViewPr>
      <p:guideLst>
        <p:guide orient="horz" pos="18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CFD47C-F5B9-4005-8C28-B339CDAF7CD2}" type="datetimeFigureOut">
              <a:rPr lang="en-CA" smtClean="0"/>
              <a:t>2017-11-17</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3DC8C7-634F-4441-A413-3CD7E1EE1F9D}" type="slidenum">
              <a:rPr lang="en-CA" smtClean="0"/>
              <a:t>‹#›</a:t>
            </a:fld>
            <a:endParaRPr lang="en-CA"/>
          </a:p>
        </p:txBody>
      </p:sp>
    </p:spTree>
    <p:extLst>
      <p:ext uri="{BB962C8B-B14F-4D97-AF65-F5344CB8AC3E}">
        <p14:creationId xmlns:p14="http://schemas.microsoft.com/office/powerpoint/2010/main" val="230885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Times New Roman" panose="02020603050405020304" pitchFamily="18" charset="0"/>
              </a:defRPr>
            </a:lvl1pPr>
            <a:lvl2pPr marL="757066" indent="-291179">
              <a:defRPr sz="2900">
                <a:solidFill>
                  <a:schemeClr val="tx1"/>
                </a:solidFill>
                <a:latin typeface="Times New Roman" panose="02020603050405020304" pitchFamily="18" charset="0"/>
              </a:defRPr>
            </a:lvl2pPr>
            <a:lvl3pPr marL="1164717" indent="-232943">
              <a:defRPr sz="2900">
                <a:solidFill>
                  <a:schemeClr val="tx1"/>
                </a:solidFill>
                <a:latin typeface="Times New Roman" panose="02020603050405020304" pitchFamily="18" charset="0"/>
              </a:defRPr>
            </a:lvl3pPr>
            <a:lvl4pPr marL="1630604" indent="-232943">
              <a:defRPr sz="2900">
                <a:solidFill>
                  <a:schemeClr val="tx1"/>
                </a:solidFill>
                <a:latin typeface="Times New Roman" panose="02020603050405020304" pitchFamily="18" charset="0"/>
              </a:defRPr>
            </a:lvl4pPr>
            <a:lvl5pPr marL="2096491" indent="-232943">
              <a:defRPr sz="29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9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9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9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900">
                <a:solidFill>
                  <a:schemeClr val="tx1"/>
                </a:solidFill>
                <a:latin typeface="Times New Roman" panose="02020603050405020304" pitchFamily="18" charset="0"/>
              </a:defRPr>
            </a:lvl9pPr>
          </a:lstStyle>
          <a:p>
            <a:fld id="{2491599C-8E27-4EFF-91E6-7C1CDAF3114F}" type="slidenum">
              <a:rPr lang="en-US" altLang="en-US" sz="1200"/>
              <a:pPr/>
              <a:t>20</a:t>
            </a:fld>
            <a:endParaRPr lang="en-US" altLang="en-US" sz="1200"/>
          </a:p>
        </p:txBody>
      </p:sp>
      <p:sp>
        <p:nvSpPr>
          <p:cNvPr id="78851" name="Rectangle 2"/>
          <p:cNvSpPr>
            <a:spLocks noGrp="1" noRot="1" noChangeAspect="1" noChangeArrowheads="1" noTextEdit="1"/>
          </p:cNvSpPr>
          <p:nvPr>
            <p:ph type="sldImg"/>
          </p:nvPr>
        </p:nvSpPr>
        <p:spPr>
          <a:xfrm>
            <a:off x="717550" y="1162050"/>
            <a:ext cx="5575300" cy="313690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smtClean="0"/>
              <a:t>By the time of the post Civil War, this Indian campaign had been going on for 25 years.</a:t>
            </a:r>
          </a:p>
        </p:txBody>
      </p:sp>
    </p:spTree>
    <p:extLst>
      <p:ext uri="{BB962C8B-B14F-4D97-AF65-F5344CB8AC3E}">
        <p14:creationId xmlns:p14="http://schemas.microsoft.com/office/powerpoint/2010/main" val="3440834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smtClean="0"/>
              <a:t>Click to edit Master title style</a:t>
            </a:r>
            <a:endParaRPr lang="en-CA"/>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4AAF70-3CD1-4A3A-A622-6C83E4AF569A}" type="slidenum">
              <a:rPr lang="en-CA" smtClean="0"/>
              <a:pPr/>
              <a:t>‹#›</a:t>
            </a:fld>
            <a:endParaRPr lang="en-CA"/>
          </a:p>
        </p:txBody>
      </p:sp>
      <p:pic>
        <p:nvPicPr>
          <p:cNvPr id="7" name="Picture 9" descr="Manitoba"/>
          <p:cNvPicPr>
            <a:picLocks noChangeAspect="1" noChangeArrowheads="1"/>
          </p:cNvPicPr>
          <p:nvPr userDrawn="1"/>
        </p:nvPicPr>
        <p:blipFill>
          <a:blip r:embed="rId2" cstate="print"/>
          <a:srcRect/>
          <a:stretch>
            <a:fillRect/>
          </a:stretch>
        </p:blipFill>
        <p:spPr bwMode="auto">
          <a:xfrm>
            <a:off x="1" y="49188"/>
            <a:ext cx="753572" cy="432048"/>
          </a:xfrm>
          <a:prstGeom prst="rect">
            <a:avLst/>
          </a:prstGeom>
          <a:noFill/>
        </p:spPr>
      </p:pic>
      <p:pic>
        <p:nvPicPr>
          <p:cNvPr id="8" name="Picture 4" descr="bisonAltamira-87e3c"/>
          <p:cNvPicPr>
            <a:picLocks noChangeAspect="1" noChangeArrowheads="1"/>
          </p:cNvPicPr>
          <p:nvPr userDrawn="1"/>
        </p:nvPicPr>
        <p:blipFill>
          <a:blip r:embed="rId3" cstate="print"/>
          <a:srcRect/>
          <a:stretch>
            <a:fillRect/>
          </a:stretch>
        </p:blipFill>
        <p:spPr bwMode="auto">
          <a:xfrm>
            <a:off x="1" y="0"/>
            <a:ext cx="1857419" cy="1057300"/>
          </a:xfrm>
          <a:prstGeom prst="rect">
            <a:avLst/>
          </a:prstGeom>
          <a:noFill/>
        </p:spPr>
      </p:pic>
      <p:pic>
        <p:nvPicPr>
          <p:cNvPr id="9" name="Picture 8"/>
          <p:cNvPicPr>
            <a:picLocks noChangeAspect="1"/>
          </p:cNvPicPr>
          <p:nvPr userDrawn="1"/>
        </p:nvPicPr>
        <p:blipFill>
          <a:blip r:embed="rId4"/>
          <a:stretch>
            <a:fillRect/>
          </a:stretch>
        </p:blipFill>
        <p:spPr>
          <a:xfrm rot="5400000">
            <a:off x="9213335" y="4805366"/>
            <a:ext cx="877328" cy="94194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1979"/>
            <a:ext cx="2286000" cy="365654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508000" y="171979"/>
            <a:ext cx="6688667" cy="36565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4AAF70-3CD1-4A3A-A622-6C83E4AF569A}" type="slidenum">
              <a:rPr lang="en-CA" smtClean="0"/>
              <a:pPr/>
              <a:t>‹#›</a:t>
            </a:fld>
            <a:endParaRPr lang="en-CA"/>
          </a:p>
        </p:txBody>
      </p:sp>
      <p:pic>
        <p:nvPicPr>
          <p:cNvPr id="7" name="Picture 6"/>
          <p:cNvPicPr>
            <a:picLocks noChangeAspect="1"/>
          </p:cNvPicPr>
          <p:nvPr userDrawn="1"/>
        </p:nvPicPr>
        <p:blipFill>
          <a:blip r:embed="rId2"/>
          <a:stretch>
            <a:fillRect/>
          </a:stretch>
        </p:blipFill>
        <p:spPr>
          <a:xfrm>
            <a:off x="9356601" y="5017740"/>
            <a:ext cx="672192" cy="62225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2"/>
          </a:xfrm>
        </p:spPr>
        <p:txBody>
          <a:bodyPr anchor="t"/>
          <a:lstStyle>
            <a:lvl1pPr algn="l">
              <a:defRPr sz="4444" b="1" cap="all"/>
            </a:lvl1pPr>
          </a:lstStyle>
          <a:p>
            <a:r>
              <a:rPr lang="en-US" smtClean="0"/>
              <a:t>Click to edit Master title style</a:t>
            </a:r>
            <a:endParaRPr lang="en-CA"/>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222">
                <a:solidFill>
                  <a:schemeClr val="tx1">
                    <a:tint val="75000"/>
                  </a:schemeClr>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4AAF70-3CD1-4A3A-A622-6C83E4AF569A}" type="slidenum">
              <a:rPr lang="en-CA" smtClean="0"/>
              <a:pPr/>
              <a:t>‹#›</a:t>
            </a:fld>
            <a:endParaRPr lang="en-CA"/>
          </a:p>
        </p:txBody>
      </p:sp>
      <p:pic>
        <p:nvPicPr>
          <p:cNvPr id="7" name="Picture 4" descr="bisonAltamira-87e3c"/>
          <p:cNvPicPr>
            <a:picLocks noChangeAspect="1" noChangeArrowheads="1"/>
          </p:cNvPicPr>
          <p:nvPr userDrawn="1"/>
        </p:nvPicPr>
        <p:blipFill>
          <a:blip r:embed="rId2" cstate="print"/>
          <a:srcRect/>
          <a:stretch>
            <a:fillRect/>
          </a:stretch>
        </p:blipFill>
        <p:spPr bwMode="auto">
          <a:xfrm>
            <a:off x="0" y="0"/>
            <a:ext cx="1351417" cy="769268"/>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508000" y="1000125"/>
            <a:ext cx="4487333" cy="2828396"/>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5164667" y="1000125"/>
            <a:ext cx="4487333" cy="2828396"/>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28866"/>
            <a:ext cx="9144000" cy="9525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508000" y="1279261"/>
            <a:ext cx="4489098" cy="533136"/>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5161142" y="1279261"/>
            <a:ext cx="4490861" cy="533136"/>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D4AAF70-3CD1-4A3A-A622-6C83E4AF569A}" type="slidenum">
              <a:rPr lang="en-CA" smtClean="0"/>
              <a:pPr/>
              <a:t>‹#›</a:t>
            </a:fld>
            <a:endParaRPr lang="en-CA"/>
          </a:p>
        </p:txBody>
      </p:sp>
      <p:pic>
        <p:nvPicPr>
          <p:cNvPr id="6" name="Picture 4" descr="bisonAltamira-87e3c"/>
          <p:cNvPicPr>
            <a:picLocks noChangeAspect="1" noChangeArrowheads="1"/>
          </p:cNvPicPr>
          <p:nvPr userDrawn="1"/>
        </p:nvPicPr>
        <p:blipFill>
          <a:blip r:embed="rId2" cstate="print"/>
          <a:srcRect/>
          <a:stretch>
            <a:fillRect/>
          </a:stretch>
        </p:blipFill>
        <p:spPr bwMode="auto">
          <a:xfrm>
            <a:off x="0" y="0"/>
            <a:ext cx="1224917" cy="697260"/>
          </a:xfrm>
          <a:prstGeom prst="rect">
            <a:avLst/>
          </a:prstGeom>
          <a:noFill/>
        </p:spPr>
      </p:pic>
      <p:pic>
        <p:nvPicPr>
          <p:cNvPr id="7" name="Picture 9" descr="Manitoba"/>
          <p:cNvPicPr>
            <a:picLocks noChangeAspect="1" noChangeArrowheads="1"/>
          </p:cNvPicPr>
          <p:nvPr userDrawn="1"/>
        </p:nvPicPr>
        <p:blipFill>
          <a:blip r:embed="rId3" cstate="print"/>
          <a:srcRect/>
          <a:stretch>
            <a:fillRect/>
          </a:stretch>
        </p:blipFill>
        <p:spPr bwMode="auto">
          <a:xfrm>
            <a:off x="199458" y="5017741"/>
            <a:ext cx="890287" cy="510431"/>
          </a:xfrm>
          <a:prstGeom prst="rect">
            <a:avLst/>
          </a:prstGeom>
          <a:noFill/>
        </p:spPr>
      </p:pic>
      <p:pic>
        <p:nvPicPr>
          <p:cNvPr id="8" name="Picture 7"/>
          <p:cNvPicPr>
            <a:picLocks noChangeAspect="1"/>
          </p:cNvPicPr>
          <p:nvPr userDrawn="1"/>
        </p:nvPicPr>
        <p:blipFill>
          <a:blip r:embed="rId4"/>
          <a:stretch>
            <a:fillRect/>
          </a:stretch>
        </p:blipFill>
        <p:spPr>
          <a:xfrm>
            <a:off x="9477951" y="5073101"/>
            <a:ext cx="677392" cy="62184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D4AAF70-3CD1-4A3A-A622-6C83E4AF569A}" type="slidenum">
              <a:rPr lang="en-CA" smtClean="0"/>
              <a:pPr/>
              <a:t>‹#›</a:t>
            </a:fld>
            <a:endParaRPr lang="en-CA"/>
          </a:p>
        </p:txBody>
      </p:sp>
      <p:pic>
        <p:nvPicPr>
          <p:cNvPr id="5" name="Picture 4" descr="bisonAltamira-87e3c"/>
          <p:cNvPicPr>
            <a:picLocks noChangeAspect="1" noChangeArrowheads="1"/>
          </p:cNvPicPr>
          <p:nvPr userDrawn="1"/>
        </p:nvPicPr>
        <p:blipFill>
          <a:blip r:embed="rId2" cstate="print"/>
          <a:srcRect/>
          <a:stretch>
            <a:fillRect/>
          </a:stretch>
        </p:blipFill>
        <p:spPr bwMode="auto">
          <a:xfrm>
            <a:off x="1" y="0"/>
            <a:ext cx="845414" cy="481236"/>
          </a:xfrm>
          <a:prstGeom prst="rect">
            <a:avLst/>
          </a:prstGeom>
          <a:noFill/>
        </p:spPr>
      </p:pic>
      <p:pic>
        <p:nvPicPr>
          <p:cNvPr id="6" name="Picture 9" descr="Manitoba"/>
          <p:cNvPicPr>
            <a:picLocks noChangeAspect="1" noChangeArrowheads="1"/>
          </p:cNvPicPr>
          <p:nvPr userDrawn="1"/>
        </p:nvPicPr>
        <p:blipFill>
          <a:blip r:embed="rId3" cstate="print"/>
          <a:srcRect/>
          <a:stretch>
            <a:fillRect/>
          </a:stretch>
        </p:blipFill>
        <p:spPr bwMode="auto">
          <a:xfrm>
            <a:off x="199458" y="5157823"/>
            <a:ext cx="645957" cy="370348"/>
          </a:xfrm>
          <a:prstGeom prst="rect">
            <a:avLst/>
          </a:prstGeom>
          <a:noFill/>
        </p:spPr>
      </p:pic>
      <p:pic>
        <p:nvPicPr>
          <p:cNvPr id="7" name="Picture 6"/>
          <p:cNvPicPr>
            <a:picLocks noChangeAspect="1"/>
          </p:cNvPicPr>
          <p:nvPr userDrawn="1"/>
        </p:nvPicPr>
        <p:blipFill>
          <a:blip r:embed="rId4"/>
          <a:stretch>
            <a:fillRect/>
          </a:stretch>
        </p:blipFill>
        <p:spPr>
          <a:xfrm>
            <a:off x="9400481" y="5092426"/>
            <a:ext cx="677392" cy="62184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3" y="227541"/>
            <a:ext cx="3342570" cy="968376"/>
          </a:xfrm>
        </p:spPr>
        <p:txBody>
          <a:bodyPr anchor="b"/>
          <a:lstStyle>
            <a:lvl1pPr algn="l">
              <a:defRPr sz="2222" b="1"/>
            </a:lvl1pPr>
          </a:lstStyle>
          <a:p>
            <a:r>
              <a:rPr lang="en-US" smtClean="0"/>
              <a:t>Click to edit Master title style</a:t>
            </a:r>
            <a:endParaRPr lang="en-CA"/>
          </a:p>
        </p:txBody>
      </p:sp>
      <p:sp>
        <p:nvSpPr>
          <p:cNvPr id="3" name="Content Placeholder 2"/>
          <p:cNvSpPr>
            <a:spLocks noGrp="1"/>
          </p:cNvSpPr>
          <p:nvPr>
            <p:ph idx="1"/>
          </p:nvPr>
        </p:nvSpPr>
        <p:spPr>
          <a:xfrm>
            <a:off x="3972278" y="227543"/>
            <a:ext cx="5679722" cy="4877594"/>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508003" y="1195919"/>
            <a:ext cx="3342570" cy="3909219"/>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222" b="1"/>
            </a:lvl1pPr>
          </a:lstStyle>
          <a:p>
            <a:r>
              <a:rPr lang="en-US" smtClean="0"/>
              <a:t>Click to edit Master title style</a:t>
            </a:r>
            <a:endParaRPr lang="en-CA"/>
          </a:p>
        </p:txBody>
      </p:sp>
      <p:sp>
        <p:nvSpPr>
          <p:cNvPr id="3" name="Picture Placeholder 2"/>
          <p:cNvSpPr>
            <a:spLocks noGrp="1"/>
          </p:cNvSpPr>
          <p:nvPr>
            <p:ph type="pic" idx="1"/>
          </p:nvPr>
        </p:nvSpPr>
        <p:spPr>
          <a:xfrm>
            <a:off x="1991431" y="510646"/>
            <a:ext cx="6096000" cy="34290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endParaRPr lang="en-CA"/>
          </a:p>
        </p:txBody>
      </p:sp>
      <p:sp>
        <p:nvSpPr>
          <p:cNvPr id="4" name="Text Placeholder 3"/>
          <p:cNvSpPr>
            <a:spLocks noGrp="1"/>
          </p:cNvSpPr>
          <p:nvPr>
            <p:ph type="body" sz="half" idx="2"/>
          </p:nvPr>
        </p:nvSpPr>
        <p:spPr>
          <a:xfrm>
            <a:off x="1991431" y="4472783"/>
            <a:ext cx="6096000" cy="670719"/>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2190E7-9F4C-4A4B-9E7E-7283E299A007}" type="datetimeFigureOut">
              <a:rPr lang="en-CA" smtClean="0"/>
              <a:pPr/>
              <a:t>2017-11-17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4AAF70-3CD1-4A3A-A622-6C83E4AF569A}"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6"/>
            <a:ext cx="9144000" cy="9525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508000" y="1333501"/>
            <a:ext cx="91440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508000" y="5296960"/>
            <a:ext cx="2370667" cy="304271"/>
          </a:xfrm>
          <a:prstGeom prst="rect">
            <a:avLst/>
          </a:prstGeom>
        </p:spPr>
        <p:txBody>
          <a:bodyPr vert="horz" lIns="91440" tIns="45720" rIns="91440" bIns="45720" rtlCol="0" anchor="ctr"/>
          <a:lstStyle>
            <a:lvl1pPr algn="l">
              <a:defRPr sz="1333">
                <a:solidFill>
                  <a:schemeClr val="tx1">
                    <a:tint val="75000"/>
                  </a:schemeClr>
                </a:solidFill>
              </a:defRPr>
            </a:lvl1pPr>
          </a:lstStyle>
          <a:p>
            <a:fld id="{8D2190E7-9F4C-4A4B-9E7E-7283E299A007}" type="datetimeFigureOut">
              <a:rPr lang="en-CA" smtClean="0"/>
              <a:pPr/>
              <a:t>2017-11-17</a:t>
            </a:fld>
            <a:endParaRPr lang="en-CA"/>
          </a:p>
        </p:txBody>
      </p:sp>
      <p:sp>
        <p:nvSpPr>
          <p:cNvPr id="5" name="Footer Placeholder 4"/>
          <p:cNvSpPr>
            <a:spLocks noGrp="1"/>
          </p:cNvSpPr>
          <p:nvPr>
            <p:ph type="ftr" sz="quarter" idx="3"/>
          </p:nvPr>
        </p:nvSpPr>
        <p:spPr>
          <a:xfrm>
            <a:off x="3471334" y="5296960"/>
            <a:ext cx="3217333" cy="304271"/>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7281333" y="5296960"/>
            <a:ext cx="2370667" cy="304271"/>
          </a:xfrm>
          <a:prstGeom prst="rect">
            <a:avLst/>
          </a:prstGeom>
        </p:spPr>
        <p:txBody>
          <a:bodyPr vert="horz" lIns="91440" tIns="45720" rIns="91440" bIns="45720" rtlCol="0" anchor="ctr"/>
          <a:lstStyle>
            <a:lvl1pPr algn="r">
              <a:defRPr sz="1333">
                <a:solidFill>
                  <a:schemeClr val="tx1">
                    <a:tint val="75000"/>
                  </a:schemeClr>
                </a:solidFill>
              </a:defRPr>
            </a:lvl1pPr>
          </a:lstStyle>
          <a:p>
            <a:fld id="{BD4AAF70-3CD1-4A3A-A622-6C83E4AF569A}" type="slidenum">
              <a:rPr lang="en-CA" smtClean="0"/>
              <a:pPr/>
              <a:t>‹#›</a:t>
            </a:fld>
            <a:endParaRPr lang="en-CA"/>
          </a:p>
        </p:txBody>
      </p:sp>
      <p:pic>
        <p:nvPicPr>
          <p:cNvPr id="7" name="Picture 9" descr="Manitoba"/>
          <p:cNvPicPr>
            <a:picLocks noChangeAspect="1" noChangeArrowheads="1"/>
          </p:cNvPicPr>
          <p:nvPr userDrawn="1"/>
        </p:nvPicPr>
        <p:blipFill>
          <a:blip r:embed="rId13" cstate="print"/>
          <a:srcRect/>
          <a:stretch>
            <a:fillRect/>
          </a:stretch>
        </p:blipFill>
        <p:spPr bwMode="auto">
          <a:xfrm>
            <a:off x="1" y="49188"/>
            <a:ext cx="753572" cy="43204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5990" rtl="0" eaLnBrk="1" latinLnBrk="0" hangingPunct="1">
        <a:spcBef>
          <a:spcPct val="0"/>
        </a:spcBef>
        <a:buNone/>
        <a:defRPr sz="4444" kern="1200">
          <a:solidFill>
            <a:schemeClr val="tx1"/>
          </a:solidFill>
          <a:latin typeface="Arial" pitchFamily="34" charset="0"/>
          <a:ea typeface="+mj-ea"/>
          <a:cs typeface="Arial" pitchFamily="34" charset="0"/>
        </a:defRPr>
      </a:lvl1pPr>
    </p:titleStyle>
    <p:bodyStyle>
      <a:lvl1pPr marL="380996" indent="-380996" algn="l" defTabSz="1015990" rtl="0" eaLnBrk="1" latinLnBrk="0" hangingPunct="1">
        <a:spcBef>
          <a:spcPct val="20000"/>
        </a:spcBef>
        <a:buFont typeface="Arial" pitchFamily="34" charset="0"/>
        <a:buChar char="•"/>
        <a:defRPr sz="3556" kern="1200">
          <a:solidFill>
            <a:schemeClr val="tx1"/>
          </a:solidFill>
          <a:latin typeface="+mn-lt"/>
          <a:ea typeface="+mn-ea"/>
          <a:cs typeface="+mn-cs"/>
        </a:defRPr>
      </a:lvl1pPr>
      <a:lvl2pPr marL="825492" indent="-317497" algn="l" defTabSz="1015990" rtl="0" eaLnBrk="1" latinLnBrk="0" hangingPunct="1">
        <a:spcBef>
          <a:spcPct val="20000"/>
        </a:spcBef>
        <a:buFont typeface="Arial" pitchFamily="34" charset="0"/>
        <a:buChar char="–"/>
        <a:defRPr sz="3111" kern="1200">
          <a:solidFill>
            <a:schemeClr val="tx1"/>
          </a:solidFill>
          <a:latin typeface="+mn-lt"/>
          <a:ea typeface="+mn-ea"/>
          <a:cs typeface="+mn-cs"/>
        </a:defRPr>
      </a:lvl2pPr>
      <a:lvl3pPr marL="1269987" indent="-253997" algn="l" defTabSz="101599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1777982"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4pPr>
      <a:lvl5pPr marL="2285977"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5pPr>
      <a:lvl6pPr marL="2793972"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5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Manitoba"/>
          <p:cNvPicPr>
            <a:picLocks noChangeAspect="1" noChangeArrowheads="1"/>
          </p:cNvPicPr>
          <p:nvPr/>
        </p:nvPicPr>
        <p:blipFill>
          <a:blip r:embed="rId2" cstate="print"/>
          <a:srcRect/>
          <a:stretch>
            <a:fillRect/>
          </a:stretch>
        </p:blipFill>
        <p:spPr bwMode="auto">
          <a:xfrm>
            <a:off x="183456" y="5018766"/>
            <a:ext cx="890287" cy="567146"/>
          </a:xfrm>
          <a:prstGeom prst="rect">
            <a:avLst/>
          </a:prstGeom>
          <a:noFill/>
        </p:spPr>
      </p:pic>
      <p:pic>
        <p:nvPicPr>
          <p:cNvPr id="4" name="Picture 3"/>
          <p:cNvPicPr>
            <a:picLocks noChangeAspect="1"/>
          </p:cNvPicPr>
          <p:nvPr/>
        </p:nvPicPr>
        <p:blipFill>
          <a:blip r:embed="rId3"/>
          <a:stretch>
            <a:fillRect/>
          </a:stretch>
        </p:blipFill>
        <p:spPr>
          <a:xfrm>
            <a:off x="2055664" y="750172"/>
            <a:ext cx="7027547" cy="4832678"/>
          </a:xfrm>
          <a:prstGeom prst="rect">
            <a:avLst/>
          </a:prstGeom>
        </p:spPr>
      </p:pic>
      <p:sp>
        <p:nvSpPr>
          <p:cNvPr id="6" name="Rectangle 5"/>
          <p:cNvSpPr/>
          <p:nvPr/>
        </p:nvSpPr>
        <p:spPr>
          <a:xfrm>
            <a:off x="2759743" y="-77666"/>
            <a:ext cx="6120393" cy="844718"/>
          </a:xfrm>
          <a:prstGeom prst="rect">
            <a:avLst/>
          </a:prstGeom>
        </p:spPr>
        <p:txBody>
          <a:bodyPr wrap="none">
            <a:spAutoFit/>
          </a:bodyPr>
          <a:lstStyle/>
          <a:p>
            <a:r>
              <a:rPr lang="en-CA" sz="4889" dirty="0">
                <a:latin typeface="Calibri" panose="020F0502020204030204" pitchFamily="34" charset="0"/>
              </a:rPr>
              <a:t>Modernization of Bison</a:t>
            </a:r>
            <a:endParaRPr lang="en-CA" sz="4889"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117" y="732792"/>
            <a:ext cx="3857127" cy="251617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533" y="3482578"/>
            <a:ext cx="2175233" cy="2175233"/>
          </a:xfrm>
          <a:prstGeom prst="rect">
            <a:avLst/>
          </a:prstGeom>
        </p:spPr>
      </p:pic>
      <p:sp>
        <p:nvSpPr>
          <p:cNvPr id="2" name="Title 1"/>
          <p:cNvSpPr>
            <a:spLocks noGrp="1"/>
          </p:cNvSpPr>
          <p:nvPr>
            <p:ph type="title"/>
          </p:nvPr>
        </p:nvSpPr>
        <p:spPr>
          <a:xfrm>
            <a:off x="508000" y="-63204"/>
            <a:ext cx="9144000" cy="760464"/>
          </a:xfrm>
        </p:spPr>
        <p:txBody>
          <a:bodyPr>
            <a:normAutofit fontScale="90000"/>
          </a:bodyPr>
          <a:lstStyle/>
          <a:p>
            <a:r>
              <a:rPr lang="en-CA" dirty="0" smtClean="0"/>
              <a:t>2 - Animals are “political”</a:t>
            </a:r>
            <a:endParaRPr lang="en-CA" dirty="0"/>
          </a:p>
        </p:txBody>
      </p:sp>
      <p:pic>
        <p:nvPicPr>
          <p:cNvPr id="2050" name="Picture 2" descr="https://www.alchemyformanagers.co.uk/index.php?target=content&amp;path=topics/Political%20Intelligence/images/Political-Intelligenc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58" y="697261"/>
            <a:ext cx="2424330" cy="2400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4287" y="2431868"/>
            <a:ext cx="6549151" cy="322594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388" y="647476"/>
            <a:ext cx="3323369" cy="5010335"/>
          </a:xfrm>
          <a:prstGeom prst="rect">
            <a:avLst/>
          </a:prstGeom>
        </p:spPr>
      </p:pic>
      <p:sp>
        <p:nvSpPr>
          <p:cNvPr id="8" name="Oval 7"/>
          <p:cNvSpPr/>
          <p:nvPr/>
        </p:nvSpPr>
        <p:spPr>
          <a:xfrm>
            <a:off x="6783080" y="1349178"/>
            <a:ext cx="982530" cy="582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11" name="Oval 10"/>
          <p:cNvSpPr/>
          <p:nvPr/>
        </p:nvSpPr>
        <p:spPr>
          <a:xfrm>
            <a:off x="7948528" y="2940357"/>
            <a:ext cx="891890" cy="762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12" name="Oval 11"/>
          <p:cNvSpPr/>
          <p:nvPr/>
        </p:nvSpPr>
        <p:spPr>
          <a:xfrm>
            <a:off x="6700321" y="2928929"/>
            <a:ext cx="1148049" cy="640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13" name="Oval 12"/>
          <p:cNvSpPr/>
          <p:nvPr/>
        </p:nvSpPr>
        <p:spPr>
          <a:xfrm>
            <a:off x="7793230" y="4641944"/>
            <a:ext cx="1200133"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9" name="TextBox 8"/>
          <p:cNvSpPr txBox="1"/>
          <p:nvPr/>
        </p:nvSpPr>
        <p:spPr>
          <a:xfrm>
            <a:off x="9127100" y="5131137"/>
            <a:ext cx="673582" cy="400110"/>
          </a:xfrm>
          <a:prstGeom prst="rect">
            <a:avLst/>
          </a:prstGeom>
          <a:noFill/>
        </p:spPr>
        <p:txBody>
          <a:bodyPr wrap="none" rtlCol="0">
            <a:spAutoFit/>
          </a:bodyPr>
          <a:lstStyle/>
          <a:p>
            <a:r>
              <a:rPr lang="en-CA" sz="2000" dirty="0">
                <a:solidFill>
                  <a:srgbClr val="FF0000"/>
                </a:solidFill>
              </a:rPr>
              <a:t>4/11</a:t>
            </a:r>
          </a:p>
        </p:txBody>
      </p:sp>
    </p:spTree>
    <p:extLst>
      <p:ext uri="{BB962C8B-B14F-4D97-AF65-F5344CB8AC3E}">
        <p14:creationId xmlns:p14="http://schemas.microsoft.com/office/powerpoint/2010/main" val="256701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Symbols of Faith - No tourists needed</a:t>
            </a:r>
            <a:endParaRPr lang="en-CA" dirty="0"/>
          </a:p>
        </p:txBody>
      </p:sp>
      <p:sp>
        <p:nvSpPr>
          <p:cNvPr id="3" name="Rectangle 2"/>
          <p:cNvSpPr/>
          <p:nvPr/>
        </p:nvSpPr>
        <p:spPr>
          <a:xfrm>
            <a:off x="1068852" y="3977624"/>
            <a:ext cx="2507417" cy="707886"/>
          </a:xfrm>
          <a:prstGeom prst="rect">
            <a:avLst/>
          </a:prstGeom>
        </p:spPr>
        <p:txBody>
          <a:bodyPr wrap="none">
            <a:spAutoFit/>
          </a:bodyPr>
          <a:lstStyle/>
          <a:p>
            <a:pPr algn="ctr"/>
            <a:r>
              <a:rPr lang="en-CA" sz="2000" dirty="0">
                <a:solidFill>
                  <a:srgbClr val="DD4B39"/>
                </a:solidFill>
                <a:latin typeface="Arial" panose="020B0604020202020204" pitchFamily="34" charset="0"/>
                <a:cs typeface="Arial" panose="020B0604020202020204" pitchFamily="34" charset="0"/>
              </a:rPr>
              <a:t>Flag of Mozambique</a:t>
            </a:r>
          </a:p>
          <a:p>
            <a:pPr algn="ctr"/>
            <a:r>
              <a:rPr lang="en-CA" sz="2000" dirty="0">
                <a:solidFill>
                  <a:srgbClr val="DD4B39"/>
                </a:solidFill>
                <a:latin typeface="Arial" panose="020B0604020202020204" pitchFamily="34" charset="0"/>
                <a:cs typeface="Arial" panose="020B0604020202020204" pitchFamily="34" charset="0"/>
              </a:rPr>
              <a:t>Distinct AK-47</a:t>
            </a:r>
            <a:endParaRPr lang="en-CA"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76" y="1097305"/>
            <a:ext cx="4084051" cy="2721637"/>
          </a:xfrm>
          <a:prstGeom prst="rect">
            <a:avLst/>
          </a:prstGeom>
        </p:spPr>
      </p:pic>
      <p:sp>
        <p:nvSpPr>
          <p:cNvPr id="5" name="TextBox 4"/>
          <p:cNvSpPr txBox="1"/>
          <p:nvPr/>
        </p:nvSpPr>
        <p:spPr>
          <a:xfrm>
            <a:off x="5640063" y="995129"/>
            <a:ext cx="3754489" cy="2862322"/>
          </a:xfrm>
          <a:prstGeom prst="rect">
            <a:avLst/>
          </a:prstGeom>
          <a:noFill/>
        </p:spPr>
        <p:txBody>
          <a:bodyPr wrap="none" rtlCol="0">
            <a:spAutoFit/>
          </a:bodyPr>
          <a:lstStyle/>
          <a:p>
            <a:r>
              <a:rPr lang="en-CA" sz="2000" dirty="0"/>
              <a:t>Angola - Machete</a:t>
            </a:r>
            <a:br>
              <a:rPr lang="en-CA" sz="2000" dirty="0"/>
            </a:br>
            <a:r>
              <a:rPr lang="en-CA" sz="2000" dirty="0"/>
              <a:t>Barbados - Trident</a:t>
            </a:r>
            <a:br>
              <a:rPr lang="en-CA" sz="2000" dirty="0"/>
            </a:br>
            <a:r>
              <a:rPr lang="en-CA" sz="2000" dirty="0"/>
              <a:t>Belize - Two Clubs/Two axes</a:t>
            </a:r>
            <a:br>
              <a:rPr lang="en-CA" sz="2000" dirty="0"/>
            </a:br>
            <a:r>
              <a:rPr lang="en-CA" sz="2000" dirty="0"/>
              <a:t>Guatemala - Two guns w/Bayonet</a:t>
            </a:r>
            <a:br>
              <a:rPr lang="en-CA" sz="2000" dirty="0"/>
            </a:br>
            <a:r>
              <a:rPr lang="en-CA" sz="2000" dirty="0"/>
              <a:t> Kenya - Two Spears and  a shield</a:t>
            </a:r>
            <a:br>
              <a:rPr lang="en-CA" sz="2000" dirty="0"/>
            </a:br>
            <a:r>
              <a:rPr lang="en-CA" sz="2000" dirty="0"/>
              <a:t> Saudi Arabia - Sabre</a:t>
            </a:r>
            <a:br>
              <a:rPr lang="en-CA" sz="2000" dirty="0"/>
            </a:br>
            <a:r>
              <a:rPr lang="en-CA" sz="2000" dirty="0"/>
              <a:t> Sri Lanka - Dagger held by Griffon</a:t>
            </a:r>
            <a:br>
              <a:rPr lang="en-CA" sz="2000" dirty="0"/>
            </a:br>
            <a:r>
              <a:rPr lang="en-CA" sz="2000" dirty="0"/>
              <a:t> Swaziland - Two spears and shield</a:t>
            </a:r>
            <a:br>
              <a:rPr lang="en-CA" sz="2000" dirty="0"/>
            </a:br>
            <a:r>
              <a:rPr lang="en-CA" sz="2000" dirty="0"/>
              <a:t> US Virgin Islands - 3 arrows</a:t>
            </a:r>
          </a:p>
        </p:txBody>
      </p:sp>
      <p:pic>
        <p:nvPicPr>
          <p:cNvPr id="6" name="Picture 5"/>
          <p:cNvPicPr>
            <a:picLocks noChangeAspect="1"/>
          </p:cNvPicPr>
          <p:nvPr/>
        </p:nvPicPr>
        <p:blipFill>
          <a:blip r:embed="rId3"/>
          <a:stretch>
            <a:fillRect/>
          </a:stretch>
        </p:blipFill>
        <p:spPr>
          <a:xfrm>
            <a:off x="4215904" y="4028412"/>
            <a:ext cx="2182444" cy="1537554"/>
          </a:xfrm>
          <a:prstGeom prst="rect">
            <a:avLst/>
          </a:prstGeom>
        </p:spPr>
      </p:pic>
      <p:pic>
        <p:nvPicPr>
          <p:cNvPr id="8" name="Picture 7"/>
          <p:cNvPicPr>
            <a:picLocks noChangeAspect="1"/>
          </p:cNvPicPr>
          <p:nvPr/>
        </p:nvPicPr>
        <p:blipFill>
          <a:blip r:embed="rId4"/>
          <a:stretch>
            <a:fillRect/>
          </a:stretch>
        </p:blipFill>
        <p:spPr>
          <a:xfrm>
            <a:off x="6990434" y="4528474"/>
            <a:ext cx="3146026" cy="1159062"/>
          </a:xfrm>
          <a:prstGeom prst="rect">
            <a:avLst/>
          </a:prstGeom>
        </p:spPr>
      </p:pic>
    </p:spTree>
    <p:extLst>
      <p:ext uri="{BB962C8B-B14F-4D97-AF65-F5344CB8AC3E}">
        <p14:creationId xmlns:p14="http://schemas.microsoft.com/office/powerpoint/2010/main" val="326783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73" y="1143979"/>
            <a:ext cx="8760409" cy="4380204"/>
          </a:xfrm>
          <a:prstGeom prst="rect">
            <a:avLst/>
          </a:prstGeom>
        </p:spPr>
      </p:pic>
      <p:sp>
        <p:nvSpPr>
          <p:cNvPr id="2" name="TextBox 1"/>
          <p:cNvSpPr txBox="1"/>
          <p:nvPr/>
        </p:nvSpPr>
        <p:spPr>
          <a:xfrm>
            <a:off x="119449" y="2297439"/>
            <a:ext cx="2776145" cy="1733295"/>
          </a:xfrm>
          <a:prstGeom prst="rect">
            <a:avLst/>
          </a:prstGeom>
          <a:noFill/>
        </p:spPr>
        <p:txBody>
          <a:bodyPr wrap="none" rtlCol="0">
            <a:spAutoFit/>
          </a:bodyPr>
          <a:lstStyle/>
          <a:p>
            <a:r>
              <a:rPr lang="en-CA" sz="1333" dirty="0"/>
              <a:t>Moldova – eagle.</a:t>
            </a:r>
          </a:p>
          <a:p>
            <a:r>
              <a:rPr lang="en-CA" sz="1333" dirty="0"/>
              <a:t>Ecuador – condor.</a:t>
            </a:r>
          </a:p>
          <a:p>
            <a:r>
              <a:rPr lang="en-CA" sz="1333" dirty="0"/>
              <a:t>Turks and Caicos Islands – lobster.</a:t>
            </a:r>
          </a:p>
          <a:p>
            <a:r>
              <a:rPr lang="en-CA" sz="1333" dirty="0"/>
              <a:t>Albania – eagle.</a:t>
            </a:r>
          </a:p>
          <a:p>
            <a:r>
              <a:rPr lang="en-CA" sz="1333" b="1" dirty="0"/>
              <a:t>Croatia – goat.</a:t>
            </a:r>
          </a:p>
          <a:p>
            <a:r>
              <a:rPr lang="en-CA" sz="1333" dirty="0"/>
              <a:t>Christmas Island – golden </a:t>
            </a:r>
            <a:r>
              <a:rPr lang="en-CA" sz="1333" dirty="0" err="1"/>
              <a:t>bosun</a:t>
            </a:r>
            <a:r>
              <a:rPr lang="en-CA" sz="1333" dirty="0"/>
              <a:t> bird.</a:t>
            </a:r>
          </a:p>
          <a:p>
            <a:r>
              <a:rPr lang="en-CA" sz="1333" dirty="0"/>
              <a:t>Spain – lion.</a:t>
            </a:r>
          </a:p>
          <a:p>
            <a:r>
              <a:rPr lang="en-CA" sz="1333" dirty="0"/>
              <a:t>Saint </a:t>
            </a:r>
            <a:r>
              <a:rPr lang="en-CA" sz="1333" dirty="0" err="1"/>
              <a:t>Maaten</a:t>
            </a:r>
            <a:r>
              <a:rPr lang="en-CA" sz="1333" dirty="0"/>
              <a:t> – pelican.</a:t>
            </a:r>
          </a:p>
        </p:txBody>
      </p:sp>
      <p:sp>
        <p:nvSpPr>
          <p:cNvPr id="3" name="Title 2"/>
          <p:cNvSpPr>
            <a:spLocks noGrp="1"/>
          </p:cNvSpPr>
          <p:nvPr>
            <p:ph type="title"/>
          </p:nvPr>
        </p:nvSpPr>
        <p:spPr/>
        <p:txBody>
          <a:bodyPr/>
          <a:lstStyle/>
          <a:p>
            <a:r>
              <a:rPr lang="en-CA" dirty="0" smtClean="0"/>
              <a:t>Animals on Flags</a:t>
            </a:r>
            <a:endParaRPr lang="en-CA" dirty="0"/>
          </a:p>
        </p:txBody>
      </p:sp>
      <p:pic>
        <p:nvPicPr>
          <p:cNvPr id="5" name="Picture 4"/>
          <p:cNvPicPr>
            <a:picLocks noChangeAspect="1"/>
          </p:cNvPicPr>
          <p:nvPr/>
        </p:nvPicPr>
        <p:blipFill>
          <a:blip r:embed="rId3"/>
          <a:stretch>
            <a:fillRect/>
          </a:stretch>
        </p:blipFill>
        <p:spPr>
          <a:xfrm>
            <a:off x="6850744" y="2236910"/>
            <a:ext cx="3149238" cy="3287273"/>
          </a:xfrm>
          <a:prstGeom prst="rect">
            <a:avLst/>
          </a:prstGeom>
        </p:spPr>
      </p:pic>
      <p:sp>
        <p:nvSpPr>
          <p:cNvPr id="6" name="Left Arrow 5"/>
          <p:cNvSpPr/>
          <p:nvPr/>
        </p:nvSpPr>
        <p:spPr>
          <a:xfrm rot="19684267">
            <a:off x="6091712" y="1245182"/>
            <a:ext cx="1200133" cy="538480"/>
          </a:xfrm>
          <a:prstGeom prst="leftArrow">
            <a:avLst>
              <a:gd name="adj1" fmla="val 50000"/>
              <a:gd name="adj2" fmla="val 606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Goat</a:t>
            </a:r>
          </a:p>
        </p:txBody>
      </p:sp>
      <p:sp>
        <p:nvSpPr>
          <p:cNvPr id="7" name="Left Arrow 6"/>
          <p:cNvSpPr/>
          <p:nvPr/>
        </p:nvSpPr>
        <p:spPr>
          <a:xfrm rot="19684267">
            <a:off x="6475794" y="1693960"/>
            <a:ext cx="1200133" cy="538480"/>
          </a:xfrm>
          <a:prstGeom prst="leftArrow">
            <a:avLst>
              <a:gd name="adj1" fmla="val 50000"/>
              <a:gd name="adj2" fmla="val 606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Fox</a:t>
            </a:r>
          </a:p>
        </p:txBody>
      </p:sp>
    </p:spTree>
    <p:extLst>
      <p:ext uri="{BB962C8B-B14F-4D97-AF65-F5344CB8AC3E}">
        <p14:creationId xmlns:p14="http://schemas.microsoft.com/office/powerpoint/2010/main" val="408622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4/45/Abbildz%C3%BCchtung_des_Auerochsen_Wildpark_Rheing%C3%B6nheim.JPG/1280px-Abbildz%C3%BCchtung_des_Auerochsen_Wildpark_Rheing%C3%B6nheim.JPG"/>
          <p:cNvPicPr>
            <a:picLocks noChangeAspect="1" noChangeArrowheads="1"/>
          </p:cNvPicPr>
          <p:nvPr/>
        </p:nvPicPr>
        <p:blipFill>
          <a:blip r:embed="rId2" cstate="print"/>
          <a:srcRect/>
          <a:stretch>
            <a:fillRect/>
          </a:stretch>
        </p:blipFill>
        <p:spPr bwMode="auto">
          <a:xfrm>
            <a:off x="1119560" y="0"/>
            <a:ext cx="7592119" cy="5695801"/>
          </a:xfrm>
          <a:prstGeom prst="rect">
            <a:avLst/>
          </a:prstGeom>
          <a:noFill/>
        </p:spPr>
      </p:pic>
      <p:pic>
        <p:nvPicPr>
          <p:cNvPr id="3" name="Picture 2"/>
          <p:cNvPicPr>
            <a:picLocks noChangeAspect="1"/>
          </p:cNvPicPr>
          <p:nvPr/>
        </p:nvPicPr>
        <p:blipFill>
          <a:blip r:embed="rId3"/>
          <a:stretch>
            <a:fillRect/>
          </a:stretch>
        </p:blipFill>
        <p:spPr>
          <a:xfrm>
            <a:off x="2199680" y="2137420"/>
            <a:ext cx="358786" cy="345679"/>
          </a:xfrm>
          <a:prstGeom prst="rect">
            <a:avLst/>
          </a:prstGeom>
        </p:spPr>
      </p:pic>
      <p:sp>
        <p:nvSpPr>
          <p:cNvPr id="4" name="TextBox 3"/>
          <p:cNvSpPr txBox="1"/>
          <p:nvPr/>
        </p:nvSpPr>
        <p:spPr>
          <a:xfrm>
            <a:off x="2439707" y="396877"/>
            <a:ext cx="1864613" cy="400110"/>
          </a:xfrm>
          <a:prstGeom prst="rect">
            <a:avLst/>
          </a:prstGeom>
          <a:noFill/>
        </p:spPr>
        <p:txBody>
          <a:bodyPr wrap="none" rtlCol="0">
            <a:spAutoFit/>
          </a:bodyPr>
          <a:lstStyle/>
          <a:p>
            <a:r>
              <a:rPr lang="en-CA" sz="2000" dirty="0">
                <a:solidFill>
                  <a:schemeClr val="bg1"/>
                </a:solidFill>
              </a:rPr>
              <a:t>Animal Ideology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556" y="-182838"/>
            <a:ext cx="8244133" cy="28003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241" y="2556376"/>
            <a:ext cx="3850292" cy="3132738"/>
          </a:xfrm>
          <a:prstGeom prst="rect">
            <a:avLst/>
          </a:prstGeom>
        </p:spPr>
      </p:pic>
      <p:sp>
        <p:nvSpPr>
          <p:cNvPr id="4" name="TextBox 3"/>
          <p:cNvSpPr txBox="1"/>
          <p:nvPr/>
        </p:nvSpPr>
        <p:spPr>
          <a:xfrm>
            <a:off x="570003" y="2740842"/>
            <a:ext cx="4567661" cy="1118319"/>
          </a:xfrm>
          <a:prstGeom prst="rect">
            <a:avLst/>
          </a:prstGeom>
          <a:noFill/>
        </p:spPr>
        <p:txBody>
          <a:bodyPr wrap="none" rtlCol="0">
            <a:spAutoFit/>
          </a:bodyPr>
          <a:lstStyle/>
          <a:p>
            <a:r>
              <a:rPr lang="en-CA" sz="6667" dirty="0">
                <a:solidFill>
                  <a:srgbClr val="FF0000"/>
                </a:solidFill>
              </a:rPr>
              <a:t>“Re-wilding”</a:t>
            </a:r>
          </a:p>
        </p:txBody>
      </p:sp>
      <p:pic>
        <p:nvPicPr>
          <p:cNvPr id="5" name="Picture 4"/>
          <p:cNvPicPr>
            <a:picLocks noChangeAspect="1"/>
          </p:cNvPicPr>
          <p:nvPr/>
        </p:nvPicPr>
        <p:blipFill>
          <a:blip r:embed="rId4"/>
          <a:stretch>
            <a:fillRect/>
          </a:stretch>
        </p:blipFill>
        <p:spPr>
          <a:xfrm>
            <a:off x="111448" y="3892657"/>
            <a:ext cx="1361676" cy="1796456"/>
          </a:xfrm>
          <a:prstGeom prst="rect">
            <a:avLst/>
          </a:prstGeom>
        </p:spPr>
      </p:pic>
    </p:spTree>
    <p:extLst>
      <p:ext uri="{BB962C8B-B14F-4D97-AF65-F5344CB8AC3E}">
        <p14:creationId xmlns:p14="http://schemas.microsoft.com/office/powerpoint/2010/main" val="19615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552" y="228866"/>
            <a:ext cx="8604448" cy="952500"/>
          </a:xfrm>
        </p:spPr>
        <p:txBody>
          <a:bodyPr/>
          <a:lstStyle/>
          <a:p>
            <a:r>
              <a:rPr lang="en-CA" dirty="0" smtClean="0"/>
              <a:t>Public Concerns With Agriculture</a:t>
            </a:r>
            <a:endParaRPr lang="en-CA" dirty="0"/>
          </a:p>
        </p:txBody>
      </p:sp>
      <p:sp>
        <p:nvSpPr>
          <p:cNvPr id="3" name="TextBox 2"/>
          <p:cNvSpPr txBox="1"/>
          <p:nvPr/>
        </p:nvSpPr>
        <p:spPr>
          <a:xfrm>
            <a:off x="701325" y="3323033"/>
            <a:ext cx="1330814" cy="1631216"/>
          </a:xfrm>
          <a:prstGeom prst="rect">
            <a:avLst/>
          </a:prstGeom>
          <a:noFill/>
        </p:spPr>
        <p:txBody>
          <a:bodyPr wrap="none" rtlCol="0">
            <a:spAutoFit/>
          </a:bodyPr>
          <a:lstStyle/>
          <a:p>
            <a:pPr algn="ctr"/>
            <a:r>
              <a:rPr lang="en-CA" sz="2000" dirty="0"/>
              <a:t>Poisons</a:t>
            </a:r>
          </a:p>
          <a:p>
            <a:pPr algn="ctr"/>
            <a:r>
              <a:rPr lang="en-CA" sz="2000" dirty="0"/>
              <a:t>Hormones </a:t>
            </a:r>
          </a:p>
          <a:p>
            <a:pPr algn="ctr"/>
            <a:r>
              <a:rPr lang="en-CA" sz="2000" dirty="0"/>
              <a:t>Antibiotics</a:t>
            </a:r>
          </a:p>
          <a:p>
            <a:pPr algn="ctr"/>
            <a:r>
              <a:rPr lang="en-CA" sz="2000" dirty="0"/>
              <a:t>Pathogens</a:t>
            </a:r>
          </a:p>
          <a:p>
            <a:pPr algn="ctr"/>
            <a:endParaRPr lang="en-CA" sz="2000" dirty="0"/>
          </a:p>
        </p:txBody>
      </p:sp>
      <p:sp>
        <p:nvSpPr>
          <p:cNvPr id="6" name="TextBox 5"/>
          <p:cNvSpPr txBox="1"/>
          <p:nvPr/>
        </p:nvSpPr>
        <p:spPr>
          <a:xfrm>
            <a:off x="4470080" y="4138641"/>
            <a:ext cx="1759392" cy="1323439"/>
          </a:xfrm>
          <a:prstGeom prst="rect">
            <a:avLst/>
          </a:prstGeom>
          <a:noFill/>
        </p:spPr>
        <p:txBody>
          <a:bodyPr wrap="none" rtlCol="0">
            <a:spAutoFit/>
          </a:bodyPr>
          <a:lstStyle/>
          <a:p>
            <a:pPr algn="ctr"/>
            <a:r>
              <a:rPr lang="en-CA" sz="2000" dirty="0"/>
              <a:t>Environmental </a:t>
            </a:r>
          </a:p>
          <a:p>
            <a:pPr algn="ctr"/>
            <a:r>
              <a:rPr lang="en-CA" sz="2000" dirty="0"/>
              <a:t>Degradation</a:t>
            </a:r>
          </a:p>
          <a:p>
            <a:pPr algn="ctr"/>
            <a:endParaRPr lang="en-CA" sz="2000" dirty="0"/>
          </a:p>
          <a:p>
            <a:pPr algn="ctr"/>
            <a:endParaRPr lang="en-CA" sz="2000" dirty="0"/>
          </a:p>
        </p:txBody>
      </p:sp>
      <p:sp>
        <p:nvSpPr>
          <p:cNvPr id="9" name="TextBox 8"/>
          <p:cNvSpPr txBox="1"/>
          <p:nvPr/>
        </p:nvSpPr>
        <p:spPr>
          <a:xfrm>
            <a:off x="7248996" y="3017518"/>
            <a:ext cx="1790747" cy="707886"/>
          </a:xfrm>
          <a:prstGeom prst="rect">
            <a:avLst/>
          </a:prstGeom>
          <a:noFill/>
        </p:spPr>
        <p:txBody>
          <a:bodyPr wrap="none" rtlCol="0">
            <a:spAutoFit/>
          </a:bodyPr>
          <a:lstStyle/>
          <a:p>
            <a:pPr algn="ctr"/>
            <a:r>
              <a:rPr lang="en-CA" sz="2000" dirty="0"/>
              <a:t>Animal Welfare</a:t>
            </a:r>
          </a:p>
          <a:p>
            <a:pPr algn="ctr"/>
            <a:r>
              <a:rPr lang="en-CA" sz="2000" dirty="0"/>
              <a:t>Naturalism</a:t>
            </a:r>
          </a:p>
        </p:txBody>
      </p:sp>
      <p:cxnSp>
        <p:nvCxnSpPr>
          <p:cNvPr id="11" name="Curved Connector 10"/>
          <p:cNvCxnSpPr>
            <a:stCxn id="2" idx="2"/>
            <a:endCxn id="3" idx="0"/>
          </p:cNvCxnSpPr>
          <p:nvPr/>
        </p:nvCxnSpPr>
        <p:spPr>
          <a:xfrm rot="5400000">
            <a:off x="2287421" y="260677"/>
            <a:ext cx="2141667" cy="3983044"/>
          </a:xfrm>
          <a:prstGeom prst="curvedConnector3">
            <a:avLst/>
          </a:prstGeom>
          <a:ln w="3492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2" idx="2"/>
            <a:endCxn id="9" idx="0"/>
          </p:cNvCxnSpPr>
          <p:nvPr/>
        </p:nvCxnSpPr>
        <p:spPr>
          <a:xfrm rot="16200000" flipH="1">
            <a:off x="5828997" y="702145"/>
            <a:ext cx="1836152" cy="2794594"/>
          </a:xfrm>
          <a:prstGeom prst="curvedConnector3">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2" idx="2"/>
            <a:endCxn id="6" idx="0"/>
          </p:cNvCxnSpPr>
          <p:nvPr/>
        </p:nvCxnSpPr>
        <p:spPr>
          <a:xfrm rot="5400000">
            <a:off x="3871138" y="2660004"/>
            <a:ext cx="2957276" cy="12700"/>
          </a:xfrm>
          <a:prstGeom prst="curvedConnector3">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79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426833"/>
            <a:ext cx="9891960" cy="5238979"/>
          </a:xfrm>
          <a:prstGeom prst="rect">
            <a:avLst/>
          </a:prstGeom>
        </p:spPr>
      </p:pic>
      <p:sp>
        <p:nvSpPr>
          <p:cNvPr id="3" name="TextBox 2"/>
          <p:cNvSpPr txBox="1"/>
          <p:nvPr/>
        </p:nvSpPr>
        <p:spPr>
          <a:xfrm>
            <a:off x="6592168" y="697260"/>
            <a:ext cx="2952328" cy="1477328"/>
          </a:xfrm>
          <a:prstGeom prst="rect">
            <a:avLst/>
          </a:prstGeom>
          <a:noFill/>
        </p:spPr>
        <p:txBody>
          <a:bodyPr wrap="square" rtlCol="0">
            <a:spAutoFit/>
          </a:bodyPr>
          <a:lstStyle/>
          <a:p>
            <a:r>
              <a:rPr lang="en-CA" dirty="0" smtClean="0"/>
              <a:t>Disclaimer:</a:t>
            </a:r>
          </a:p>
          <a:p>
            <a:endParaRPr lang="en-CA" dirty="0"/>
          </a:p>
          <a:p>
            <a:r>
              <a:rPr lang="en-CA" dirty="0" smtClean="0"/>
              <a:t>I have no idea if this is true or what it really means.</a:t>
            </a:r>
          </a:p>
          <a:p>
            <a:endParaRPr lang="en-CA" dirty="0"/>
          </a:p>
        </p:txBody>
      </p:sp>
    </p:spTree>
    <p:extLst>
      <p:ext uri="{BB962C8B-B14F-4D97-AF65-F5344CB8AC3E}">
        <p14:creationId xmlns:p14="http://schemas.microsoft.com/office/powerpoint/2010/main" val="346690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3204"/>
            <a:ext cx="9144000" cy="807964"/>
          </a:xfrm>
        </p:spPr>
        <p:txBody>
          <a:bodyPr/>
          <a:lstStyle/>
          <a:p>
            <a:r>
              <a:rPr lang="en-CA" dirty="0" smtClean="0"/>
              <a:t>The Monsters of Domestication</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0027" y="2466982"/>
            <a:ext cx="4516630" cy="31903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48" y="777269"/>
            <a:ext cx="5102331" cy="37604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779" y="2456723"/>
            <a:ext cx="4856041" cy="3225221"/>
          </a:xfrm>
          <a:prstGeom prst="rect">
            <a:avLst/>
          </a:prstGeom>
        </p:spPr>
      </p:pic>
      <p:sp>
        <p:nvSpPr>
          <p:cNvPr id="8" name="TextBox 7"/>
          <p:cNvSpPr txBox="1"/>
          <p:nvPr/>
        </p:nvSpPr>
        <p:spPr>
          <a:xfrm>
            <a:off x="7400258" y="2056613"/>
            <a:ext cx="2214965" cy="400110"/>
          </a:xfrm>
          <a:prstGeom prst="rect">
            <a:avLst/>
          </a:prstGeom>
          <a:noFill/>
        </p:spPr>
        <p:txBody>
          <a:bodyPr wrap="none" rtlCol="0">
            <a:spAutoFit/>
          </a:bodyPr>
          <a:lstStyle/>
          <a:p>
            <a:r>
              <a:rPr lang="en-CA" sz="2000" dirty="0"/>
              <a:t>Select 4 a Mutation</a:t>
            </a:r>
          </a:p>
        </p:txBody>
      </p:sp>
      <p:sp>
        <p:nvSpPr>
          <p:cNvPr id="9" name="TextBox 8"/>
          <p:cNvSpPr txBox="1"/>
          <p:nvPr/>
        </p:nvSpPr>
        <p:spPr>
          <a:xfrm>
            <a:off x="1079556" y="4457678"/>
            <a:ext cx="2103974" cy="400110"/>
          </a:xfrm>
          <a:prstGeom prst="rect">
            <a:avLst/>
          </a:prstGeom>
          <a:noFill/>
        </p:spPr>
        <p:txBody>
          <a:bodyPr wrap="none" rtlCol="0">
            <a:spAutoFit/>
          </a:bodyPr>
          <a:lstStyle/>
          <a:p>
            <a:r>
              <a:rPr lang="en-CA" sz="2000" dirty="0"/>
              <a:t>Selective Breeding</a:t>
            </a:r>
          </a:p>
        </p:txBody>
      </p:sp>
    </p:spTree>
    <p:extLst>
      <p:ext uri="{BB962C8B-B14F-4D97-AF65-F5344CB8AC3E}">
        <p14:creationId xmlns:p14="http://schemas.microsoft.com/office/powerpoint/2010/main" val="21886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3205"/>
            <a:ext cx="9144000" cy="680456"/>
          </a:xfrm>
        </p:spPr>
        <p:txBody>
          <a:bodyPr>
            <a:normAutofit fontScale="90000"/>
          </a:bodyPr>
          <a:lstStyle/>
          <a:p>
            <a:r>
              <a:rPr lang="en-CA" dirty="0" smtClean="0"/>
              <a:t>Agri-Crimes?  [Against Nature]</a:t>
            </a:r>
            <a:endParaRPr lang="en-CA"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84" y="777270"/>
            <a:ext cx="5800080" cy="35863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104" y="1273324"/>
            <a:ext cx="3973754" cy="3775067"/>
          </a:xfrm>
          <a:prstGeom prst="rect">
            <a:avLst/>
          </a:prstGeom>
        </p:spPr>
      </p:pic>
    </p:spTree>
    <p:extLst>
      <p:ext uri="{BB962C8B-B14F-4D97-AF65-F5344CB8AC3E}">
        <p14:creationId xmlns:p14="http://schemas.microsoft.com/office/powerpoint/2010/main" val="9396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son skulls pile to be used for fertilizer , 1870.jpg"/>
          <p:cNvPicPr>
            <a:picLocks noChangeAspect="1"/>
          </p:cNvPicPr>
          <p:nvPr/>
        </p:nvPicPr>
        <p:blipFill>
          <a:blip r:embed="rId2" cstate="print"/>
          <a:stretch>
            <a:fillRect/>
          </a:stretch>
        </p:blipFill>
        <p:spPr>
          <a:xfrm>
            <a:off x="2199681" y="-4716"/>
            <a:ext cx="7252474" cy="5670528"/>
          </a:xfrm>
          <a:prstGeom prst="rect">
            <a:avLst/>
          </a:prstGeom>
        </p:spPr>
      </p:pic>
      <p:sp>
        <p:nvSpPr>
          <p:cNvPr id="3" name="Rectangle 2"/>
          <p:cNvSpPr/>
          <p:nvPr/>
        </p:nvSpPr>
        <p:spPr>
          <a:xfrm>
            <a:off x="5800126" y="93439"/>
            <a:ext cx="3568220" cy="1063625"/>
          </a:xfrm>
          <a:prstGeom prst="rect">
            <a:avLst/>
          </a:prstGeom>
        </p:spPr>
        <p:txBody>
          <a:bodyPr wrap="none">
            <a:spAutoFit/>
          </a:bodyPr>
          <a:lstStyle/>
          <a:p>
            <a:pPr algn="ctr"/>
            <a:r>
              <a:rPr lang="en-CA" sz="1556" b="1" dirty="0"/>
              <a:t>Bison skulls to be used for fertilizer, 1870</a:t>
            </a:r>
          </a:p>
          <a:p>
            <a:pPr algn="ctr"/>
            <a:endParaRPr lang="en-CA" sz="1556" b="1" dirty="0"/>
          </a:p>
          <a:p>
            <a:pPr algn="ctr"/>
            <a:r>
              <a:rPr lang="en-CA" sz="3200" b="1" dirty="0"/>
              <a:t>Ecological-Crime?</a:t>
            </a:r>
            <a:endParaRPr lang="en-CA"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56" y="625252"/>
            <a:ext cx="1807932" cy="42951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7c/e5/db/7ce5dbd79e19c581a34f2a161e64fbfe--navel-gazing-human-n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547" y="531518"/>
            <a:ext cx="4237013" cy="49623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618" y="1967773"/>
            <a:ext cx="4024916" cy="2089860"/>
          </a:xfrm>
          <a:prstGeom prst="rect">
            <a:avLst/>
          </a:prstGeom>
        </p:spPr>
      </p:pic>
    </p:spTree>
    <p:extLst>
      <p:ext uri="{BB962C8B-B14F-4D97-AF65-F5344CB8AC3E}">
        <p14:creationId xmlns:p14="http://schemas.microsoft.com/office/powerpoint/2010/main" val="2284446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9680" y="5270608"/>
            <a:ext cx="5669950" cy="297454"/>
          </a:xfrm>
          <a:prstGeom prst="rect">
            <a:avLst/>
          </a:prstGeom>
          <a:noFill/>
        </p:spPr>
        <p:txBody>
          <a:bodyPr wrap="none" rtlCol="0">
            <a:spAutoFit/>
          </a:bodyPr>
          <a:lstStyle/>
          <a:p>
            <a:r>
              <a:rPr lang="en-CA" sz="1333" dirty="0"/>
              <a:t>https://www.ourdocuments.gov/doc.php?flash=true&amp;doc=25&amp;page=transcript</a:t>
            </a:r>
          </a:p>
        </p:txBody>
      </p:sp>
      <p:sp>
        <p:nvSpPr>
          <p:cNvPr id="35842" name="Rectangle 2"/>
          <p:cNvSpPr>
            <a:spLocks noGrp="1" noChangeArrowheads="1"/>
          </p:cNvSpPr>
          <p:nvPr>
            <p:ph type="title" idx="4294967295"/>
          </p:nvPr>
        </p:nvSpPr>
        <p:spPr bwMode="auto">
          <a:xfrm>
            <a:off x="1552222" y="106149"/>
            <a:ext cx="7196667" cy="6346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b="1" dirty="0" smtClean="0">
                <a:solidFill>
                  <a:schemeClr val="tx1"/>
                </a:solidFill>
              </a:rPr>
              <a:t>Indian Pacification</a:t>
            </a:r>
          </a:p>
        </p:txBody>
      </p:sp>
      <p:sp>
        <p:nvSpPr>
          <p:cNvPr id="35843" name="Rectangle 3"/>
          <p:cNvSpPr>
            <a:spLocks noGrp="1" noChangeArrowheads="1"/>
          </p:cNvSpPr>
          <p:nvPr>
            <p:ph type="body" idx="4294967295"/>
          </p:nvPr>
        </p:nvSpPr>
        <p:spPr bwMode="auto">
          <a:xfrm>
            <a:off x="1479600" y="617251"/>
            <a:ext cx="7678787" cy="36040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nSpc>
                <a:spcPct val="90000"/>
              </a:lnSpc>
              <a:buFontTx/>
              <a:buNone/>
            </a:pPr>
            <a:r>
              <a:rPr lang="en-US" altLang="en-US" sz="2222" b="1" dirty="0"/>
              <a:t>		</a:t>
            </a:r>
            <a:endParaRPr lang="en-US" altLang="en-US" sz="2222" b="1" dirty="0" smtClean="0"/>
          </a:p>
          <a:p>
            <a:pPr>
              <a:lnSpc>
                <a:spcPct val="90000"/>
              </a:lnSpc>
              <a:buFontTx/>
              <a:buNone/>
            </a:pPr>
            <a:r>
              <a:rPr lang="en-US" altLang="en-US" sz="2222" b="1" dirty="0" smtClean="0"/>
              <a:t>“</a:t>
            </a:r>
            <a:r>
              <a:rPr lang="en-US" altLang="en-US" sz="2222" b="1" dirty="0"/>
              <a:t>It gives me great pleasure to announce to Congress that the benevolent policy of the Government, steadily pursued for nearly thirty years, in relation to the removal of the Indians beyond the white settlements is approaching to a happy consummation.... </a:t>
            </a:r>
          </a:p>
          <a:p>
            <a:pPr>
              <a:lnSpc>
                <a:spcPct val="90000"/>
              </a:lnSpc>
              <a:buFontTx/>
              <a:buNone/>
            </a:pPr>
            <a:endParaRPr lang="en-US" altLang="en-US" sz="2222" b="1" dirty="0"/>
          </a:p>
          <a:p>
            <a:pPr>
              <a:lnSpc>
                <a:spcPct val="90000"/>
              </a:lnSpc>
              <a:buFontTx/>
              <a:buNone/>
            </a:pPr>
            <a:r>
              <a:rPr lang="en-US" altLang="en-US" sz="2222" b="1" dirty="0"/>
              <a:t>		What good man would prefer a country covered with forests and ranged by a few thousand savages to our extensive Republic, studded with cities, towns, and prosperous farms . . . ?”</a:t>
            </a:r>
            <a:endParaRPr lang="en-US" altLang="en-US" sz="4074" b="1" dirty="0"/>
          </a:p>
        </p:txBody>
      </p:sp>
      <p:sp>
        <p:nvSpPr>
          <p:cNvPr id="35844" name="Text Box 4"/>
          <p:cNvSpPr txBox="1">
            <a:spLocks noChangeArrowheads="1"/>
          </p:cNvSpPr>
          <p:nvPr/>
        </p:nvSpPr>
        <p:spPr bwMode="auto">
          <a:xfrm>
            <a:off x="5150557" y="4591992"/>
            <a:ext cx="3824699"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667"/>
              <a:t>President Andrew Jackson message to Congress “On Indian Removal” (1830)</a:t>
            </a:r>
          </a:p>
        </p:txBody>
      </p:sp>
      <p:sp>
        <p:nvSpPr>
          <p:cNvPr id="4" name="Rectangle 3"/>
          <p:cNvSpPr/>
          <p:nvPr/>
        </p:nvSpPr>
        <p:spPr>
          <a:xfrm>
            <a:off x="2991768" y="985292"/>
            <a:ext cx="172819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611" y="4087277"/>
            <a:ext cx="2088232" cy="1183331"/>
          </a:xfrm>
          <a:prstGeom prst="rect">
            <a:avLst/>
          </a:prstGeom>
        </p:spPr>
      </p:pic>
      <p:pic>
        <p:nvPicPr>
          <p:cNvPr id="6" name="Picture 5"/>
          <p:cNvPicPr>
            <a:picLocks noChangeAspect="1"/>
          </p:cNvPicPr>
          <p:nvPr/>
        </p:nvPicPr>
        <p:blipFill>
          <a:blip r:embed="rId4"/>
          <a:stretch>
            <a:fillRect/>
          </a:stretch>
        </p:blipFill>
        <p:spPr>
          <a:xfrm>
            <a:off x="-15081" y="3433564"/>
            <a:ext cx="1564677" cy="2281436"/>
          </a:xfrm>
          <a:prstGeom prst="rect">
            <a:avLst/>
          </a:prstGeom>
        </p:spPr>
      </p:pic>
    </p:spTree>
    <p:extLst>
      <p:ext uri="{BB962C8B-B14F-4D97-AF65-F5344CB8AC3E}">
        <p14:creationId xmlns:p14="http://schemas.microsoft.com/office/powerpoint/2010/main" val="31436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785126" cy="2812170"/>
          </a:xfrm>
          <a:prstGeom prst="rect">
            <a:avLst/>
          </a:prstGeom>
        </p:spPr>
      </p:pic>
      <p:pic>
        <p:nvPicPr>
          <p:cNvPr id="3" name="Picture 2"/>
          <p:cNvPicPr>
            <a:picLocks noChangeAspect="1"/>
          </p:cNvPicPr>
          <p:nvPr/>
        </p:nvPicPr>
        <p:blipFill>
          <a:blip r:embed="rId3"/>
          <a:stretch>
            <a:fillRect/>
          </a:stretch>
        </p:blipFill>
        <p:spPr>
          <a:xfrm>
            <a:off x="3279800" y="5089748"/>
            <a:ext cx="6116364" cy="417164"/>
          </a:xfrm>
          <a:prstGeom prst="rect">
            <a:avLst/>
          </a:prstGeom>
        </p:spPr>
      </p:pic>
      <p:pic>
        <p:nvPicPr>
          <p:cNvPr id="5" name="Picture 4"/>
          <p:cNvPicPr>
            <a:picLocks noChangeAspect="1"/>
          </p:cNvPicPr>
          <p:nvPr/>
        </p:nvPicPr>
        <p:blipFill>
          <a:blip r:embed="rId4"/>
          <a:stretch>
            <a:fillRect/>
          </a:stretch>
        </p:blipFill>
        <p:spPr>
          <a:xfrm>
            <a:off x="3999880" y="1777380"/>
            <a:ext cx="4901673" cy="3378516"/>
          </a:xfrm>
          <a:prstGeom prst="rect">
            <a:avLst/>
          </a:prstGeom>
        </p:spPr>
      </p:pic>
      <p:sp>
        <p:nvSpPr>
          <p:cNvPr id="6" name="TextBox 5"/>
          <p:cNvSpPr txBox="1"/>
          <p:nvPr/>
        </p:nvSpPr>
        <p:spPr>
          <a:xfrm>
            <a:off x="255463" y="3145532"/>
            <a:ext cx="3503835" cy="1477328"/>
          </a:xfrm>
          <a:prstGeom prst="rect">
            <a:avLst/>
          </a:prstGeom>
          <a:noFill/>
        </p:spPr>
        <p:txBody>
          <a:bodyPr wrap="square" rtlCol="0">
            <a:spAutoFit/>
          </a:bodyPr>
          <a:lstStyle/>
          <a:p>
            <a:r>
              <a:rPr lang="en-CA" dirty="0" err="1" smtClean="0"/>
              <a:t>Bodmer</a:t>
            </a:r>
            <a:r>
              <a:rPr lang="en-CA" dirty="0" smtClean="0"/>
              <a:t> (French-Swiss) accompanied </a:t>
            </a:r>
            <a:r>
              <a:rPr lang="en-CA" dirty="0"/>
              <a:t>the German explorer Prince Maximilian </a:t>
            </a:r>
            <a:r>
              <a:rPr lang="en-CA" dirty="0" err="1"/>
              <a:t>zu</a:t>
            </a:r>
            <a:r>
              <a:rPr lang="en-CA" dirty="0"/>
              <a:t> </a:t>
            </a:r>
            <a:r>
              <a:rPr lang="en-CA" dirty="0" err="1"/>
              <a:t>Wied</a:t>
            </a:r>
            <a:r>
              <a:rPr lang="en-CA" dirty="0"/>
              <a:t>-Neuwied from 1832 through 1834 on his Missouri River expedition. </a:t>
            </a:r>
          </a:p>
        </p:txBody>
      </p:sp>
      <p:sp>
        <p:nvSpPr>
          <p:cNvPr id="7" name="TextBox 6"/>
          <p:cNvSpPr txBox="1"/>
          <p:nvPr/>
        </p:nvSpPr>
        <p:spPr>
          <a:xfrm>
            <a:off x="0" y="121196"/>
            <a:ext cx="3759299" cy="369332"/>
          </a:xfrm>
          <a:prstGeom prst="rect">
            <a:avLst/>
          </a:prstGeom>
          <a:solidFill>
            <a:schemeClr val="bg1"/>
          </a:solidFill>
        </p:spPr>
        <p:txBody>
          <a:bodyPr wrap="none" rtlCol="0">
            <a:spAutoFit/>
          </a:bodyPr>
          <a:lstStyle/>
          <a:p>
            <a:r>
              <a:rPr lang="en-CA" dirty="0" smtClean="0"/>
              <a:t>Great Plains Quarterly, 2001;101-114 </a:t>
            </a:r>
            <a:endParaRPr lang="en-CA" dirty="0"/>
          </a:p>
        </p:txBody>
      </p:sp>
    </p:spTree>
    <p:extLst>
      <p:ext uri="{BB962C8B-B14F-4D97-AF65-F5344CB8AC3E}">
        <p14:creationId xmlns:p14="http://schemas.microsoft.com/office/powerpoint/2010/main" val="1992078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64" y="-94828"/>
            <a:ext cx="9697915" cy="5715000"/>
          </a:xfrm>
          <a:prstGeom prst="rect">
            <a:avLst/>
          </a:prstGeom>
        </p:spPr>
      </p:pic>
      <p:sp>
        <p:nvSpPr>
          <p:cNvPr id="3" name="Left Arrow 2"/>
          <p:cNvSpPr/>
          <p:nvPr/>
        </p:nvSpPr>
        <p:spPr>
          <a:xfrm>
            <a:off x="5007992" y="4153644"/>
            <a:ext cx="720080"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smtClean="0"/>
              <a:t>St. Louis</a:t>
            </a:r>
            <a:endParaRPr lang="en-CA" sz="900" dirty="0"/>
          </a:p>
        </p:txBody>
      </p:sp>
      <p:sp>
        <p:nvSpPr>
          <p:cNvPr id="4" name="TextBox 3"/>
          <p:cNvSpPr txBox="1"/>
          <p:nvPr/>
        </p:nvSpPr>
        <p:spPr>
          <a:xfrm>
            <a:off x="327472" y="49188"/>
            <a:ext cx="1135247" cy="369332"/>
          </a:xfrm>
          <a:prstGeom prst="rect">
            <a:avLst/>
          </a:prstGeom>
          <a:noFill/>
        </p:spPr>
        <p:txBody>
          <a:bodyPr wrap="none" rtlCol="0">
            <a:spAutoFit/>
          </a:bodyPr>
          <a:lstStyle/>
          <a:p>
            <a:r>
              <a:rPr lang="en-CA" dirty="0" smtClean="0"/>
              <a:t>1836 Map</a:t>
            </a:r>
            <a:endParaRPr lang="en-CA" dirty="0"/>
          </a:p>
        </p:txBody>
      </p:sp>
    </p:spTree>
    <p:extLst>
      <p:ext uri="{BB962C8B-B14F-4D97-AF65-F5344CB8AC3E}">
        <p14:creationId xmlns:p14="http://schemas.microsoft.com/office/powerpoint/2010/main" val="2229282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33" y="0"/>
            <a:ext cx="8796333" cy="5715000"/>
          </a:xfrm>
          <a:prstGeom prst="rect">
            <a:avLst/>
          </a:prstGeom>
        </p:spPr>
      </p:pic>
    </p:spTree>
    <p:extLst>
      <p:ext uri="{BB962C8B-B14F-4D97-AF65-F5344CB8AC3E}">
        <p14:creationId xmlns:p14="http://schemas.microsoft.com/office/powerpoint/2010/main" val="4131982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545" y="337220"/>
            <a:ext cx="7920880" cy="32170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44" y="2785492"/>
            <a:ext cx="3667526" cy="286273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84309"/>
            <a:ext cx="1569180" cy="2430691"/>
          </a:xfrm>
          <a:prstGeom prst="rect">
            <a:avLst/>
          </a:prstGeom>
        </p:spPr>
      </p:pic>
    </p:spTree>
    <p:extLst>
      <p:ext uri="{BB962C8B-B14F-4D97-AF65-F5344CB8AC3E}">
        <p14:creationId xmlns:p14="http://schemas.microsoft.com/office/powerpoint/2010/main" val="1264168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324"/>
            <a:ext cx="10160000" cy="3320836"/>
          </a:xfrm>
          <a:prstGeom prst="rect">
            <a:avLst/>
          </a:prstGeom>
        </p:spPr>
      </p:pic>
    </p:spTree>
    <p:extLst>
      <p:ext uri="{BB962C8B-B14F-4D97-AF65-F5344CB8AC3E}">
        <p14:creationId xmlns:p14="http://schemas.microsoft.com/office/powerpoint/2010/main" val="33960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76" y="118980"/>
            <a:ext cx="10161129" cy="1687021"/>
          </a:xfrm>
        </p:spPr>
        <p:txBody>
          <a:bodyPr>
            <a:noAutofit/>
          </a:bodyPr>
          <a:lstStyle/>
          <a:p>
            <a:r>
              <a:rPr lang="en-CA" sz="3556" dirty="0"/>
              <a:t>What is “bison</a:t>
            </a:r>
            <a:r>
              <a:rPr lang="en-CA" sz="3556" dirty="0" smtClean="0"/>
              <a:t>”? </a:t>
            </a:r>
            <a:r>
              <a:rPr lang="en-CA" sz="3556" dirty="0"/>
              <a:t/>
            </a:r>
            <a:br>
              <a:rPr lang="en-CA" sz="3556" dirty="0"/>
            </a:br>
            <a:r>
              <a:rPr lang="en-CA" sz="3556" dirty="0" smtClean="0"/>
              <a:t>geo-bio-enviro-ethic-politico-criminal-religious </a:t>
            </a:r>
            <a:r>
              <a:rPr lang="en-CA" sz="2222" b="1" dirty="0"/>
              <a:t>CONSTRUCT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56" y="1777380"/>
            <a:ext cx="3752204" cy="35492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176" y="1806001"/>
            <a:ext cx="2294324" cy="3168352"/>
          </a:xfrm>
          <a:prstGeom prst="rect">
            <a:avLst/>
          </a:prstGeom>
        </p:spPr>
      </p:pic>
    </p:spTree>
    <p:extLst>
      <p:ext uri="{BB962C8B-B14F-4D97-AF65-F5344CB8AC3E}">
        <p14:creationId xmlns:p14="http://schemas.microsoft.com/office/powerpoint/2010/main" val="274906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697" y="553244"/>
            <a:ext cx="8856984" cy="460851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“Free Choice</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160" y="1862726"/>
            <a:ext cx="3124944" cy="19895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536" y="1701189"/>
            <a:ext cx="3083496" cy="23126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457" y="4249667"/>
            <a:ext cx="707464" cy="707464"/>
          </a:xfrm>
          <a:prstGeom prst="rect">
            <a:avLst/>
          </a:prstGeom>
        </p:spPr>
      </p:pic>
      <p:sp>
        <p:nvSpPr>
          <p:cNvPr id="7" name="TextBox 6"/>
          <p:cNvSpPr txBox="1"/>
          <p:nvPr/>
        </p:nvSpPr>
        <p:spPr>
          <a:xfrm>
            <a:off x="2987999" y="834829"/>
            <a:ext cx="4618380" cy="584775"/>
          </a:xfrm>
          <a:prstGeom prst="rect">
            <a:avLst/>
          </a:prstGeom>
          <a:noFill/>
        </p:spPr>
        <p:txBody>
          <a:bodyPr wrap="none" rtlCol="0">
            <a:spAutoFit/>
          </a:bodyPr>
          <a:lstStyle/>
          <a:p>
            <a:r>
              <a:rPr lang="en-CA" sz="3200" dirty="0" smtClean="0"/>
              <a:t>The “Free Choice” Paradox</a:t>
            </a:r>
            <a:endParaRPr lang="en-CA" sz="3200" dirty="0"/>
          </a:p>
        </p:txBody>
      </p:sp>
    </p:spTree>
    <p:extLst>
      <p:ext uri="{BB962C8B-B14F-4D97-AF65-F5344CB8AC3E}">
        <p14:creationId xmlns:p14="http://schemas.microsoft.com/office/powerpoint/2010/main" val="2056788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528" y="193204"/>
            <a:ext cx="8951099" cy="4297660"/>
          </a:xfrm>
          <a:prstGeom prst="rect">
            <a:avLst/>
          </a:prstGeom>
        </p:spPr>
      </p:pic>
    </p:spTree>
    <p:extLst>
      <p:ext uri="{BB962C8B-B14F-4D97-AF65-F5344CB8AC3E}">
        <p14:creationId xmlns:p14="http://schemas.microsoft.com/office/powerpoint/2010/main" val="4002984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6438" y="193205"/>
            <a:ext cx="9082469" cy="3384376"/>
          </a:xfrm>
          <a:prstGeom prst="rect">
            <a:avLst/>
          </a:prstGeom>
        </p:spPr>
      </p:pic>
      <p:pic>
        <p:nvPicPr>
          <p:cNvPr id="3" name="Picture 2"/>
          <p:cNvPicPr>
            <a:picLocks noChangeAspect="1"/>
          </p:cNvPicPr>
          <p:nvPr/>
        </p:nvPicPr>
        <p:blipFill>
          <a:blip r:embed="rId3"/>
          <a:stretch>
            <a:fillRect/>
          </a:stretch>
        </p:blipFill>
        <p:spPr>
          <a:xfrm>
            <a:off x="7024216" y="2641476"/>
            <a:ext cx="1897461" cy="2861370"/>
          </a:xfrm>
          <a:prstGeom prst="rect">
            <a:avLst/>
          </a:prstGeom>
        </p:spPr>
      </p:pic>
    </p:spTree>
    <p:extLst>
      <p:ext uri="{BB962C8B-B14F-4D97-AF65-F5344CB8AC3E}">
        <p14:creationId xmlns:p14="http://schemas.microsoft.com/office/powerpoint/2010/main" val="3885000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Manitoba"/>
          <p:cNvPicPr>
            <a:picLocks noChangeAspect="1" noChangeArrowheads="1"/>
          </p:cNvPicPr>
          <p:nvPr/>
        </p:nvPicPr>
        <p:blipFill>
          <a:blip r:embed="rId2" cstate="print"/>
          <a:srcRect/>
          <a:stretch>
            <a:fillRect/>
          </a:stretch>
        </p:blipFill>
        <p:spPr bwMode="auto">
          <a:xfrm>
            <a:off x="183456" y="5017740"/>
            <a:ext cx="890287" cy="567146"/>
          </a:xfrm>
          <a:prstGeom prst="rect">
            <a:avLst/>
          </a:prstGeom>
          <a:noFill/>
        </p:spPr>
      </p:pic>
      <p:sp>
        <p:nvSpPr>
          <p:cNvPr id="6" name="Rectangle 5"/>
          <p:cNvSpPr/>
          <p:nvPr/>
        </p:nvSpPr>
        <p:spPr>
          <a:xfrm>
            <a:off x="2759743" y="-77666"/>
            <a:ext cx="6120393" cy="844718"/>
          </a:xfrm>
          <a:prstGeom prst="rect">
            <a:avLst/>
          </a:prstGeom>
        </p:spPr>
        <p:txBody>
          <a:bodyPr wrap="none">
            <a:spAutoFit/>
          </a:bodyPr>
          <a:lstStyle/>
          <a:p>
            <a:r>
              <a:rPr lang="en-CA" sz="4889" dirty="0">
                <a:latin typeface="Calibri" panose="020F0502020204030204" pitchFamily="34" charset="0"/>
              </a:rPr>
              <a:t>Modernization of Bison</a:t>
            </a:r>
            <a:endParaRPr lang="en-CA" sz="4889" dirty="0"/>
          </a:p>
        </p:txBody>
      </p:sp>
      <p:pic>
        <p:nvPicPr>
          <p:cNvPr id="7" name="Picture 6"/>
          <p:cNvPicPr>
            <a:picLocks noChangeAspect="1"/>
          </p:cNvPicPr>
          <p:nvPr/>
        </p:nvPicPr>
        <p:blipFill>
          <a:blip r:embed="rId3"/>
          <a:stretch>
            <a:fillRect/>
          </a:stretch>
        </p:blipFill>
        <p:spPr>
          <a:xfrm>
            <a:off x="6577499" y="938332"/>
            <a:ext cx="3582501" cy="4776668"/>
          </a:xfrm>
          <a:prstGeom prst="rect">
            <a:avLst/>
          </a:prstGeom>
        </p:spPr>
      </p:pic>
      <p:pic>
        <p:nvPicPr>
          <p:cNvPr id="2" name="Picture 1"/>
          <p:cNvPicPr>
            <a:picLocks noChangeAspect="1"/>
          </p:cNvPicPr>
          <p:nvPr/>
        </p:nvPicPr>
        <p:blipFill>
          <a:blip r:embed="rId4"/>
          <a:stretch>
            <a:fillRect/>
          </a:stretch>
        </p:blipFill>
        <p:spPr>
          <a:xfrm>
            <a:off x="999547" y="1257323"/>
            <a:ext cx="4751011" cy="3631130"/>
          </a:xfrm>
          <a:prstGeom prst="rect">
            <a:avLst/>
          </a:prstGeom>
        </p:spPr>
      </p:pic>
    </p:spTree>
    <p:extLst>
      <p:ext uri="{BB962C8B-B14F-4D97-AF65-F5344CB8AC3E}">
        <p14:creationId xmlns:p14="http://schemas.microsoft.com/office/powerpoint/2010/main" val="1289180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488" y="2209428"/>
            <a:ext cx="3240360" cy="208096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437" y="2364433"/>
            <a:ext cx="1925960" cy="1925960"/>
          </a:xfrm>
          <a:prstGeom prst="rect">
            <a:avLst/>
          </a:prstGeom>
        </p:spPr>
      </p:pic>
      <p:pic>
        <p:nvPicPr>
          <p:cNvPr id="4" name="Picture 3"/>
          <p:cNvPicPr>
            <a:picLocks noChangeAspect="1"/>
          </p:cNvPicPr>
          <p:nvPr/>
        </p:nvPicPr>
        <p:blipFill>
          <a:blip r:embed="rId4"/>
          <a:stretch>
            <a:fillRect/>
          </a:stretch>
        </p:blipFill>
        <p:spPr>
          <a:xfrm>
            <a:off x="6226312" y="1489348"/>
            <a:ext cx="1669651" cy="37902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2368" y="1705372"/>
            <a:ext cx="1277114" cy="1892451"/>
          </a:xfrm>
          <a:prstGeom prst="rect">
            <a:avLst/>
          </a:prstGeom>
        </p:spPr>
      </p:pic>
      <p:sp>
        <p:nvSpPr>
          <p:cNvPr id="6" name="TextBox 5"/>
          <p:cNvSpPr txBox="1"/>
          <p:nvPr/>
        </p:nvSpPr>
        <p:spPr>
          <a:xfrm>
            <a:off x="539442" y="1166182"/>
            <a:ext cx="5205849" cy="646331"/>
          </a:xfrm>
          <a:prstGeom prst="rect">
            <a:avLst/>
          </a:prstGeom>
          <a:noFill/>
        </p:spPr>
        <p:txBody>
          <a:bodyPr wrap="none" rtlCol="0">
            <a:spAutoFit/>
          </a:bodyPr>
          <a:lstStyle/>
          <a:p>
            <a:r>
              <a:rPr lang="en-CA" sz="3600" dirty="0" smtClean="0"/>
              <a:t>Bison (Industry) Has Layers</a:t>
            </a:r>
            <a:endParaRPr lang="en-CA" sz="3600" dirty="0"/>
          </a:p>
        </p:txBody>
      </p:sp>
    </p:spTree>
    <p:extLst>
      <p:ext uri="{BB962C8B-B14F-4D97-AF65-F5344CB8AC3E}">
        <p14:creationId xmlns:p14="http://schemas.microsoft.com/office/powerpoint/2010/main" val="38155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Self Identity – What Am I?</a:t>
            </a:r>
            <a:endParaRPr lang="en-CA" dirty="0"/>
          </a:p>
        </p:txBody>
      </p:sp>
      <p:sp>
        <p:nvSpPr>
          <p:cNvPr id="3" name="Text Placeholder 2"/>
          <p:cNvSpPr>
            <a:spLocks noGrp="1"/>
          </p:cNvSpPr>
          <p:nvPr>
            <p:ph type="body" idx="1"/>
          </p:nvPr>
        </p:nvSpPr>
        <p:spPr/>
        <p:txBody>
          <a:bodyPr/>
          <a:lstStyle/>
          <a:p>
            <a:r>
              <a:rPr lang="en-CA" dirty="0" smtClean="0"/>
              <a:t>Bison Farmer</a:t>
            </a:r>
            <a:endParaRPr lang="en-CA" dirty="0"/>
          </a:p>
        </p:txBody>
      </p:sp>
      <p:sp>
        <p:nvSpPr>
          <p:cNvPr id="4" name="Content Placeholder 3"/>
          <p:cNvSpPr>
            <a:spLocks noGrp="1"/>
          </p:cNvSpPr>
          <p:nvPr>
            <p:ph sz="half" idx="2"/>
          </p:nvPr>
        </p:nvSpPr>
        <p:spPr/>
        <p:txBody>
          <a:bodyPr>
            <a:normAutofit lnSpcReduction="10000"/>
          </a:bodyPr>
          <a:lstStyle/>
          <a:p>
            <a:r>
              <a:rPr lang="en-CA" dirty="0" smtClean="0"/>
              <a:t>Produce a product competitive in the consumer market</a:t>
            </a:r>
          </a:p>
          <a:p>
            <a:r>
              <a:rPr lang="en-CA" dirty="0" smtClean="0"/>
              <a:t>Tolerate some industrial practices</a:t>
            </a:r>
          </a:p>
          <a:p>
            <a:r>
              <a:rPr lang="en-CA" dirty="0" smtClean="0"/>
              <a:t>Use grain to meet required meat quality standards</a:t>
            </a:r>
          </a:p>
          <a:p>
            <a:r>
              <a:rPr lang="en-CA" i="1" dirty="0" smtClean="0">
                <a:solidFill>
                  <a:srgbClr val="C00000"/>
                </a:solidFill>
              </a:rPr>
              <a:t>Growth-Driven</a:t>
            </a:r>
            <a:endParaRPr lang="en-CA" i="1" dirty="0">
              <a:solidFill>
                <a:srgbClr val="C00000"/>
              </a:solidFill>
            </a:endParaRPr>
          </a:p>
        </p:txBody>
      </p:sp>
      <p:sp>
        <p:nvSpPr>
          <p:cNvPr id="5" name="Text Placeholder 4"/>
          <p:cNvSpPr>
            <a:spLocks noGrp="1"/>
          </p:cNvSpPr>
          <p:nvPr>
            <p:ph type="body" sz="quarter" idx="3"/>
          </p:nvPr>
        </p:nvSpPr>
        <p:spPr/>
        <p:txBody>
          <a:bodyPr/>
          <a:lstStyle/>
          <a:p>
            <a:r>
              <a:rPr lang="en-CA" dirty="0" smtClean="0"/>
              <a:t>Bison Rancher</a:t>
            </a:r>
            <a:endParaRPr lang="en-CA" dirty="0"/>
          </a:p>
        </p:txBody>
      </p:sp>
      <p:sp>
        <p:nvSpPr>
          <p:cNvPr id="6" name="Content Placeholder 5"/>
          <p:cNvSpPr>
            <a:spLocks noGrp="1"/>
          </p:cNvSpPr>
          <p:nvPr>
            <p:ph sz="quarter" idx="4"/>
          </p:nvPr>
        </p:nvSpPr>
        <p:spPr/>
        <p:txBody>
          <a:bodyPr>
            <a:normAutofit lnSpcReduction="10000"/>
          </a:bodyPr>
          <a:lstStyle/>
          <a:p>
            <a:r>
              <a:rPr lang="en-CA" dirty="0" smtClean="0"/>
              <a:t>Raise a heritage animal in a most natural way possible </a:t>
            </a:r>
          </a:p>
          <a:p>
            <a:r>
              <a:rPr lang="en-CA" dirty="0" smtClean="0"/>
              <a:t>Eschew all taint of industrialized agriculture</a:t>
            </a:r>
          </a:p>
          <a:p>
            <a:r>
              <a:rPr lang="en-CA" dirty="0" smtClean="0"/>
              <a:t>Only essential industrial practices (</a:t>
            </a:r>
            <a:r>
              <a:rPr lang="en-CA" dirty="0" err="1" smtClean="0"/>
              <a:t>eg</a:t>
            </a:r>
            <a:r>
              <a:rPr lang="en-CA" dirty="0" smtClean="0"/>
              <a:t>. Blackleg vaccine) </a:t>
            </a:r>
          </a:p>
          <a:p>
            <a:r>
              <a:rPr lang="en-CA" i="1" dirty="0" smtClean="0">
                <a:solidFill>
                  <a:srgbClr val="C00000"/>
                </a:solidFill>
              </a:rPr>
              <a:t>Environmentally-embedded</a:t>
            </a:r>
            <a:endParaRPr lang="en-CA" i="1" dirty="0">
              <a:solidFill>
                <a:srgbClr val="C0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8230" y="4550189"/>
            <a:ext cx="1112912" cy="1112912"/>
          </a:xfrm>
          <a:prstGeom prst="rect">
            <a:avLst/>
          </a:prstGeom>
        </p:spPr>
      </p:pic>
    </p:spTree>
    <p:extLst>
      <p:ext uri="{BB962C8B-B14F-4D97-AF65-F5344CB8AC3E}">
        <p14:creationId xmlns:p14="http://schemas.microsoft.com/office/powerpoint/2010/main" val="37056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728" y="537243"/>
            <a:ext cx="3200356" cy="878959"/>
          </a:xfrm>
          <a:prstGeom prst="rect">
            <a:avLst/>
          </a:prstGeom>
        </p:spPr>
        <p:txBody>
          <a:bodyPr wrap="square">
            <a:spAutoFit/>
          </a:bodyPr>
          <a:lstStyle/>
          <a:p>
            <a:r>
              <a:rPr lang="en-CA" sz="1556" dirty="0"/>
              <a:t>Journal of International Food &amp;</a:t>
            </a:r>
          </a:p>
          <a:p>
            <a:r>
              <a:rPr lang="en-CA" sz="1556" dirty="0"/>
              <a:t>Agribusiness Marketing, </a:t>
            </a:r>
            <a:r>
              <a:rPr lang="en-CA" sz="2000" u="sng" dirty="0">
                <a:solidFill>
                  <a:srgbClr val="FF0000"/>
                </a:solidFill>
              </a:rPr>
              <a:t>2002</a:t>
            </a:r>
            <a:r>
              <a:rPr lang="en-CA" sz="2000" dirty="0"/>
              <a:t>;</a:t>
            </a:r>
            <a:r>
              <a:rPr lang="en-CA" sz="1556" dirty="0"/>
              <a:t>14:3, 57-78.</a:t>
            </a:r>
          </a:p>
        </p:txBody>
      </p:sp>
      <p:pic>
        <p:nvPicPr>
          <p:cNvPr id="3" name="Picture 2"/>
          <p:cNvPicPr>
            <a:picLocks noChangeAspect="1"/>
          </p:cNvPicPr>
          <p:nvPr/>
        </p:nvPicPr>
        <p:blipFill>
          <a:blip r:embed="rId2"/>
          <a:stretch>
            <a:fillRect/>
          </a:stretch>
        </p:blipFill>
        <p:spPr>
          <a:xfrm>
            <a:off x="4845358" y="217207"/>
            <a:ext cx="4559242" cy="50885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9" y="3433564"/>
            <a:ext cx="1488488" cy="2151540"/>
          </a:xfrm>
          <a:prstGeom prst="rect">
            <a:avLst/>
          </a:prstGeom>
        </p:spPr>
      </p:pic>
      <p:sp>
        <p:nvSpPr>
          <p:cNvPr id="5" name="Text Placeholder 2"/>
          <p:cNvSpPr txBox="1">
            <a:spLocks/>
          </p:cNvSpPr>
          <p:nvPr/>
        </p:nvSpPr>
        <p:spPr>
          <a:xfrm>
            <a:off x="279467" y="1577358"/>
            <a:ext cx="5280587" cy="59237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556" dirty="0"/>
              <a:t>Bison Farmer as FARMER</a:t>
            </a:r>
          </a:p>
        </p:txBody>
      </p:sp>
      <p:sp>
        <p:nvSpPr>
          <p:cNvPr id="6" name="TextBox 5"/>
          <p:cNvSpPr txBox="1"/>
          <p:nvPr/>
        </p:nvSpPr>
        <p:spPr>
          <a:xfrm>
            <a:off x="1839640" y="2569468"/>
            <a:ext cx="3113866" cy="1938992"/>
          </a:xfrm>
          <a:prstGeom prst="rect">
            <a:avLst/>
          </a:prstGeom>
          <a:noFill/>
        </p:spPr>
        <p:txBody>
          <a:bodyPr wrap="none" rtlCol="0">
            <a:spAutoFit/>
          </a:bodyPr>
          <a:lstStyle/>
          <a:p>
            <a:r>
              <a:rPr lang="en-CA" sz="2400" dirty="0" smtClean="0"/>
              <a:t>Bison attributes</a:t>
            </a:r>
          </a:p>
          <a:p>
            <a:pPr marL="285750" indent="-285750">
              <a:buFont typeface="Arial" panose="020B0604020202020204" pitchFamily="34" charset="0"/>
              <a:buChar char="•"/>
            </a:pPr>
            <a:r>
              <a:rPr lang="en-CA" sz="2400" dirty="0" smtClean="0"/>
              <a:t>Price</a:t>
            </a:r>
          </a:p>
          <a:p>
            <a:pPr marL="285750" indent="-285750">
              <a:buFont typeface="Arial" panose="020B0604020202020204" pitchFamily="34" charset="0"/>
              <a:buChar char="•"/>
            </a:pPr>
            <a:r>
              <a:rPr lang="en-CA" sz="2400" dirty="0" smtClean="0"/>
              <a:t>Fat content</a:t>
            </a:r>
          </a:p>
          <a:p>
            <a:pPr marL="285750" indent="-285750">
              <a:buFont typeface="Arial" panose="020B0604020202020204" pitchFamily="34" charset="0"/>
              <a:buChar char="•"/>
            </a:pPr>
            <a:r>
              <a:rPr lang="en-CA" sz="2400" dirty="0" smtClean="0"/>
              <a:t>Tenderness</a:t>
            </a:r>
          </a:p>
          <a:p>
            <a:pPr marL="285750" indent="-285750">
              <a:buFont typeface="Arial" panose="020B0604020202020204" pitchFamily="34" charset="0"/>
              <a:buChar char="•"/>
            </a:pPr>
            <a:r>
              <a:rPr lang="en-CA" sz="2400" dirty="0" smtClean="0"/>
              <a:t>Cooking convenience</a:t>
            </a:r>
            <a:endParaRPr lang="en-CA" sz="2400" dirty="0"/>
          </a:p>
        </p:txBody>
      </p:sp>
    </p:spTree>
    <p:extLst>
      <p:ext uri="{BB962C8B-B14F-4D97-AF65-F5344CB8AC3E}">
        <p14:creationId xmlns:p14="http://schemas.microsoft.com/office/powerpoint/2010/main" val="602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464" y="718587"/>
            <a:ext cx="9041642" cy="1200329"/>
          </a:xfrm>
          <a:prstGeom prst="rect">
            <a:avLst/>
          </a:prstGeom>
          <a:noFill/>
        </p:spPr>
        <p:txBody>
          <a:bodyPr wrap="none" rtlCol="0">
            <a:spAutoFit/>
          </a:bodyPr>
          <a:lstStyle/>
          <a:p>
            <a:pPr algn="ctr"/>
            <a:r>
              <a:rPr lang="en-CA" sz="2400" dirty="0" smtClean="0">
                <a:latin typeface="Arial" panose="020B0604020202020204" pitchFamily="34" charset="0"/>
                <a:cs typeface="Arial" panose="020B0604020202020204" pitchFamily="34" charset="0"/>
              </a:rPr>
              <a:t>Is this a True Equation?</a:t>
            </a:r>
          </a:p>
          <a:p>
            <a:pPr algn="ctr"/>
            <a:endParaRPr lang="en-CA" sz="2400" dirty="0" smtClean="0">
              <a:latin typeface="Arial" panose="020B0604020202020204" pitchFamily="34" charset="0"/>
              <a:cs typeface="Arial" panose="020B0604020202020204" pitchFamily="34" charset="0"/>
            </a:endParaRPr>
          </a:p>
          <a:p>
            <a:pPr algn="ctr"/>
            <a:r>
              <a:rPr lang="en-CA" sz="2400" dirty="0" smtClean="0">
                <a:latin typeface="Arial" panose="020B0604020202020204" pitchFamily="34" charset="0"/>
                <a:cs typeface="Arial" panose="020B0604020202020204" pitchFamily="34" charset="0"/>
              </a:rPr>
              <a:t>Bison = Price + Fat Content + Tenderness + Idiot Proof Cooking</a:t>
            </a:r>
            <a:endParaRPr lang="en-CA" sz="2400" dirty="0">
              <a:latin typeface="Arial" panose="020B0604020202020204" pitchFamily="34" charset="0"/>
              <a:cs typeface="Arial" panose="020B0604020202020204" pitchFamily="34" charset="0"/>
            </a:endParaRPr>
          </a:p>
        </p:txBody>
      </p:sp>
      <p:sp>
        <p:nvSpPr>
          <p:cNvPr id="3" name="TextBox 2"/>
          <p:cNvSpPr txBox="1"/>
          <p:nvPr/>
        </p:nvSpPr>
        <p:spPr>
          <a:xfrm>
            <a:off x="1039685" y="3361556"/>
            <a:ext cx="7473200" cy="769441"/>
          </a:xfrm>
          <a:prstGeom prst="rect">
            <a:avLst/>
          </a:prstGeom>
          <a:noFill/>
        </p:spPr>
        <p:txBody>
          <a:bodyPr wrap="none" rtlCol="0">
            <a:spAutoFit/>
          </a:bodyPr>
          <a:lstStyle/>
          <a:p>
            <a:r>
              <a:rPr lang="en-CA" sz="4400" dirty="0" smtClean="0"/>
              <a:t>Is that all there is …. To a Bison?</a:t>
            </a:r>
            <a:endParaRPr lang="en-CA" sz="4400" dirty="0"/>
          </a:p>
        </p:txBody>
      </p:sp>
      <p:pic>
        <p:nvPicPr>
          <p:cNvPr id="4" name="Picture 3"/>
          <p:cNvPicPr>
            <a:picLocks noChangeAspect="1"/>
          </p:cNvPicPr>
          <p:nvPr/>
        </p:nvPicPr>
        <p:blipFill>
          <a:blip r:embed="rId2"/>
          <a:stretch>
            <a:fillRect/>
          </a:stretch>
        </p:blipFill>
        <p:spPr>
          <a:xfrm>
            <a:off x="3190372" y="718587"/>
            <a:ext cx="3171825" cy="4286250"/>
          </a:xfrm>
          <a:prstGeom prst="rect">
            <a:avLst/>
          </a:prstGeom>
        </p:spPr>
      </p:pic>
      <p:sp>
        <p:nvSpPr>
          <p:cNvPr id="5" name="TextBox 4"/>
          <p:cNvSpPr txBox="1"/>
          <p:nvPr/>
        </p:nvSpPr>
        <p:spPr>
          <a:xfrm>
            <a:off x="3660081" y="5072425"/>
            <a:ext cx="2232406" cy="369332"/>
          </a:xfrm>
          <a:prstGeom prst="rect">
            <a:avLst/>
          </a:prstGeom>
          <a:noFill/>
        </p:spPr>
        <p:txBody>
          <a:bodyPr wrap="none" rtlCol="0">
            <a:spAutoFit/>
          </a:bodyPr>
          <a:lstStyle/>
          <a:p>
            <a:r>
              <a:rPr lang="en-CA" dirty="0" smtClean="0"/>
              <a:t>Peggy Lee  1920-2001</a:t>
            </a:r>
            <a:endParaRPr lang="en-CA" dirty="0"/>
          </a:p>
        </p:txBody>
      </p:sp>
    </p:spTree>
    <p:extLst>
      <p:ext uri="{BB962C8B-B14F-4D97-AF65-F5344CB8AC3E}">
        <p14:creationId xmlns:p14="http://schemas.microsoft.com/office/powerpoint/2010/main" val="91479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Production - Types</a:t>
            </a:r>
            <a:endParaRPr lang="en-CA" dirty="0"/>
          </a:p>
        </p:txBody>
      </p:sp>
      <p:sp>
        <p:nvSpPr>
          <p:cNvPr id="3" name="Text Placeholder 2"/>
          <p:cNvSpPr>
            <a:spLocks noGrp="1"/>
          </p:cNvSpPr>
          <p:nvPr>
            <p:ph type="body" idx="1"/>
          </p:nvPr>
        </p:nvSpPr>
        <p:spPr/>
        <p:txBody>
          <a:bodyPr/>
          <a:lstStyle/>
          <a:p>
            <a:r>
              <a:rPr lang="en-CA" dirty="0" smtClean="0"/>
              <a:t>Industrial Production </a:t>
            </a:r>
            <a:endParaRPr lang="en-CA" dirty="0"/>
          </a:p>
        </p:txBody>
      </p:sp>
      <p:sp>
        <p:nvSpPr>
          <p:cNvPr id="4" name="Content Placeholder 3"/>
          <p:cNvSpPr>
            <a:spLocks noGrp="1"/>
          </p:cNvSpPr>
          <p:nvPr>
            <p:ph sz="half" idx="2"/>
          </p:nvPr>
        </p:nvSpPr>
        <p:spPr/>
        <p:txBody>
          <a:bodyPr>
            <a:normAutofit fontScale="92500" lnSpcReduction="20000"/>
          </a:bodyPr>
          <a:lstStyle/>
          <a:p>
            <a:r>
              <a:rPr lang="en-CA" dirty="0" smtClean="0"/>
              <a:t>Productivity efficiency increase </a:t>
            </a:r>
            <a:r>
              <a:rPr lang="en-CA" dirty="0"/>
              <a:t>through </a:t>
            </a:r>
            <a:r>
              <a:rPr lang="en-CA" dirty="0" smtClean="0"/>
              <a:t>investment in R&amp;D</a:t>
            </a:r>
          </a:p>
          <a:p>
            <a:r>
              <a:rPr lang="en-CA" dirty="0" smtClean="0"/>
              <a:t>Profitability – controlling input and output prices, control production loss government backed safety net</a:t>
            </a:r>
          </a:p>
          <a:p>
            <a:r>
              <a:rPr lang="en-CA" dirty="0" smtClean="0"/>
              <a:t>Competitive – seeking the globalized market share </a:t>
            </a:r>
            <a:endParaRPr lang="en-CA" dirty="0"/>
          </a:p>
        </p:txBody>
      </p:sp>
      <p:sp>
        <p:nvSpPr>
          <p:cNvPr id="5" name="Text Placeholder 4"/>
          <p:cNvSpPr>
            <a:spLocks noGrp="1"/>
          </p:cNvSpPr>
          <p:nvPr>
            <p:ph type="body" sz="quarter" idx="3"/>
          </p:nvPr>
        </p:nvSpPr>
        <p:spPr/>
        <p:txBody>
          <a:bodyPr/>
          <a:lstStyle/>
          <a:p>
            <a:r>
              <a:rPr lang="en-CA" u="sng" dirty="0" smtClean="0"/>
              <a:t>Post-Production</a:t>
            </a:r>
            <a:r>
              <a:rPr lang="en-CA" dirty="0" smtClean="0"/>
              <a:t> Agriculture</a:t>
            </a:r>
            <a:endParaRPr lang="en-CA" dirty="0"/>
          </a:p>
        </p:txBody>
      </p:sp>
      <p:sp>
        <p:nvSpPr>
          <p:cNvPr id="6" name="Content Placeholder 5"/>
          <p:cNvSpPr>
            <a:spLocks noGrp="1"/>
          </p:cNvSpPr>
          <p:nvPr>
            <p:ph sz="quarter" idx="4"/>
          </p:nvPr>
        </p:nvSpPr>
        <p:spPr/>
        <p:txBody>
          <a:bodyPr/>
          <a:lstStyle/>
          <a:p>
            <a:r>
              <a:rPr lang="en-CA" dirty="0" smtClean="0"/>
              <a:t>Quality based on method of production values</a:t>
            </a:r>
          </a:p>
          <a:p>
            <a:r>
              <a:rPr lang="en-CA" dirty="0" smtClean="0"/>
              <a:t>Sustain the rural landscape</a:t>
            </a:r>
          </a:p>
          <a:p>
            <a:r>
              <a:rPr lang="en-CA" dirty="0" smtClean="0"/>
              <a:t>Enjoy social and government support?</a:t>
            </a:r>
            <a:endParaRPr lang="en-CA" dirty="0"/>
          </a:p>
        </p:txBody>
      </p:sp>
      <p:sp>
        <p:nvSpPr>
          <p:cNvPr id="7" name="Down Arrow 6"/>
          <p:cNvSpPr/>
          <p:nvPr/>
        </p:nvSpPr>
        <p:spPr>
          <a:xfrm rot="3444403">
            <a:off x="7433654" y="413375"/>
            <a:ext cx="134462" cy="119443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dirty="0"/>
          </a:p>
        </p:txBody>
      </p:sp>
    </p:spTree>
    <p:extLst>
      <p:ext uri="{BB962C8B-B14F-4D97-AF65-F5344CB8AC3E}">
        <p14:creationId xmlns:p14="http://schemas.microsoft.com/office/powerpoint/2010/main" val="24146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576" y="344666"/>
            <a:ext cx="1776979" cy="28515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46" y="27250"/>
            <a:ext cx="5914376" cy="33196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80" y="3196236"/>
            <a:ext cx="4160462" cy="21786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514" y="3198407"/>
            <a:ext cx="5030117" cy="2176493"/>
          </a:xfrm>
          <a:prstGeom prst="rect">
            <a:avLst/>
          </a:prstGeom>
        </p:spPr>
      </p:pic>
      <p:sp>
        <p:nvSpPr>
          <p:cNvPr id="6" name="TextBox 5"/>
          <p:cNvSpPr txBox="1"/>
          <p:nvPr/>
        </p:nvSpPr>
        <p:spPr>
          <a:xfrm>
            <a:off x="3826792" y="5340153"/>
            <a:ext cx="2582438" cy="400110"/>
          </a:xfrm>
          <a:prstGeom prst="rect">
            <a:avLst/>
          </a:prstGeom>
          <a:noFill/>
        </p:spPr>
        <p:txBody>
          <a:bodyPr wrap="none" rtlCol="0">
            <a:spAutoFit/>
          </a:bodyPr>
          <a:lstStyle/>
          <a:p>
            <a:r>
              <a:rPr lang="en-CA" sz="2000" dirty="0"/>
              <a:t>Product Differentiation</a:t>
            </a:r>
          </a:p>
        </p:txBody>
      </p:sp>
      <p:sp>
        <p:nvSpPr>
          <p:cNvPr id="8" name="TextBox 7"/>
          <p:cNvSpPr txBox="1"/>
          <p:nvPr/>
        </p:nvSpPr>
        <p:spPr>
          <a:xfrm>
            <a:off x="1025121" y="47212"/>
            <a:ext cx="2253887" cy="297454"/>
          </a:xfrm>
          <a:prstGeom prst="rect">
            <a:avLst/>
          </a:prstGeom>
          <a:noFill/>
        </p:spPr>
        <p:txBody>
          <a:bodyPr wrap="none" rtlCol="0">
            <a:spAutoFit/>
          </a:bodyPr>
          <a:lstStyle/>
          <a:p>
            <a:r>
              <a:rPr lang="en-CA" sz="1333" dirty="0"/>
              <a:t>2000, Vashon Island Press WA</a:t>
            </a:r>
          </a:p>
        </p:txBody>
      </p:sp>
    </p:spTree>
    <p:extLst>
      <p:ext uri="{BB962C8B-B14F-4D97-AF65-F5344CB8AC3E}">
        <p14:creationId xmlns:p14="http://schemas.microsoft.com/office/powerpoint/2010/main" val="17797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9786" y="217207"/>
            <a:ext cx="6557356" cy="54937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7" y="377224"/>
            <a:ext cx="3159787" cy="4716100"/>
          </a:xfrm>
          <a:prstGeom prst="rect">
            <a:avLst/>
          </a:prstGeom>
        </p:spPr>
      </p:pic>
      <p:sp>
        <p:nvSpPr>
          <p:cNvPr id="4" name="TextBox 3"/>
          <p:cNvSpPr txBox="1"/>
          <p:nvPr/>
        </p:nvSpPr>
        <p:spPr>
          <a:xfrm>
            <a:off x="7816304" y="1633364"/>
            <a:ext cx="1786066" cy="331757"/>
          </a:xfrm>
          <a:prstGeom prst="rect">
            <a:avLst/>
          </a:prstGeom>
          <a:noFill/>
        </p:spPr>
        <p:txBody>
          <a:bodyPr wrap="none" rtlCol="0">
            <a:spAutoFit/>
          </a:bodyPr>
          <a:lstStyle/>
          <a:p>
            <a:r>
              <a:rPr lang="en-CA" sz="1556" u="sng" dirty="0">
                <a:solidFill>
                  <a:srgbClr val="FF0000"/>
                </a:solidFill>
              </a:rPr>
              <a:t>2006;</a:t>
            </a:r>
            <a:r>
              <a:rPr lang="en-CA" sz="1556" dirty="0"/>
              <a:t>46(3):173-191</a:t>
            </a:r>
          </a:p>
        </p:txBody>
      </p:sp>
      <p:sp>
        <p:nvSpPr>
          <p:cNvPr id="5" name="Rectangle 4"/>
          <p:cNvSpPr/>
          <p:nvPr/>
        </p:nvSpPr>
        <p:spPr>
          <a:xfrm>
            <a:off x="5368032" y="3577580"/>
            <a:ext cx="2304256" cy="156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203984" y="2281436"/>
            <a:ext cx="7013523" cy="584775"/>
          </a:xfrm>
          <a:prstGeom prst="rect">
            <a:avLst/>
          </a:prstGeom>
          <a:solidFill>
            <a:srgbClr val="FFFF00"/>
          </a:solidFill>
        </p:spPr>
        <p:txBody>
          <a:bodyPr wrap="none" rtlCol="0">
            <a:spAutoFit/>
          </a:bodyPr>
          <a:lstStyle/>
          <a:p>
            <a:r>
              <a:rPr lang="en-CA" sz="3200" dirty="0" smtClean="0"/>
              <a:t>Is Bison Meat Really Different (ethically)?</a:t>
            </a:r>
            <a:endParaRPr lang="en-CA" sz="3200" dirty="0"/>
          </a:p>
        </p:txBody>
      </p:sp>
      <p:sp>
        <p:nvSpPr>
          <p:cNvPr id="7" name="Rounded Rectangle 6"/>
          <p:cNvSpPr/>
          <p:nvPr/>
        </p:nvSpPr>
        <p:spPr>
          <a:xfrm>
            <a:off x="4215904" y="5017740"/>
            <a:ext cx="129614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396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552" y="121196"/>
            <a:ext cx="8318500" cy="5545667"/>
          </a:xfrm>
          <a:prstGeom prst="rect">
            <a:avLst/>
          </a:prstGeom>
        </p:spPr>
      </p:pic>
    </p:spTree>
    <p:extLst>
      <p:ext uri="{BB962C8B-B14F-4D97-AF65-F5344CB8AC3E}">
        <p14:creationId xmlns:p14="http://schemas.microsoft.com/office/powerpoint/2010/main" val="1397651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29" y="286789"/>
            <a:ext cx="4386257" cy="31147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0" y="2777491"/>
            <a:ext cx="4663376" cy="2880320"/>
          </a:xfrm>
          <a:prstGeom prst="rect">
            <a:avLst/>
          </a:prstGeom>
        </p:spPr>
      </p:pic>
      <p:sp>
        <p:nvSpPr>
          <p:cNvPr id="4" name="TextBox 3"/>
          <p:cNvSpPr txBox="1"/>
          <p:nvPr/>
        </p:nvSpPr>
        <p:spPr>
          <a:xfrm>
            <a:off x="4199902" y="697260"/>
            <a:ext cx="479618" cy="400110"/>
          </a:xfrm>
          <a:prstGeom prst="rect">
            <a:avLst/>
          </a:prstGeom>
          <a:noFill/>
        </p:spPr>
        <p:txBody>
          <a:bodyPr wrap="none" rtlCol="0">
            <a:spAutoFit/>
          </a:bodyPr>
          <a:lstStyle/>
          <a:p>
            <a:r>
              <a:rPr lang="en-CA" sz="2000" dirty="0">
                <a:solidFill>
                  <a:schemeClr val="bg1"/>
                </a:solidFill>
              </a:rPr>
              <a:t>Lie</a:t>
            </a:r>
          </a:p>
        </p:txBody>
      </p:sp>
      <p:sp>
        <p:nvSpPr>
          <p:cNvPr id="5" name="TextBox 4"/>
          <p:cNvSpPr txBox="1"/>
          <p:nvPr/>
        </p:nvSpPr>
        <p:spPr>
          <a:xfrm>
            <a:off x="5225786" y="2991153"/>
            <a:ext cx="739433" cy="400110"/>
          </a:xfrm>
          <a:prstGeom prst="rect">
            <a:avLst/>
          </a:prstGeom>
          <a:noFill/>
        </p:spPr>
        <p:txBody>
          <a:bodyPr wrap="none" rtlCol="0">
            <a:spAutoFit/>
          </a:bodyPr>
          <a:lstStyle/>
          <a:p>
            <a:r>
              <a:rPr lang="en-CA" sz="2000" dirty="0">
                <a:solidFill>
                  <a:schemeClr val="bg1"/>
                </a:solidFill>
              </a:rPr>
              <a:t>Truth</a:t>
            </a:r>
          </a:p>
        </p:txBody>
      </p:sp>
    </p:spTree>
    <p:extLst>
      <p:ext uri="{BB962C8B-B14F-4D97-AF65-F5344CB8AC3E}">
        <p14:creationId xmlns:p14="http://schemas.microsoft.com/office/powerpoint/2010/main" val="213289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56" y="115195"/>
            <a:ext cx="6808756" cy="1702189"/>
          </a:xfrm>
          <a:prstGeom prst="rect">
            <a:avLst/>
          </a:prstGeom>
        </p:spPr>
      </p:pic>
      <p:pic>
        <p:nvPicPr>
          <p:cNvPr id="3" name="Picture 2"/>
          <p:cNvPicPr>
            <a:picLocks noChangeAspect="1"/>
          </p:cNvPicPr>
          <p:nvPr/>
        </p:nvPicPr>
        <p:blipFill>
          <a:blip r:embed="rId3"/>
          <a:stretch>
            <a:fillRect/>
          </a:stretch>
        </p:blipFill>
        <p:spPr>
          <a:xfrm>
            <a:off x="1732863" y="1832083"/>
            <a:ext cx="8400933" cy="3872523"/>
          </a:xfrm>
          <a:prstGeom prst="rect">
            <a:avLst/>
          </a:prstGeom>
        </p:spPr>
      </p:pic>
      <p:pic>
        <p:nvPicPr>
          <p:cNvPr id="4" name="Picture 3"/>
          <p:cNvPicPr>
            <a:picLocks noChangeAspect="1"/>
          </p:cNvPicPr>
          <p:nvPr/>
        </p:nvPicPr>
        <p:blipFill>
          <a:blip r:embed="rId4"/>
          <a:stretch>
            <a:fillRect/>
          </a:stretch>
        </p:blipFill>
        <p:spPr>
          <a:xfrm>
            <a:off x="-104576" y="3910325"/>
            <a:ext cx="2740668" cy="1814849"/>
          </a:xfrm>
          <a:prstGeom prst="rect">
            <a:avLst/>
          </a:prstGeom>
        </p:spPr>
      </p:pic>
      <p:sp>
        <p:nvSpPr>
          <p:cNvPr id="5" name="TextBox 4"/>
          <p:cNvSpPr txBox="1"/>
          <p:nvPr/>
        </p:nvSpPr>
        <p:spPr>
          <a:xfrm>
            <a:off x="1079556" y="4617695"/>
            <a:ext cx="1130053" cy="400110"/>
          </a:xfrm>
          <a:prstGeom prst="rect">
            <a:avLst/>
          </a:prstGeom>
          <a:noFill/>
        </p:spPr>
        <p:txBody>
          <a:bodyPr wrap="none" rtlCol="0">
            <a:spAutoFit/>
          </a:bodyPr>
          <a:lstStyle/>
          <a:p>
            <a:r>
              <a:rPr lang="en-CA" sz="2000" dirty="0"/>
              <a:t>Reva SD, </a:t>
            </a:r>
          </a:p>
        </p:txBody>
      </p:sp>
      <p:sp>
        <p:nvSpPr>
          <p:cNvPr id="6" name="Text Placeholder 2"/>
          <p:cNvSpPr txBox="1">
            <a:spLocks/>
          </p:cNvSpPr>
          <p:nvPr/>
        </p:nvSpPr>
        <p:spPr>
          <a:xfrm>
            <a:off x="119449" y="3081262"/>
            <a:ext cx="4080453" cy="432356"/>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556" dirty="0"/>
              <a:t>Bison Farmer as RANCHER</a:t>
            </a:r>
          </a:p>
        </p:txBody>
      </p:sp>
      <p:sp>
        <p:nvSpPr>
          <p:cNvPr id="7" name="Rounded Rectangle 6"/>
          <p:cNvSpPr/>
          <p:nvPr/>
        </p:nvSpPr>
        <p:spPr>
          <a:xfrm>
            <a:off x="5440040" y="2569468"/>
            <a:ext cx="86932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612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 - Time Line</a:t>
            </a:r>
            <a:endParaRPr lang="en-CA" dirty="0"/>
          </a:p>
        </p:txBody>
      </p:sp>
      <p:sp>
        <p:nvSpPr>
          <p:cNvPr id="3" name="Right Arrow 2"/>
          <p:cNvSpPr/>
          <p:nvPr/>
        </p:nvSpPr>
        <p:spPr>
          <a:xfrm>
            <a:off x="136069" y="3581469"/>
            <a:ext cx="9904482" cy="640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Neolithic      Super Abundance      Annihilation     Recovery        Farming    Industrialization  </a:t>
            </a:r>
          </a:p>
        </p:txBody>
      </p:sp>
      <p:pic>
        <p:nvPicPr>
          <p:cNvPr id="2050" name="Picture 2" descr="https://s-media-cache-ak0.pinimg.com/originals/81/92/dc/8192dc46a813ca8521cce1a0c46317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03" y="1868288"/>
            <a:ext cx="1813301" cy="1474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6095" y="4137642"/>
            <a:ext cx="1023496" cy="707886"/>
          </a:xfrm>
          <a:prstGeom prst="rect">
            <a:avLst/>
          </a:prstGeom>
          <a:noFill/>
        </p:spPr>
        <p:txBody>
          <a:bodyPr wrap="square" rtlCol="0">
            <a:spAutoFit/>
          </a:bodyPr>
          <a:lstStyle/>
          <a:p>
            <a:pPr algn="ctr"/>
            <a:r>
              <a:rPr lang="en-CA" sz="2000" dirty="0"/>
              <a:t>15000 BCE</a:t>
            </a:r>
          </a:p>
        </p:txBody>
      </p:sp>
      <p:sp>
        <p:nvSpPr>
          <p:cNvPr id="6" name="TextBox 5"/>
          <p:cNvSpPr txBox="1"/>
          <p:nvPr/>
        </p:nvSpPr>
        <p:spPr>
          <a:xfrm>
            <a:off x="1971018" y="3973421"/>
            <a:ext cx="720080" cy="400110"/>
          </a:xfrm>
          <a:prstGeom prst="rect">
            <a:avLst/>
          </a:prstGeom>
          <a:noFill/>
        </p:spPr>
        <p:txBody>
          <a:bodyPr wrap="square" rtlCol="0">
            <a:spAutoFit/>
          </a:bodyPr>
          <a:lstStyle/>
          <a:p>
            <a:r>
              <a:rPr lang="en-CA" sz="2000" dirty="0"/>
              <a:t>1800           </a:t>
            </a:r>
          </a:p>
        </p:txBody>
      </p:sp>
      <p:sp>
        <p:nvSpPr>
          <p:cNvPr id="7" name="TextBox 6"/>
          <p:cNvSpPr txBox="1"/>
          <p:nvPr/>
        </p:nvSpPr>
        <p:spPr>
          <a:xfrm>
            <a:off x="4028667" y="3342316"/>
            <a:ext cx="754402" cy="400110"/>
          </a:xfrm>
          <a:prstGeom prst="rect">
            <a:avLst/>
          </a:prstGeom>
          <a:noFill/>
        </p:spPr>
        <p:txBody>
          <a:bodyPr wrap="square" rtlCol="0">
            <a:spAutoFit/>
          </a:bodyPr>
          <a:lstStyle/>
          <a:p>
            <a:r>
              <a:rPr lang="en-CA" sz="2000" dirty="0"/>
              <a:t>1880           </a:t>
            </a:r>
          </a:p>
        </p:txBody>
      </p:sp>
      <p:sp>
        <p:nvSpPr>
          <p:cNvPr id="8" name="TextBox 7"/>
          <p:cNvSpPr txBox="1"/>
          <p:nvPr/>
        </p:nvSpPr>
        <p:spPr>
          <a:xfrm>
            <a:off x="5380501" y="4010276"/>
            <a:ext cx="761622" cy="400110"/>
          </a:xfrm>
          <a:prstGeom prst="rect">
            <a:avLst/>
          </a:prstGeom>
          <a:noFill/>
        </p:spPr>
        <p:txBody>
          <a:bodyPr wrap="square" rtlCol="0">
            <a:spAutoFit/>
          </a:bodyPr>
          <a:lstStyle/>
          <a:p>
            <a:r>
              <a:rPr lang="en-CA" sz="2000" dirty="0"/>
              <a:t>1920           </a:t>
            </a:r>
          </a:p>
        </p:txBody>
      </p:sp>
      <p:sp>
        <p:nvSpPr>
          <p:cNvPr id="9" name="TextBox 8"/>
          <p:cNvSpPr txBox="1"/>
          <p:nvPr/>
        </p:nvSpPr>
        <p:spPr>
          <a:xfrm>
            <a:off x="7038155" y="3329638"/>
            <a:ext cx="1280142" cy="400110"/>
          </a:xfrm>
          <a:prstGeom prst="rect">
            <a:avLst/>
          </a:prstGeom>
          <a:noFill/>
        </p:spPr>
        <p:txBody>
          <a:bodyPr wrap="square" rtlCol="0">
            <a:spAutoFit/>
          </a:bodyPr>
          <a:lstStyle/>
          <a:p>
            <a:r>
              <a:rPr lang="en-CA" sz="2000" dirty="0"/>
              <a:t>1980           </a:t>
            </a:r>
          </a:p>
        </p:txBody>
      </p:sp>
      <p:sp>
        <p:nvSpPr>
          <p:cNvPr id="10" name="TextBox 9"/>
          <p:cNvSpPr txBox="1"/>
          <p:nvPr/>
        </p:nvSpPr>
        <p:spPr>
          <a:xfrm>
            <a:off x="8916693" y="3342315"/>
            <a:ext cx="1280142" cy="400110"/>
          </a:xfrm>
          <a:prstGeom prst="rect">
            <a:avLst/>
          </a:prstGeom>
          <a:noFill/>
        </p:spPr>
        <p:txBody>
          <a:bodyPr wrap="square" rtlCol="0">
            <a:spAutoFit/>
          </a:bodyPr>
          <a:lstStyle/>
          <a:p>
            <a:r>
              <a:rPr lang="en-CA" sz="2000" dirty="0"/>
              <a:t>2025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788" y="4274954"/>
            <a:ext cx="2032856" cy="1351484"/>
          </a:xfrm>
          <a:prstGeom prst="rect">
            <a:avLst/>
          </a:prstGeom>
        </p:spPr>
      </p:pic>
      <p:pic>
        <p:nvPicPr>
          <p:cNvPr id="12" name="Picture 11"/>
          <p:cNvPicPr>
            <a:picLocks noChangeAspect="1"/>
          </p:cNvPicPr>
          <p:nvPr/>
        </p:nvPicPr>
        <p:blipFill>
          <a:blip r:embed="rId4"/>
          <a:stretch>
            <a:fillRect/>
          </a:stretch>
        </p:blipFill>
        <p:spPr>
          <a:xfrm>
            <a:off x="2961944" y="1508514"/>
            <a:ext cx="2838137" cy="171782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974" y="4317382"/>
            <a:ext cx="1840859" cy="130905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1658" y="1614045"/>
            <a:ext cx="2598751" cy="1728271"/>
          </a:xfrm>
          <a:prstGeom prst="rect">
            <a:avLst/>
          </a:prstGeom>
        </p:spPr>
      </p:pic>
      <p:pic>
        <p:nvPicPr>
          <p:cNvPr id="15" name="Picture 14"/>
          <p:cNvPicPr>
            <a:picLocks noChangeAspect="1"/>
          </p:cNvPicPr>
          <p:nvPr/>
        </p:nvPicPr>
        <p:blipFill>
          <a:blip r:embed="rId7"/>
          <a:stretch>
            <a:fillRect/>
          </a:stretch>
        </p:blipFill>
        <p:spPr>
          <a:xfrm>
            <a:off x="8433636" y="4274954"/>
            <a:ext cx="1722255" cy="1428210"/>
          </a:xfrm>
          <a:prstGeom prst="rect">
            <a:avLst/>
          </a:prstGeom>
        </p:spPr>
      </p:pic>
      <p:cxnSp>
        <p:nvCxnSpPr>
          <p:cNvPr id="17" name="Curved Connector 16"/>
          <p:cNvCxnSpPr/>
          <p:nvPr/>
        </p:nvCxnSpPr>
        <p:spPr>
          <a:xfrm>
            <a:off x="8745325" y="2563506"/>
            <a:ext cx="534355" cy="1796773"/>
          </a:xfrm>
          <a:prstGeom prst="curvedConnector2">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0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458" y="297215"/>
            <a:ext cx="9820093" cy="4701847"/>
          </a:xfrm>
          <a:prstGeom prst="rect">
            <a:avLst/>
          </a:prstGeom>
        </p:spPr>
      </p:pic>
      <p:sp>
        <p:nvSpPr>
          <p:cNvPr id="3" name="Rounded Rectangle 2"/>
          <p:cNvSpPr/>
          <p:nvPr/>
        </p:nvSpPr>
        <p:spPr>
          <a:xfrm>
            <a:off x="5224016" y="625252"/>
            <a:ext cx="792088" cy="144016"/>
          </a:xfrm>
          <a:prstGeom prst="roundRect">
            <a:avLst/>
          </a:prstGeom>
          <a:solidFill>
            <a:srgbClr val="FFFF00">
              <a:alpha val="40000"/>
            </a:srgb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12569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180" y="1259316"/>
            <a:ext cx="3528392" cy="4419907"/>
          </a:xfrm>
          <a:prstGeom prst="rect">
            <a:avLst/>
          </a:prstGeom>
        </p:spPr>
      </p:pic>
      <p:sp>
        <p:nvSpPr>
          <p:cNvPr id="3" name="Title 2"/>
          <p:cNvSpPr>
            <a:spLocks noGrp="1"/>
          </p:cNvSpPr>
          <p:nvPr>
            <p:ph type="title"/>
          </p:nvPr>
        </p:nvSpPr>
        <p:spPr/>
        <p:txBody>
          <a:bodyPr/>
          <a:lstStyle/>
          <a:p>
            <a:r>
              <a:rPr lang="en-CA" dirty="0" smtClean="0"/>
              <a:t>Post-Production Agriculture</a:t>
            </a:r>
            <a:endParaRPr lang="en-CA" dirty="0"/>
          </a:p>
        </p:txBody>
      </p:sp>
      <p:pic>
        <p:nvPicPr>
          <p:cNvPr id="4" name="Picture 3"/>
          <p:cNvPicPr>
            <a:picLocks noChangeAspect="1"/>
          </p:cNvPicPr>
          <p:nvPr/>
        </p:nvPicPr>
        <p:blipFill>
          <a:blip r:embed="rId3"/>
          <a:stretch>
            <a:fillRect/>
          </a:stretch>
        </p:blipFill>
        <p:spPr>
          <a:xfrm>
            <a:off x="5080000" y="1777380"/>
            <a:ext cx="4331973" cy="2871344"/>
          </a:xfrm>
          <a:prstGeom prst="rect">
            <a:avLst/>
          </a:prstGeom>
        </p:spPr>
      </p:pic>
      <p:sp>
        <p:nvSpPr>
          <p:cNvPr id="5" name="TextBox 4"/>
          <p:cNvSpPr txBox="1"/>
          <p:nvPr/>
        </p:nvSpPr>
        <p:spPr>
          <a:xfrm>
            <a:off x="4932670" y="1417340"/>
            <a:ext cx="4479303" cy="297454"/>
          </a:xfrm>
          <a:prstGeom prst="rect">
            <a:avLst/>
          </a:prstGeom>
          <a:noFill/>
        </p:spPr>
        <p:txBody>
          <a:bodyPr wrap="none" rtlCol="0">
            <a:spAutoFit/>
          </a:bodyPr>
          <a:lstStyle/>
          <a:p>
            <a:r>
              <a:rPr lang="en-CA" sz="1333" dirty="0">
                <a:latin typeface="Arial" panose="020B0604020202020204" pitchFamily="34" charset="0"/>
                <a:cs typeface="Arial" panose="020B0604020202020204" pitchFamily="34" charset="0"/>
              </a:rPr>
              <a:t>https://www.westpac.co.nz/agribusiness/agri-information/</a:t>
            </a:r>
          </a:p>
        </p:txBody>
      </p:sp>
    </p:spTree>
    <p:extLst>
      <p:ext uri="{BB962C8B-B14F-4D97-AF65-F5344CB8AC3E}">
        <p14:creationId xmlns:p14="http://schemas.microsoft.com/office/powerpoint/2010/main" val="145778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beeflambnz.co.nz/pics/Topofcontent_QMark_5503539984.jpg"/>
          <p:cNvPicPr>
            <a:picLocks noChangeAspect="1" noChangeArrowheads="1"/>
          </p:cNvPicPr>
          <p:nvPr/>
        </p:nvPicPr>
        <p:blipFill>
          <a:blip r:embed="rId2" cstate="print"/>
          <a:srcRect/>
          <a:stretch>
            <a:fillRect/>
          </a:stretch>
        </p:blipFill>
        <p:spPr bwMode="auto">
          <a:xfrm>
            <a:off x="279466" y="985292"/>
            <a:ext cx="6048376" cy="2350610"/>
          </a:xfrm>
          <a:prstGeom prst="rect">
            <a:avLst/>
          </a:prstGeom>
          <a:noFill/>
        </p:spPr>
      </p:pic>
      <p:pic>
        <p:nvPicPr>
          <p:cNvPr id="4" name="Picture 3"/>
          <p:cNvPicPr>
            <a:picLocks noChangeAspect="1"/>
          </p:cNvPicPr>
          <p:nvPr/>
        </p:nvPicPr>
        <p:blipFill>
          <a:blip r:embed="rId3"/>
          <a:stretch>
            <a:fillRect/>
          </a:stretch>
        </p:blipFill>
        <p:spPr>
          <a:xfrm>
            <a:off x="6636082" y="88061"/>
            <a:ext cx="3443017" cy="5608623"/>
          </a:xfrm>
          <a:prstGeom prst="rect">
            <a:avLst/>
          </a:prstGeom>
        </p:spPr>
      </p:pic>
      <p:sp>
        <p:nvSpPr>
          <p:cNvPr id="5" name="TextBox 4"/>
          <p:cNvSpPr txBox="1"/>
          <p:nvPr/>
        </p:nvSpPr>
        <p:spPr>
          <a:xfrm>
            <a:off x="1159565" y="4057633"/>
            <a:ext cx="2496837" cy="523220"/>
          </a:xfrm>
          <a:prstGeom prst="rect">
            <a:avLst/>
          </a:prstGeom>
          <a:noFill/>
        </p:spPr>
        <p:txBody>
          <a:bodyPr wrap="none" rtlCol="0">
            <a:spAutoFit/>
          </a:bodyPr>
          <a:lstStyle/>
          <a:p>
            <a:r>
              <a:rPr lang="en-CA" sz="2800" dirty="0"/>
              <a:t>Post Production</a:t>
            </a:r>
          </a:p>
        </p:txBody>
      </p:sp>
      <p:sp>
        <p:nvSpPr>
          <p:cNvPr id="7" name="TextBox 6"/>
          <p:cNvSpPr txBox="1"/>
          <p:nvPr/>
        </p:nvSpPr>
        <p:spPr>
          <a:xfrm>
            <a:off x="2439707" y="5017740"/>
            <a:ext cx="3049874" cy="523220"/>
          </a:xfrm>
          <a:prstGeom prst="rect">
            <a:avLst/>
          </a:prstGeom>
          <a:noFill/>
        </p:spPr>
        <p:txBody>
          <a:bodyPr wrap="none" rtlCol="0">
            <a:spAutoFit/>
          </a:bodyPr>
          <a:lstStyle/>
          <a:p>
            <a:r>
              <a:rPr lang="en-CA" sz="2800" dirty="0"/>
              <a:t>Modern Production</a:t>
            </a:r>
          </a:p>
        </p:txBody>
      </p:sp>
      <p:cxnSp>
        <p:nvCxnSpPr>
          <p:cNvPr id="9" name="Curved Connector 8"/>
          <p:cNvCxnSpPr>
            <a:stCxn id="5" idx="0"/>
            <a:endCxn id="3" idx="2"/>
          </p:cNvCxnSpPr>
          <p:nvPr/>
        </p:nvCxnSpPr>
        <p:spPr>
          <a:xfrm rot="5400000" flipH="1" flipV="1">
            <a:off x="2494954" y="3248933"/>
            <a:ext cx="721731" cy="895670"/>
          </a:xfrm>
          <a:prstGeom prst="curvedConnector3">
            <a:avLst/>
          </a:prstGeom>
          <a:ln w="412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7" idx="3"/>
          </p:cNvCxnSpPr>
          <p:nvPr/>
        </p:nvCxnSpPr>
        <p:spPr>
          <a:xfrm flipV="1">
            <a:off x="5489581" y="3005118"/>
            <a:ext cx="1146501" cy="2274232"/>
          </a:xfrm>
          <a:prstGeom prst="curvedConnector2">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45118" y="200463"/>
            <a:ext cx="3117072" cy="523220"/>
          </a:xfrm>
          <a:prstGeom prst="rect">
            <a:avLst/>
          </a:prstGeom>
          <a:noFill/>
        </p:spPr>
        <p:txBody>
          <a:bodyPr wrap="none" rtlCol="0">
            <a:spAutoFit/>
          </a:bodyPr>
          <a:lstStyle/>
          <a:p>
            <a:r>
              <a:rPr lang="en-CA" sz="2800" dirty="0" smtClean="0"/>
              <a:t>Images as Messages</a:t>
            </a:r>
            <a:endParaRPr lang="en-CA" sz="2800" dirty="0"/>
          </a:p>
        </p:txBody>
      </p:sp>
    </p:spTree>
    <p:extLst>
      <p:ext uri="{BB962C8B-B14F-4D97-AF65-F5344CB8AC3E}">
        <p14:creationId xmlns:p14="http://schemas.microsoft.com/office/powerpoint/2010/main" val="33693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448" y="297216"/>
            <a:ext cx="9797270" cy="4240471"/>
          </a:xfrm>
          <a:prstGeom prst="rect">
            <a:avLst/>
          </a:prstGeom>
        </p:spPr>
      </p:pic>
      <p:pic>
        <p:nvPicPr>
          <p:cNvPr id="3" name="Picture 2"/>
          <p:cNvPicPr>
            <a:picLocks noChangeAspect="1"/>
          </p:cNvPicPr>
          <p:nvPr/>
        </p:nvPicPr>
        <p:blipFill>
          <a:blip r:embed="rId3"/>
          <a:stretch>
            <a:fillRect/>
          </a:stretch>
        </p:blipFill>
        <p:spPr>
          <a:xfrm>
            <a:off x="7991423" y="1201316"/>
            <a:ext cx="1936295" cy="2582997"/>
          </a:xfrm>
          <a:prstGeom prst="rect">
            <a:avLst/>
          </a:prstGeom>
        </p:spPr>
      </p:pic>
      <p:cxnSp>
        <p:nvCxnSpPr>
          <p:cNvPr id="5" name="Straight Connector 4"/>
          <p:cNvCxnSpPr/>
          <p:nvPr/>
        </p:nvCxnSpPr>
        <p:spPr>
          <a:xfrm>
            <a:off x="4215904" y="4369668"/>
            <a:ext cx="1800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66888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644" y="377225"/>
            <a:ext cx="9988357" cy="4720524"/>
          </a:xfrm>
          <a:prstGeom prst="rect">
            <a:avLst/>
          </a:prstGeom>
        </p:spPr>
      </p:pic>
      <p:sp>
        <p:nvSpPr>
          <p:cNvPr id="3" name="Rectangle 2"/>
          <p:cNvSpPr/>
          <p:nvPr/>
        </p:nvSpPr>
        <p:spPr>
          <a:xfrm>
            <a:off x="1407592" y="4657700"/>
            <a:ext cx="1368152" cy="32003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88" y="2347812"/>
            <a:ext cx="1728192" cy="2342660"/>
          </a:xfrm>
          <a:prstGeom prst="rect">
            <a:avLst/>
          </a:prstGeom>
        </p:spPr>
      </p:pic>
    </p:spTree>
    <p:extLst>
      <p:ext uri="{BB962C8B-B14F-4D97-AF65-F5344CB8AC3E}">
        <p14:creationId xmlns:p14="http://schemas.microsoft.com/office/powerpoint/2010/main" val="1633474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9645" y="57190"/>
            <a:ext cx="8186621" cy="49272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2" y="3097526"/>
            <a:ext cx="2083879" cy="2942437"/>
          </a:xfrm>
          <a:prstGeom prst="rect">
            <a:avLst/>
          </a:prstGeom>
        </p:spPr>
      </p:pic>
      <p:sp>
        <p:nvSpPr>
          <p:cNvPr id="4" name="Rectangle 3"/>
          <p:cNvSpPr/>
          <p:nvPr/>
        </p:nvSpPr>
        <p:spPr>
          <a:xfrm>
            <a:off x="4999991" y="1097304"/>
            <a:ext cx="1760196" cy="32003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5" name="Round Same Side Corner Rectangle 4"/>
          <p:cNvSpPr/>
          <p:nvPr/>
        </p:nvSpPr>
        <p:spPr>
          <a:xfrm>
            <a:off x="6520160" y="121196"/>
            <a:ext cx="288032" cy="216024"/>
          </a:xfrm>
          <a:prstGeom prst="round2Same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509621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3204"/>
            <a:ext cx="9144000" cy="760464"/>
          </a:xfrm>
        </p:spPr>
        <p:txBody>
          <a:bodyPr>
            <a:normAutofit fontScale="90000"/>
          </a:bodyPr>
          <a:lstStyle/>
          <a:p>
            <a:r>
              <a:rPr lang="en-CA" dirty="0" smtClean="0"/>
              <a:t>Crystal Ball</a:t>
            </a:r>
            <a:endParaRPr lang="en-CA" dirty="0"/>
          </a:p>
        </p:txBody>
      </p:sp>
      <p:sp>
        <p:nvSpPr>
          <p:cNvPr id="3" name="Content Placeholder 2"/>
          <p:cNvSpPr>
            <a:spLocks noGrp="1"/>
          </p:cNvSpPr>
          <p:nvPr>
            <p:ph idx="1"/>
          </p:nvPr>
        </p:nvSpPr>
        <p:spPr>
          <a:xfrm>
            <a:off x="500759" y="857278"/>
            <a:ext cx="9144000" cy="4190707"/>
          </a:xfrm>
        </p:spPr>
        <p:txBody>
          <a:bodyPr/>
          <a:lstStyle/>
          <a:p>
            <a:r>
              <a:rPr lang="en-CA" dirty="0" smtClean="0"/>
              <a:t>The Story of the turkey?</a:t>
            </a:r>
          </a:p>
          <a:p>
            <a:pPr lvl="1"/>
            <a:r>
              <a:rPr lang="en-CA" dirty="0" smtClean="0"/>
              <a:t>contributed to the farmed food family since Columbus discovered America</a:t>
            </a:r>
          </a:p>
          <a:p>
            <a:pPr lvl="2"/>
            <a:r>
              <a:rPr lang="en-CA" dirty="0" smtClean="0"/>
              <a:t>The Turkey</a:t>
            </a:r>
          </a:p>
          <a:p>
            <a:pPr lvl="2"/>
            <a:r>
              <a:rPr lang="en-CA" dirty="0" smtClean="0"/>
              <a:t>Corn, Squash </a:t>
            </a:r>
          </a:p>
          <a:p>
            <a:pPr lvl="2"/>
            <a:r>
              <a:rPr lang="en-CA" dirty="0" smtClean="0"/>
              <a:t>Peanut, Avocado, Beans</a:t>
            </a:r>
          </a:p>
          <a:p>
            <a:pPr lvl="2"/>
            <a:r>
              <a:rPr lang="en-CA" dirty="0" smtClean="0"/>
              <a:t>The Potatoes (Monoculture ?)</a:t>
            </a:r>
          </a:p>
          <a:p>
            <a:pPr lvl="2"/>
            <a:r>
              <a:rPr lang="en-CA" dirty="0" smtClean="0"/>
              <a:t>Bison?</a:t>
            </a:r>
          </a:p>
          <a:p>
            <a:pPr lvl="2"/>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272" y="2002569"/>
            <a:ext cx="2530184" cy="3634263"/>
          </a:xfrm>
          <a:prstGeom prst="rect">
            <a:avLst/>
          </a:prstGeom>
        </p:spPr>
      </p:pic>
      <p:pic>
        <p:nvPicPr>
          <p:cNvPr id="5" name="Picture 4"/>
          <p:cNvPicPr>
            <a:picLocks noChangeAspect="1"/>
          </p:cNvPicPr>
          <p:nvPr/>
        </p:nvPicPr>
        <p:blipFill>
          <a:blip r:embed="rId3"/>
          <a:stretch>
            <a:fillRect/>
          </a:stretch>
        </p:blipFill>
        <p:spPr>
          <a:xfrm>
            <a:off x="6880200" y="130953"/>
            <a:ext cx="1157194" cy="1132613"/>
          </a:xfrm>
          <a:prstGeom prst="rect">
            <a:avLst/>
          </a:prstGeom>
        </p:spPr>
      </p:pic>
    </p:spTree>
    <p:extLst>
      <p:ext uri="{BB962C8B-B14F-4D97-AF65-F5344CB8AC3E}">
        <p14:creationId xmlns:p14="http://schemas.microsoft.com/office/powerpoint/2010/main" val="9103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00" y="283467"/>
            <a:ext cx="7488831" cy="4957396"/>
          </a:xfrm>
          <a:prstGeom prst="rect">
            <a:avLst/>
          </a:prstGeom>
        </p:spPr>
      </p:pic>
      <p:cxnSp>
        <p:nvCxnSpPr>
          <p:cNvPr id="4" name="Straight Connector 3"/>
          <p:cNvCxnSpPr/>
          <p:nvPr/>
        </p:nvCxnSpPr>
        <p:spPr>
          <a:xfrm flipV="1">
            <a:off x="2991768" y="841276"/>
            <a:ext cx="72008" cy="3528392"/>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639840" y="841276"/>
            <a:ext cx="72008" cy="3528392"/>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791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Remarkable Turkey</a:t>
            </a:r>
            <a:endParaRPr lang="en-CA" dirty="0"/>
          </a:p>
        </p:txBody>
      </p:sp>
      <p:sp>
        <p:nvSpPr>
          <p:cNvPr id="4" name="Text Placeholder 3"/>
          <p:cNvSpPr>
            <a:spLocks noGrp="1"/>
          </p:cNvSpPr>
          <p:nvPr>
            <p:ph type="body" idx="1"/>
          </p:nvPr>
        </p:nvSpPr>
        <p:spPr/>
        <p:txBody>
          <a:bodyPr>
            <a:noAutofit/>
          </a:bodyPr>
          <a:lstStyle/>
          <a:p>
            <a:r>
              <a:rPr lang="en-CA" sz="3200" dirty="0" smtClean="0"/>
              <a:t>Then </a:t>
            </a:r>
            <a:endParaRPr lang="en-CA" sz="3200" dirty="0"/>
          </a:p>
        </p:txBody>
      </p:sp>
      <p:pic>
        <p:nvPicPr>
          <p:cNvPr id="9" name="Content Placeholder 8"/>
          <p:cNvPicPr>
            <a:picLocks noGrp="1" noChangeAspect="1"/>
          </p:cNvPicPr>
          <p:nvPr>
            <p:ph sz="half" idx="2"/>
          </p:nvPr>
        </p:nvPicPr>
        <p:blipFill>
          <a:blip r:embed="rId2"/>
          <a:stretch>
            <a:fillRect/>
          </a:stretch>
        </p:blipFill>
        <p:spPr>
          <a:xfrm>
            <a:off x="1340860" y="1696861"/>
            <a:ext cx="2823377" cy="3658306"/>
          </a:xfrm>
          <a:prstGeom prst="rect">
            <a:avLst/>
          </a:prstGeom>
        </p:spPr>
      </p:pic>
      <p:sp>
        <p:nvSpPr>
          <p:cNvPr id="6" name="Text Placeholder 5"/>
          <p:cNvSpPr>
            <a:spLocks noGrp="1"/>
          </p:cNvSpPr>
          <p:nvPr>
            <p:ph type="body" sz="quarter" idx="3"/>
          </p:nvPr>
        </p:nvSpPr>
        <p:spPr>
          <a:xfrm>
            <a:off x="5161139" y="1162826"/>
            <a:ext cx="4490861" cy="533136"/>
          </a:xfrm>
        </p:spPr>
        <p:txBody>
          <a:bodyPr>
            <a:normAutofit fontScale="32500" lnSpcReduction="20000"/>
          </a:bodyPr>
          <a:lstStyle/>
          <a:p>
            <a:r>
              <a:rPr lang="en-CA" sz="8000" dirty="0"/>
              <a:t>Now </a:t>
            </a:r>
            <a:r>
              <a:rPr lang="en-CA" sz="2778" b="0" dirty="0"/>
              <a:t>The Mexican turkey is the ancestor of all domestic turkeys consumed in the world today and Mesoamerica's only indigenous domesticated animal.</a:t>
            </a:r>
          </a:p>
        </p:txBody>
      </p:sp>
      <p:pic>
        <p:nvPicPr>
          <p:cNvPr id="8" name="Content Placeholder 7"/>
          <p:cNvPicPr>
            <a:picLocks noGrp="1" noChangeAspect="1"/>
          </p:cNvPicPr>
          <p:nvPr>
            <p:ph sz="quarter" idx="4"/>
          </p:nvPr>
        </p:nvPicPr>
        <p:blipFill>
          <a:blip r:embed="rId3"/>
          <a:stretch>
            <a:fillRect/>
          </a:stretch>
        </p:blipFill>
        <p:spPr>
          <a:xfrm>
            <a:off x="5871492" y="1696861"/>
            <a:ext cx="3070153" cy="3658306"/>
          </a:xfrm>
          <a:prstGeom prst="rect">
            <a:avLst/>
          </a:prstGeom>
        </p:spPr>
      </p:pic>
    </p:spTree>
    <p:extLst>
      <p:ext uri="{BB962C8B-B14F-4D97-AF65-F5344CB8AC3E}">
        <p14:creationId xmlns:p14="http://schemas.microsoft.com/office/powerpoint/2010/main" val="557620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Remarkable Turkey</a:t>
            </a:r>
            <a:endParaRPr lang="en-CA" dirty="0"/>
          </a:p>
        </p:txBody>
      </p:sp>
      <p:sp>
        <p:nvSpPr>
          <p:cNvPr id="4" name="Text Placeholder 3"/>
          <p:cNvSpPr>
            <a:spLocks noGrp="1"/>
          </p:cNvSpPr>
          <p:nvPr>
            <p:ph type="body" idx="1"/>
          </p:nvPr>
        </p:nvSpPr>
        <p:spPr/>
        <p:txBody>
          <a:bodyPr/>
          <a:lstStyle/>
          <a:p>
            <a:r>
              <a:rPr lang="en-CA" dirty="0" smtClean="0"/>
              <a:t>Then </a:t>
            </a:r>
            <a:endParaRPr lang="en-CA"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9520" y="1818777"/>
            <a:ext cx="3747713" cy="3658306"/>
          </a:xfrm>
        </p:spPr>
      </p:pic>
      <p:sp>
        <p:nvSpPr>
          <p:cNvPr id="6" name="Text Placeholder 5"/>
          <p:cNvSpPr>
            <a:spLocks noGrp="1"/>
          </p:cNvSpPr>
          <p:nvPr>
            <p:ph type="body" sz="quarter" idx="3"/>
          </p:nvPr>
        </p:nvSpPr>
        <p:spPr/>
        <p:txBody>
          <a:bodyPr/>
          <a:lstStyle/>
          <a:p>
            <a:r>
              <a:rPr lang="en-CA" dirty="0" smtClean="0"/>
              <a:t>Now</a:t>
            </a:r>
            <a:endParaRPr lang="en-CA" dirty="0"/>
          </a:p>
        </p:txBody>
      </p:sp>
      <p:pic>
        <p:nvPicPr>
          <p:cNvPr id="7" name="Content Placeholder 6"/>
          <p:cNvPicPr>
            <a:picLocks noGrp="1" noChangeAspect="1"/>
          </p:cNvPicPr>
          <p:nvPr>
            <p:ph sz="quarter" idx="4"/>
          </p:nvPr>
        </p:nvPicPr>
        <p:blipFill>
          <a:blip r:embed="rId3"/>
          <a:stretch>
            <a:fillRect/>
          </a:stretch>
        </p:blipFill>
        <p:spPr>
          <a:xfrm>
            <a:off x="5161140" y="2012980"/>
            <a:ext cx="4490861" cy="3026068"/>
          </a:xfrm>
          <a:prstGeom prst="rect">
            <a:avLst/>
          </a:prstGeom>
        </p:spPr>
      </p:pic>
    </p:spTree>
    <p:extLst>
      <p:ext uri="{BB962C8B-B14F-4D97-AF65-F5344CB8AC3E}">
        <p14:creationId xmlns:p14="http://schemas.microsoft.com/office/powerpoint/2010/main" val="2637862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15" y="-182838"/>
            <a:ext cx="8555277" cy="1058333"/>
          </a:xfrm>
        </p:spPr>
        <p:txBody>
          <a:bodyPr/>
          <a:lstStyle/>
          <a:p>
            <a:r>
              <a:rPr lang="en-CA" dirty="0" smtClean="0"/>
              <a:t>Thinking About Animals &amp; Food</a:t>
            </a:r>
            <a:endParaRPr lang="en-CA" dirty="0"/>
          </a:p>
        </p:txBody>
      </p:sp>
      <p:pic>
        <p:nvPicPr>
          <p:cNvPr id="4" name="Picture 3"/>
          <p:cNvPicPr>
            <a:picLocks noChangeAspect="1"/>
          </p:cNvPicPr>
          <p:nvPr/>
        </p:nvPicPr>
        <p:blipFill>
          <a:blip r:embed="rId2"/>
          <a:stretch>
            <a:fillRect/>
          </a:stretch>
        </p:blipFill>
        <p:spPr>
          <a:xfrm>
            <a:off x="1108216" y="746492"/>
            <a:ext cx="3065840" cy="4603337"/>
          </a:xfrm>
          <a:prstGeom prst="rect">
            <a:avLst/>
          </a:prstGeom>
        </p:spPr>
      </p:pic>
      <p:pic>
        <p:nvPicPr>
          <p:cNvPr id="5" name="Picture 4"/>
          <p:cNvPicPr>
            <a:picLocks noChangeAspect="1"/>
          </p:cNvPicPr>
          <p:nvPr/>
        </p:nvPicPr>
        <p:blipFill>
          <a:blip r:embed="rId3"/>
          <a:stretch>
            <a:fillRect/>
          </a:stretch>
        </p:blipFill>
        <p:spPr>
          <a:xfrm>
            <a:off x="4505519" y="816172"/>
            <a:ext cx="3347980" cy="4463973"/>
          </a:xfrm>
          <a:prstGeom prst="rect">
            <a:avLst/>
          </a:prstGeom>
        </p:spPr>
      </p:pic>
      <p:sp>
        <p:nvSpPr>
          <p:cNvPr id="3" name="TextBox 2"/>
          <p:cNvSpPr txBox="1"/>
          <p:nvPr/>
        </p:nvSpPr>
        <p:spPr>
          <a:xfrm>
            <a:off x="1335584" y="5258773"/>
            <a:ext cx="7909538" cy="502766"/>
          </a:xfrm>
          <a:prstGeom prst="rect">
            <a:avLst/>
          </a:prstGeom>
          <a:noFill/>
        </p:spPr>
        <p:txBody>
          <a:bodyPr wrap="none" rtlCol="0">
            <a:spAutoFit/>
          </a:bodyPr>
          <a:lstStyle/>
          <a:p>
            <a:r>
              <a:rPr lang="en-CA" sz="2667" dirty="0">
                <a:latin typeface="Arial" panose="020B0604020202020204" pitchFamily="34" charset="0"/>
                <a:cs typeface="Arial" panose="020B0604020202020204" pitchFamily="34" charset="0"/>
              </a:rPr>
              <a:t>Market looking for meaning and moral acceptability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0320" y="1163912"/>
            <a:ext cx="2135718" cy="3694216"/>
          </a:xfrm>
          <a:prstGeom prst="rect">
            <a:avLst/>
          </a:prstGeom>
        </p:spPr>
      </p:pic>
      <p:sp>
        <p:nvSpPr>
          <p:cNvPr id="7" name="TextBox 6"/>
          <p:cNvSpPr txBox="1"/>
          <p:nvPr/>
        </p:nvSpPr>
        <p:spPr>
          <a:xfrm>
            <a:off x="8184963" y="4858129"/>
            <a:ext cx="1888968" cy="297454"/>
          </a:xfrm>
          <a:prstGeom prst="rect">
            <a:avLst/>
          </a:prstGeom>
          <a:noFill/>
        </p:spPr>
        <p:txBody>
          <a:bodyPr wrap="square" rtlCol="0">
            <a:spAutoFit/>
          </a:bodyPr>
          <a:lstStyle/>
          <a:p>
            <a:r>
              <a:rPr lang="en-CA" sz="1333"/>
              <a:t>1997's Batman &amp; Robin.</a:t>
            </a:r>
            <a:endParaRPr lang="en-CA" sz="1333" dirty="0"/>
          </a:p>
        </p:txBody>
      </p:sp>
      <p:sp>
        <p:nvSpPr>
          <p:cNvPr id="8" name="TextBox 7"/>
          <p:cNvSpPr txBox="1"/>
          <p:nvPr/>
        </p:nvSpPr>
        <p:spPr>
          <a:xfrm>
            <a:off x="183456" y="3001516"/>
            <a:ext cx="837089" cy="646331"/>
          </a:xfrm>
          <a:prstGeom prst="rect">
            <a:avLst/>
          </a:prstGeom>
          <a:noFill/>
        </p:spPr>
        <p:txBody>
          <a:bodyPr wrap="none" rtlCol="0">
            <a:spAutoFit/>
          </a:bodyPr>
          <a:lstStyle/>
          <a:p>
            <a:r>
              <a:rPr lang="en-CA" dirty="0"/>
              <a:t>2010 </a:t>
            </a:r>
            <a:endParaRPr lang="en-CA" dirty="0" smtClean="0"/>
          </a:p>
          <a:p>
            <a:r>
              <a:rPr lang="en-CA" dirty="0" smtClean="0"/>
              <a:t>Harper</a:t>
            </a:r>
            <a:endParaRPr lang="en-CA" dirty="0"/>
          </a:p>
        </p:txBody>
      </p:sp>
      <p:sp>
        <p:nvSpPr>
          <p:cNvPr id="10" name="TextBox 9"/>
          <p:cNvSpPr txBox="1"/>
          <p:nvPr/>
        </p:nvSpPr>
        <p:spPr>
          <a:xfrm>
            <a:off x="4657166" y="4934189"/>
            <a:ext cx="652743" cy="369332"/>
          </a:xfrm>
          <a:prstGeom prst="rect">
            <a:avLst/>
          </a:prstGeom>
          <a:noFill/>
        </p:spPr>
        <p:txBody>
          <a:bodyPr wrap="none" rtlCol="0">
            <a:spAutoFit/>
          </a:bodyPr>
          <a:lstStyle/>
          <a:p>
            <a:r>
              <a:rPr lang="en-CA" dirty="0" smtClean="0"/>
              <a:t>2011</a:t>
            </a:r>
            <a:endParaRPr lang="en-CA" dirty="0"/>
          </a:p>
        </p:txBody>
      </p:sp>
    </p:spTree>
    <p:extLst>
      <p:ext uri="{BB962C8B-B14F-4D97-AF65-F5344CB8AC3E}">
        <p14:creationId xmlns:p14="http://schemas.microsoft.com/office/powerpoint/2010/main" val="336902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97" y="828947"/>
            <a:ext cx="3844568" cy="288041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60" y="494424"/>
            <a:ext cx="2558126" cy="3351256"/>
          </a:xfrm>
          <a:prstGeom prst="rect">
            <a:avLst/>
          </a:prstGeom>
        </p:spPr>
      </p:pic>
      <p:sp>
        <p:nvSpPr>
          <p:cNvPr id="4" name="TextBox 3"/>
          <p:cNvSpPr txBox="1"/>
          <p:nvPr/>
        </p:nvSpPr>
        <p:spPr>
          <a:xfrm>
            <a:off x="759520" y="3937587"/>
            <a:ext cx="8800978" cy="1631216"/>
          </a:xfrm>
          <a:prstGeom prst="rect">
            <a:avLst/>
          </a:prstGeom>
          <a:noFill/>
        </p:spPr>
        <p:txBody>
          <a:bodyPr wrap="square" rtlCol="0">
            <a:spAutoFit/>
          </a:bodyPr>
          <a:lstStyle/>
          <a:p>
            <a:r>
              <a:rPr lang="en-CA" sz="2000" dirty="0"/>
              <a:t>A Turkey flock of 500 breeder hens inseminated with 100 </a:t>
            </a:r>
            <a:r>
              <a:rPr lang="en-CA" sz="2000" dirty="0" err="1"/>
              <a:t>μL</a:t>
            </a:r>
            <a:r>
              <a:rPr lang="en-CA" sz="2000" dirty="0"/>
              <a:t> of diluted semen (1:1) twice the week before the onset of egg production and once weekly thereafter for the </a:t>
            </a:r>
            <a:r>
              <a:rPr lang="en-CA" sz="2000" dirty="0" smtClean="0"/>
              <a:t>24 </a:t>
            </a:r>
            <a:r>
              <a:rPr lang="en-CA" sz="2000" dirty="0" err="1" smtClean="0"/>
              <a:t>wk</a:t>
            </a:r>
            <a:r>
              <a:rPr lang="en-CA" sz="2000" dirty="0" smtClean="0"/>
              <a:t> </a:t>
            </a:r>
            <a:r>
              <a:rPr lang="en-CA" sz="2000" dirty="0"/>
              <a:t>of egg production would entail 13,000 inseminations using 650 mL of semen. Semen collection and hen inseminations are labor intensive as each male and female must be handled each week. </a:t>
            </a:r>
          </a:p>
        </p:txBody>
      </p:sp>
      <p:sp>
        <p:nvSpPr>
          <p:cNvPr id="5" name="TextBox 4"/>
          <p:cNvSpPr txBox="1"/>
          <p:nvPr/>
        </p:nvSpPr>
        <p:spPr>
          <a:xfrm>
            <a:off x="5620107" y="200611"/>
            <a:ext cx="2488182" cy="400110"/>
          </a:xfrm>
          <a:prstGeom prst="rect">
            <a:avLst/>
          </a:prstGeom>
          <a:noFill/>
        </p:spPr>
        <p:txBody>
          <a:bodyPr wrap="none" rtlCol="0">
            <a:spAutoFit/>
          </a:bodyPr>
          <a:lstStyle/>
          <a:p>
            <a:r>
              <a:rPr lang="en-CA" sz="2000" dirty="0" smtClean="0"/>
              <a:t>Not Turkey Ranching!</a:t>
            </a:r>
            <a:endParaRPr lang="en-CA" sz="20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0280" y="611931"/>
            <a:ext cx="2165976" cy="3262012"/>
          </a:xfrm>
          <a:prstGeom prst="rect">
            <a:avLst/>
          </a:prstGeom>
        </p:spPr>
      </p:pic>
      <p:sp>
        <p:nvSpPr>
          <p:cNvPr id="7" name="TextBox 6"/>
          <p:cNvSpPr txBox="1"/>
          <p:nvPr/>
        </p:nvSpPr>
        <p:spPr>
          <a:xfrm>
            <a:off x="2255892" y="644281"/>
            <a:ext cx="950901" cy="369332"/>
          </a:xfrm>
          <a:prstGeom prst="rect">
            <a:avLst/>
          </a:prstGeom>
          <a:noFill/>
        </p:spPr>
        <p:txBody>
          <a:bodyPr wrap="none" rtlCol="0">
            <a:spAutoFit/>
          </a:bodyPr>
          <a:lstStyle/>
          <a:p>
            <a:r>
              <a:rPr lang="en-CA" dirty="0" smtClean="0">
                <a:solidFill>
                  <a:schemeClr val="bg1"/>
                </a:solidFill>
              </a:rPr>
              <a:t>50-70 lb</a:t>
            </a:r>
            <a:endParaRPr lang="en-CA" dirty="0">
              <a:solidFill>
                <a:schemeClr val="bg1"/>
              </a:solidFill>
            </a:endParaRPr>
          </a:p>
        </p:txBody>
      </p:sp>
    </p:spTree>
    <p:extLst>
      <p:ext uri="{BB962C8B-B14F-4D97-AF65-F5344CB8AC3E}">
        <p14:creationId xmlns:p14="http://schemas.microsoft.com/office/powerpoint/2010/main" val="10505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044" y="409228"/>
            <a:ext cx="6600733" cy="3960440"/>
          </a:xfrm>
          <a:prstGeom prst="rect">
            <a:avLst/>
          </a:prstGeom>
        </p:spPr>
      </p:pic>
      <p:sp>
        <p:nvSpPr>
          <p:cNvPr id="3" name="TextBox 2"/>
          <p:cNvSpPr txBox="1"/>
          <p:nvPr/>
        </p:nvSpPr>
        <p:spPr>
          <a:xfrm>
            <a:off x="2991767" y="4729708"/>
            <a:ext cx="3855286" cy="369332"/>
          </a:xfrm>
          <a:prstGeom prst="rect">
            <a:avLst/>
          </a:prstGeom>
          <a:noFill/>
        </p:spPr>
        <p:txBody>
          <a:bodyPr wrap="none" rtlCol="0">
            <a:spAutoFit/>
          </a:bodyPr>
          <a:lstStyle/>
          <a:p>
            <a:r>
              <a:rPr lang="en-CA" dirty="0" smtClean="0"/>
              <a:t>Available after the Zombie Apocalypse?</a:t>
            </a:r>
            <a:endParaRPr lang="en-CA" dirty="0"/>
          </a:p>
        </p:txBody>
      </p:sp>
    </p:spTree>
    <p:extLst>
      <p:ext uri="{BB962C8B-B14F-4D97-AF65-F5344CB8AC3E}">
        <p14:creationId xmlns:p14="http://schemas.microsoft.com/office/powerpoint/2010/main" val="1042249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Manitoba"/>
          <p:cNvPicPr>
            <a:picLocks noChangeAspect="1" noChangeArrowheads="1"/>
          </p:cNvPicPr>
          <p:nvPr/>
        </p:nvPicPr>
        <p:blipFill>
          <a:blip r:embed="rId2" cstate="print"/>
          <a:srcRect/>
          <a:stretch>
            <a:fillRect/>
          </a:stretch>
        </p:blipFill>
        <p:spPr bwMode="auto">
          <a:xfrm>
            <a:off x="199458" y="5257767"/>
            <a:ext cx="890287" cy="567146"/>
          </a:xfrm>
          <a:prstGeom prst="rect">
            <a:avLst/>
          </a:prstGeom>
          <a:noFill/>
        </p:spPr>
      </p:pic>
      <p:sp>
        <p:nvSpPr>
          <p:cNvPr id="6" name="Rectangle 5"/>
          <p:cNvSpPr/>
          <p:nvPr/>
        </p:nvSpPr>
        <p:spPr>
          <a:xfrm>
            <a:off x="2759743" y="-77666"/>
            <a:ext cx="6120393" cy="844718"/>
          </a:xfrm>
          <a:prstGeom prst="rect">
            <a:avLst/>
          </a:prstGeom>
        </p:spPr>
        <p:txBody>
          <a:bodyPr wrap="none">
            <a:spAutoFit/>
          </a:bodyPr>
          <a:lstStyle/>
          <a:p>
            <a:r>
              <a:rPr lang="en-CA" sz="4889" dirty="0">
                <a:latin typeface="Calibri" panose="020F0502020204030204" pitchFamily="34" charset="0"/>
              </a:rPr>
              <a:t>Modernization of Bison</a:t>
            </a:r>
            <a:endParaRPr lang="en-CA" sz="4889" dirty="0"/>
          </a:p>
        </p:txBody>
      </p:sp>
      <p:pic>
        <p:nvPicPr>
          <p:cNvPr id="7" name="Picture 6"/>
          <p:cNvPicPr>
            <a:picLocks noChangeAspect="1"/>
          </p:cNvPicPr>
          <p:nvPr/>
        </p:nvPicPr>
        <p:blipFill>
          <a:blip r:embed="rId3"/>
          <a:stretch>
            <a:fillRect/>
          </a:stretch>
        </p:blipFill>
        <p:spPr>
          <a:xfrm>
            <a:off x="3799858" y="937287"/>
            <a:ext cx="3582501" cy="4776668"/>
          </a:xfrm>
          <a:prstGeom prst="rect">
            <a:avLst/>
          </a:prstGeom>
        </p:spPr>
      </p:pic>
    </p:spTree>
    <p:extLst>
      <p:ext uri="{BB962C8B-B14F-4D97-AF65-F5344CB8AC3E}">
        <p14:creationId xmlns:p14="http://schemas.microsoft.com/office/powerpoint/2010/main" val="3285195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556" dirty="0"/>
              <a:t>What can we hope to learn from a Turkey?</a:t>
            </a:r>
          </a:p>
        </p:txBody>
      </p:sp>
      <p:sp>
        <p:nvSpPr>
          <p:cNvPr id="3" name="Content Placeholder 2"/>
          <p:cNvSpPr>
            <a:spLocks noGrp="1"/>
          </p:cNvSpPr>
          <p:nvPr>
            <p:ph idx="1"/>
          </p:nvPr>
        </p:nvSpPr>
        <p:spPr/>
        <p:txBody>
          <a:bodyPr>
            <a:normAutofit lnSpcReduction="10000"/>
          </a:bodyPr>
          <a:lstStyle/>
          <a:p>
            <a:pPr marL="0" indent="0">
              <a:buNone/>
            </a:pPr>
            <a:r>
              <a:rPr lang="en-CA" dirty="0" smtClean="0"/>
              <a:t>The turkey transformed from a mostly wild animal to a fully domesticated food animal in just over 300 years {most in the last 50 years}.</a:t>
            </a:r>
          </a:p>
          <a:p>
            <a:pPr marL="0" indent="0">
              <a:buNone/>
            </a:pPr>
            <a:endParaRPr lang="en-CA" dirty="0"/>
          </a:p>
          <a:p>
            <a:pPr marL="0" indent="0">
              <a:buNone/>
            </a:pPr>
            <a:r>
              <a:rPr lang="en-CA" dirty="0" smtClean="0"/>
              <a:t>The pressures put on the turkey by markets  &amp; domestication are the same pressures currently on the bison industry,</a:t>
            </a:r>
            <a:endParaRPr lang="en-CA" dirty="0"/>
          </a:p>
        </p:txBody>
      </p:sp>
    </p:spTree>
    <p:extLst>
      <p:ext uri="{BB962C8B-B14F-4D97-AF65-F5344CB8AC3E}">
        <p14:creationId xmlns:p14="http://schemas.microsoft.com/office/powerpoint/2010/main" val="33812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556" dirty="0"/>
              <a:t>What can we hope to learn from a Turkey?</a:t>
            </a:r>
          </a:p>
        </p:txBody>
      </p:sp>
      <p:sp>
        <p:nvSpPr>
          <p:cNvPr id="3" name="Content Placeholder 2"/>
          <p:cNvSpPr>
            <a:spLocks noGrp="1"/>
          </p:cNvSpPr>
          <p:nvPr>
            <p:ph idx="1"/>
          </p:nvPr>
        </p:nvSpPr>
        <p:spPr/>
        <p:txBody>
          <a:bodyPr>
            <a:normAutofit/>
          </a:bodyPr>
          <a:lstStyle/>
          <a:p>
            <a:pPr marL="571494" indent="-571494">
              <a:buFont typeface="+mj-lt"/>
              <a:buAutoNum type="arabicPeriod"/>
            </a:pPr>
            <a:r>
              <a:rPr lang="en-CA" dirty="0" smtClean="0"/>
              <a:t>You can’t farm-ranch if you can’t make money</a:t>
            </a:r>
          </a:p>
          <a:p>
            <a:pPr marL="571494" indent="-571494">
              <a:buFont typeface="+mj-lt"/>
              <a:buAutoNum type="arabicPeriod"/>
            </a:pPr>
            <a:r>
              <a:rPr lang="en-CA" dirty="0" smtClean="0"/>
              <a:t>Since 1945 Agriculture has been driven by the more-faster-cheaper mantra of what is now recognizable as the mantra of international capitalism.</a:t>
            </a:r>
          </a:p>
        </p:txBody>
      </p:sp>
    </p:spTree>
    <p:extLst>
      <p:ext uri="{BB962C8B-B14F-4D97-AF65-F5344CB8AC3E}">
        <p14:creationId xmlns:p14="http://schemas.microsoft.com/office/powerpoint/2010/main" val="38813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556" dirty="0"/>
              <a:t>What can we hope to learn from a Turkey?</a:t>
            </a:r>
          </a:p>
        </p:txBody>
      </p:sp>
      <p:sp>
        <p:nvSpPr>
          <p:cNvPr id="3" name="Content Placeholder 2"/>
          <p:cNvSpPr>
            <a:spLocks noGrp="1"/>
          </p:cNvSpPr>
          <p:nvPr>
            <p:ph idx="1"/>
          </p:nvPr>
        </p:nvSpPr>
        <p:spPr/>
        <p:txBody>
          <a:bodyPr>
            <a:normAutofit lnSpcReduction="10000"/>
          </a:bodyPr>
          <a:lstStyle/>
          <a:p>
            <a:pPr marL="742950" indent="-742950">
              <a:buFont typeface="+mj-lt"/>
              <a:buAutoNum type="arabicPeriod" startAt="3"/>
            </a:pPr>
            <a:r>
              <a:rPr lang="en-CA" dirty="0" smtClean="0"/>
              <a:t>Some experts identify a developing “</a:t>
            </a:r>
            <a:r>
              <a:rPr lang="en-CA" u="sng" dirty="0" smtClean="0"/>
              <a:t>post-production</a:t>
            </a:r>
            <a:r>
              <a:rPr lang="en-CA" dirty="0" smtClean="0"/>
              <a:t>” market for foods of animal origin</a:t>
            </a:r>
          </a:p>
          <a:p>
            <a:pPr marL="571494" indent="-571494">
              <a:buFont typeface="+mj-lt"/>
              <a:buAutoNum type="arabicPeriod" startAt="3"/>
            </a:pPr>
            <a:r>
              <a:rPr lang="en-CA" dirty="0" smtClean="0"/>
              <a:t>There may be space to </a:t>
            </a:r>
            <a:r>
              <a:rPr lang="en-CA" u="sng" dirty="0" smtClean="0"/>
              <a:t>balance</a:t>
            </a:r>
            <a:r>
              <a:rPr lang="en-CA" dirty="0" smtClean="0"/>
              <a:t> the pressures for economic efficiency with other rural-social values of lower input sustainable agriculture </a:t>
            </a:r>
            <a:endParaRPr lang="en-CA" dirty="0"/>
          </a:p>
        </p:txBody>
      </p:sp>
    </p:spTree>
    <p:extLst>
      <p:ext uri="{BB962C8B-B14F-4D97-AF65-F5344CB8AC3E}">
        <p14:creationId xmlns:p14="http://schemas.microsoft.com/office/powerpoint/2010/main" val="94786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can we as an association do?</a:t>
            </a:r>
            <a:endParaRPr lang="en-CA" dirty="0"/>
          </a:p>
        </p:txBody>
      </p:sp>
      <p:sp>
        <p:nvSpPr>
          <p:cNvPr id="3" name="Content Placeholder 2"/>
          <p:cNvSpPr>
            <a:spLocks noGrp="1"/>
          </p:cNvSpPr>
          <p:nvPr>
            <p:ph idx="1"/>
          </p:nvPr>
        </p:nvSpPr>
        <p:spPr/>
        <p:txBody>
          <a:bodyPr/>
          <a:lstStyle/>
          <a:p>
            <a:r>
              <a:rPr lang="en-CA" dirty="0" smtClean="0"/>
              <a:t>Keep eggs in more than one basket</a:t>
            </a:r>
            <a:endParaRPr lang="en-CA" dirty="0"/>
          </a:p>
        </p:txBody>
      </p:sp>
      <p:pic>
        <p:nvPicPr>
          <p:cNvPr id="4" name="Picture 3"/>
          <p:cNvPicPr>
            <a:picLocks noChangeAspect="1"/>
          </p:cNvPicPr>
          <p:nvPr/>
        </p:nvPicPr>
        <p:blipFill>
          <a:blip r:embed="rId2"/>
          <a:stretch>
            <a:fillRect/>
          </a:stretch>
        </p:blipFill>
        <p:spPr>
          <a:xfrm>
            <a:off x="4143896" y="1993404"/>
            <a:ext cx="4608512" cy="3456384"/>
          </a:xfrm>
          <a:prstGeom prst="rect">
            <a:avLst/>
          </a:prstGeom>
        </p:spPr>
      </p:pic>
    </p:spTree>
    <p:extLst>
      <p:ext uri="{BB962C8B-B14F-4D97-AF65-F5344CB8AC3E}">
        <p14:creationId xmlns:p14="http://schemas.microsoft.com/office/powerpoint/2010/main" val="275693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Baskets</a:t>
            </a:r>
            <a:endParaRPr lang="en-CA" dirty="0"/>
          </a:p>
        </p:txBody>
      </p:sp>
      <p:sp>
        <p:nvSpPr>
          <p:cNvPr id="3" name="Content Placeholder 2"/>
          <p:cNvSpPr>
            <a:spLocks noGrp="1"/>
          </p:cNvSpPr>
          <p:nvPr>
            <p:ph idx="1"/>
          </p:nvPr>
        </p:nvSpPr>
        <p:spPr/>
        <p:txBody>
          <a:bodyPr>
            <a:normAutofit lnSpcReduction="10000"/>
          </a:bodyPr>
          <a:lstStyle/>
          <a:p>
            <a:r>
              <a:rPr lang="en-CA" u="sng" dirty="0" smtClean="0"/>
              <a:t>Restaurant Market</a:t>
            </a:r>
            <a:r>
              <a:rPr lang="en-CA" dirty="0" smtClean="0"/>
              <a:t> buying bison as an input</a:t>
            </a:r>
          </a:p>
          <a:p>
            <a:r>
              <a:rPr lang="en-CA" dirty="0" smtClean="0"/>
              <a:t>The sector buying </a:t>
            </a:r>
            <a:r>
              <a:rPr lang="en-CA" u="sng" dirty="0" smtClean="0"/>
              <a:t>natural hormone free</a:t>
            </a:r>
            <a:r>
              <a:rPr lang="en-CA" dirty="0" smtClean="0"/>
              <a:t> food</a:t>
            </a:r>
          </a:p>
          <a:p>
            <a:r>
              <a:rPr lang="en-CA" dirty="0" smtClean="0"/>
              <a:t>The sector buying </a:t>
            </a:r>
            <a:r>
              <a:rPr lang="en-CA" u="sng" dirty="0" smtClean="0"/>
              <a:t>animal welfare</a:t>
            </a:r>
            <a:r>
              <a:rPr lang="en-CA" dirty="0" smtClean="0"/>
              <a:t> friendly food</a:t>
            </a:r>
          </a:p>
          <a:p>
            <a:r>
              <a:rPr lang="en-CA" dirty="0" smtClean="0"/>
              <a:t>The sector buying </a:t>
            </a:r>
            <a:r>
              <a:rPr lang="en-CA" u="sng" dirty="0" smtClean="0"/>
              <a:t>nutraceutical</a:t>
            </a:r>
            <a:r>
              <a:rPr lang="en-CA" dirty="0" smtClean="0"/>
              <a:t> food</a:t>
            </a:r>
          </a:p>
          <a:p>
            <a:r>
              <a:rPr lang="en-CA" dirty="0" smtClean="0"/>
              <a:t>The sector buying </a:t>
            </a:r>
            <a:r>
              <a:rPr lang="en-CA" u="sng" dirty="0" smtClean="0"/>
              <a:t>nostalgia</a:t>
            </a:r>
            <a:r>
              <a:rPr lang="en-CA" dirty="0" smtClean="0"/>
              <a:t> [wilding]</a:t>
            </a:r>
          </a:p>
          <a:p>
            <a:r>
              <a:rPr lang="en-CA" dirty="0" smtClean="0"/>
              <a:t>The sector buying religious food (probably not)</a:t>
            </a:r>
            <a:endParaRPr lang="en-CA" dirty="0"/>
          </a:p>
        </p:txBody>
      </p:sp>
    </p:spTree>
    <p:extLst>
      <p:ext uri="{BB962C8B-B14F-4D97-AF65-F5344CB8AC3E}">
        <p14:creationId xmlns:p14="http://schemas.microsoft.com/office/powerpoint/2010/main" val="10838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3205"/>
            <a:ext cx="9144000" cy="680456"/>
          </a:xfrm>
        </p:spPr>
        <p:txBody>
          <a:bodyPr>
            <a:normAutofit/>
          </a:bodyPr>
          <a:lstStyle/>
          <a:p>
            <a:r>
              <a:rPr lang="en-CA" sz="3111" dirty="0"/>
              <a:t>References and other Interesting stuff</a:t>
            </a:r>
          </a:p>
        </p:txBody>
      </p:sp>
      <p:sp>
        <p:nvSpPr>
          <p:cNvPr id="3" name="Content Placeholder 2"/>
          <p:cNvSpPr>
            <a:spLocks noGrp="1"/>
          </p:cNvSpPr>
          <p:nvPr>
            <p:ph idx="1"/>
          </p:nvPr>
        </p:nvSpPr>
        <p:spPr>
          <a:xfrm>
            <a:off x="508000" y="617251"/>
            <a:ext cx="9144000" cy="5280587"/>
          </a:xfrm>
        </p:spPr>
        <p:txBody>
          <a:bodyPr>
            <a:normAutofit fontScale="47500" lnSpcReduction="20000"/>
          </a:bodyPr>
          <a:lstStyle/>
          <a:p>
            <a:pPr marL="0" indent="0">
              <a:buNone/>
            </a:pPr>
            <a:r>
              <a:rPr lang="en-CA" sz="4889" dirty="0">
                <a:latin typeface="Arabic Typesetting" panose="03020402040406030203" pitchFamily="66" charset="-78"/>
                <a:cs typeface="Arabic Typesetting" panose="03020402040406030203" pitchFamily="66" charset="-78"/>
              </a:rPr>
              <a:t>Sanderson K, Hobbs JE, </a:t>
            </a:r>
            <a:r>
              <a:rPr lang="en-CA" sz="4889" dirty="0" err="1">
                <a:latin typeface="Arabic Typesetting" panose="03020402040406030203" pitchFamily="66" charset="-78"/>
                <a:cs typeface="Arabic Typesetting" panose="03020402040406030203" pitchFamily="66" charset="-78"/>
              </a:rPr>
              <a:t>Shand</a:t>
            </a:r>
            <a:r>
              <a:rPr lang="en-CA" sz="4889" dirty="0">
                <a:latin typeface="Arabic Typesetting" panose="03020402040406030203" pitchFamily="66" charset="-78"/>
                <a:cs typeface="Arabic Typesetting" panose="03020402040406030203" pitchFamily="66" charset="-78"/>
              </a:rPr>
              <a:t> P, Kerr WA. Consumer preferences in the emerging bison industry: 	Marketing implications. Journal of International Food &amp; Agribusiness Marketing. 	2003;14(3):57-78.</a:t>
            </a:r>
          </a:p>
          <a:p>
            <a:pPr marL="0" indent="0">
              <a:buNone/>
            </a:pPr>
            <a:r>
              <a:rPr lang="en-CA" sz="4889" dirty="0">
                <a:latin typeface="Arabic Typesetting" panose="03020402040406030203" pitchFamily="66" charset="-78"/>
                <a:cs typeface="Arabic Typesetting" panose="03020402040406030203" pitchFamily="66" charset="-78"/>
              </a:rPr>
              <a:t>Froese D, Stiller M, </a:t>
            </a:r>
            <a:r>
              <a:rPr lang="en-CA" sz="4889" dirty="0" err="1">
                <a:latin typeface="Arabic Typesetting" panose="03020402040406030203" pitchFamily="66" charset="-78"/>
                <a:cs typeface="Arabic Typesetting" panose="03020402040406030203" pitchFamily="66" charset="-78"/>
              </a:rPr>
              <a:t>Heintzman</a:t>
            </a:r>
            <a:r>
              <a:rPr lang="en-CA" sz="4889" dirty="0">
                <a:latin typeface="Arabic Typesetting" panose="03020402040406030203" pitchFamily="66" charset="-78"/>
                <a:cs typeface="Arabic Typesetting" panose="03020402040406030203" pitchFamily="66" charset="-78"/>
              </a:rPr>
              <a:t> PD, Reyes AV, </a:t>
            </a:r>
            <a:r>
              <a:rPr lang="en-CA" sz="4889" dirty="0" err="1">
                <a:latin typeface="Arabic Typesetting" panose="03020402040406030203" pitchFamily="66" charset="-78"/>
                <a:cs typeface="Arabic Typesetting" panose="03020402040406030203" pitchFamily="66" charset="-78"/>
              </a:rPr>
              <a:t>Zazula</a:t>
            </a:r>
            <a:r>
              <a:rPr lang="en-CA" sz="4889" dirty="0">
                <a:latin typeface="Arabic Typesetting" panose="03020402040406030203" pitchFamily="66" charset="-78"/>
                <a:cs typeface="Arabic Typesetting" panose="03020402040406030203" pitchFamily="66" charset="-78"/>
              </a:rPr>
              <a:t> GD, </a:t>
            </a:r>
            <a:r>
              <a:rPr lang="en-CA" sz="4889" dirty="0" err="1">
                <a:latin typeface="Arabic Typesetting" panose="03020402040406030203" pitchFamily="66" charset="-78"/>
                <a:cs typeface="Arabic Typesetting" panose="03020402040406030203" pitchFamily="66" charset="-78"/>
              </a:rPr>
              <a:t>Soares</a:t>
            </a:r>
            <a:r>
              <a:rPr lang="en-CA" sz="4889" dirty="0">
                <a:latin typeface="Arabic Typesetting" panose="03020402040406030203" pitchFamily="66" charset="-78"/>
                <a:cs typeface="Arabic Typesetting" panose="03020402040406030203" pitchFamily="66" charset="-78"/>
              </a:rPr>
              <a:t> AE, et al. Fossil and genomic evidence 	constrains the timing of bison arrival in North America. Proceedings of the National 	Academy of Sciences. 2017;114(13):3457-3462.</a:t>
            </a:r>
          </a:p>
          <a:p>
            <a:pPr marL="0" indent="0">
              <a:buNone/>
            </a:pPr>
            <a:r>
              <a:rPr lang="en-CA" sz="4889" dirty="0" err="1">
                <a:latin typeface="Arabic Typesetting" panose="03020402040406030203" pitchFamily="66" charset="-78"/>
                <a:cs typeface="Arabic Typesetting" panose="03020402040406030203" pitchFamily="66" charset="-78"/>
              </a:rPr>
              <a:t>Lulka</a:t>
            </a:r>
            <a:r>
              <a:rPr lang="en-CA" sz="4889" dirty="0">
                <a:latin typeface="Arabic Typesetting" panose="03020402040406030203" pitchFamily="66" charset="-78"/>
                <a:cs typeface="Arabic Typesetting" panose="03020402040406030203" pitchFamily="66" charset="-78"/>
              </a:rPr>
              <a:t> D. Grass or grain? Assessing the nature of the US bison industry. </a:t>
            </a:r>
            <a:r>
              <a:rPr lang="en-CA" sz="4889" dirty="0" err="1">
                <a:latin typeface="Arabic Typesetting" panose="03020402040406030203" pitchFamily="66" charset="-78"/>
                <a:cs typeface="Arabic Typesetting" panose="03020402040406030203" pitchFamily="66" charset="-78"/>
              </a:rPr>
              <a:t>Sociologia</a:t>
            </a:r>
            <a:r>
              <a:rPr lang="en-CA" sz="4889" dirty="0">
                <a:latin typeface="Arabic Typesetting" panose="03020402040406030203" pitchFamily="66" charset="-78"/>
                <a:cs typeface="Arabic Typesetting" panose="03020402040406030203" pitchFamily="66" charset="-78"/>
              </a:rPr>
              <a:t> </a:t>
            </a:r>
            <a:r>
              <a:rPr lang="en-CA" sz="4889" dirty="0" err="1">
                <a:latin typeface="Arabic Typesetting" panose="03020402040406030203" pitchFamily="66" charset="-78"/>
                <a:cs typeface="Arabic Typesetting" panose="03020402040406030203" pitchFamily="66" charset="-78"/>
              </a:rPr>
              <a:t>Ruralis</a:t>
            </a:r>
            <a:r>
              <a:rPr lang="en-CA" sz="4889" dirty="0">
                <a:latin typeface="Arabic Typesetting" panose="03020402040406030203" pitchFamily="66" charset="-78"/>
                <a:cs typeface="Arabic Typesetting" panose="03020402040406030203" pitchFamily="66" charset="-78"/>
              </a:rPr>
              <a:t>. 	2006;46(3):173-291.</a:t>
            </a:r>
          </a:p>
          <a:p>
            <a:pPr marL="0" indent="0">
              <a:buNone/>
            </a:pPr>
            <a:r>
              <a:rPr lang="en-CA" sz="4889" dirty="0" err="1">
                <a:latin typeface="Arabic Typesetting" panose="03020402040406030203" pitchFamily="66" charset="-78"/>
                <a:cs typeface="Arabic Typesetting" panose="03020402040406030203" pitchFamily="66" charset="-78"/>
              </a:rPr>
              <a:t>Lulka</a:t>
            </a:r>
            <a:r>
              <a:rPr lang="en-CA" sz="4889" dirty="0">
                <a:latin typeface="Arabic Typesetting" panose="03020402040406030203" pitchFamily="66" charset="-78"/>
                <a:cs typeface="Arabic Typesetting" panose="03020402040406030203" pitchFamily="66" charset="-78"/>
              </a:rPr>
              <a:t> D. The paradoxical nature of growth in the US bison industry. Journal of Cultural Geography. 	2008;25(1):31-56.</a:t>
            </a:r>
          </a:p>
          <a:p>
            <a:pPr marL="0" indent="0">
              <a:buNone/>
            </a:pPr>
            <a:r>
              <a:rPr lang="en-CA" sz="4889" dirty="0" err="1">
                <a:latin typeface="Arabic Typesetting" panose="03020402040406030203" pitchFamily="66" charset="-78"/>
                <a:cs typeface="Arabic Typesetting" panose="03020402040406030203" pitchFamily="66" charset="-78"/>
              </a:rPr>
              <a:t>Moloney</a:t>
            </a:r>
            <a:r>
              <a:rPr lang="en-CA" sz="4889" dirty="0">
                <a:latin typeface="Arabic Typesetting" panose="03020402040406030203" pitchFamily="66" charset="-78"/>
                <a:cs typeface="Arabic Typesetting" panose="03020402040406030203" pitchFamily="66" charset="-78"/>
              </a:rPr>
              <a:t> CJ, Chambliss WJ. Slaughtering the bison, controlling Native Americans: A state crime and 	green criminology synthesis. Critical Criminology. 2014;22(3):319-338.</a:t>
            </a:r>
          </a:p>
          <a:p>
            <a:pPr marL="0" indent="0">
              <a:buNone/>
            </a:pPr>
            <a:r>
              <a:rPr lang="en-CA" sz="4889" dirty="0" err="1">
                <a:latin typeface="Arabic Typesetting" panose="03020402040406030203" pitchFamily="66" charset="-78"/>
                <a:cs typeface="Arabic Typesetting" panose="03020402040406030203" pitchFamily="66" charset="-78"/>
              </a:rPr>
              <a:t>Kirillova</a:t>
            </a:r>
            <a:r>
              <a:rPr lang="en-CA" sz="4889" dirty="0">
                <a:latin typeface="Arabic Typesetting" panose="03020402040406030203" pitchFamily="66" charset="-78"/>
                <a:cs typeface="Arabic Typesetting" panose="03020402040406030203" pitchFamily="66" charset="-78"/>
              </a:rPr>
              <a:t> IV, </a:t>
            </a:r>
            <a:r>
              <a:rPr lang="en-CA" sz="4889" dirty="0" err="1">
                <a:latin typeface="Arabic Typesetting" panose="03020402040406030203" pitchFamily="66" charset="-78"/>
                <a:cs typeface="Arabic Typesetting" panose="03020402040406030203" pitchFamily="66" charset="-78"/>
              </a:rPr>
              <a:t>Zanina</a:t>
            </a:r>
            <a:r>
              <a:rPr lang="en-CA" sz="4889" dirty="0">
                <a:latin typeface="Arabic Typesetting" panose="03020402040406030203" pitchFamily="66" charset="-78"/>
                <a:cs typeface="Arabic Typesetting" panose="03020402040406030203" pitchFamily="66" charset="-78"/>
              </a:rPr>
              <a:t> OG, </a:t>
            </a:r>
            <a:r>
              <a:rPr lang="en-CA" sz="4889" dirty="0" err="1">
                <a:latin typeface="Arabic Typesetting" panose="03020402040406030203" pitchFamily="66" charset="-78"/>
                <a:cs typeface="Arabic Typesetting" panose="03020402040406030203" pitchFamily="66" charset="-78"/>
              </a:rPr>
              <a:t>Chernova</a:t>
            </a:r>
            <a:r>
              <a:rPr lang="en-CA" sz="4889" dirty="0">
                <a:latin typeface="Arabic Typesetting" panose="03020402040406030203" pitchFamily="66" charset="-78"/>
                <a:cs typeface="Arabic Typesetting" panose="03020402040406030203" pitchFamily="66" charset="-78"/>
              </a:rPr>
              <a:t> OF, </a:t>
            </a:r>
            <a:r>
              <a:rPr lang="en-CA" sz="4889" dirty="0" err="1">
                <a:latin typeface="Arabic Typesetting" panose="03020402040406030203" pitchFamily="66" charset="-78"/>
                <a:cs typeface="Arabic Typesetting" panose="03020402040406030203" pitchFamily="66" charset="-78"/>
              </a:rPr>
              <a:t>Lapteva</a:t>
            </a:r>
            <a:r>
              <a:rPr lang="en-CA" sz="4889" dirty="0">
                <a:latin typeface="Arabic Typesetting" panose="03020402040406030203" pitchFamily="66" charset="-78"/>
                <a:cs typeface="Arabic Typesetting" panose="03020402040406030203" pitchFamily="66" charset="-78"/>
              </a:rPr>
              <a:t> EG, </a:t>
            </a:r>
            <a:r>
              <a:rPr lang="en-CA" sz="4889" dirty="0" err="1">
                <a:latin typeface="Arabic Typesetting" panose="03020402040406030203" pitchFamily="66" charset="-78"/>
                <a:cs typeface="Arabic Typesetting" panose="03020402040406030203" pitchFamily="66" charset="-78"/>
              </a:rPr>
              <a:t>Trofimova</a:t>
            </a:r>
            <a:r>
              <a:rPr lang="en-CA" sz="4889" dirty="0">
                <a:latin typeface="Arabic Typesetting" panose="03020402040406030203" pitchFamily="66" charset="-78"/>
                <a:cs typeface="Arabic Typesetting" panose="03020402040406030203" pitchFamily="66" charset="-78"/>
              </a:rPr>
              <a:t> SS. An ancient bison from the mouth of 	the </a:t>
            </a:r>
            <a:r>
              <a:rPr lang="en-CA" sz="4889" dirty="0" err="1">
                <a:latin typeface="Arabic Typesetting" panose="03020402040406030203" pitchFamily="66" charset="-78"/>
                <a:cs typeface="Arabic Typesetting" panose="03020402040406030203" pitchFamily="66" charset="-78"/>
              </a:rPr>
              <a:t>Rauchua</a:t>
            </a:r>
            <a:r>
              <a:rPr lang="en-CA" sz="4889" dirty="0">
                <a:latin typeface="Arabic Typesetting" panose="03020402040406030203" pitchFamily="66" charset="-78"/>
                <a:cs typeface="Arabic Typesetting" panose="03020402040406030203" pitchFamily="66" charset="-78"/>
              </a:rPr>
              <a:t> River (Chukotka, Russia). Quaternary Research. 2015;84:232-245.</a:t>
            </a:r>
          </a:p>
          <a:p>
            <a:pPr marL="0" indent="0">
              <a:buNone/>
            </a:pPr>
            <a:r>
              <a:rPr lang="en-CA" sz="4889" dirty="0">
                <a:latin typeface="Arabic Typesetting" panose="03020402040406030203" pitchFamily="66" charset="-78"/>
                <a:cs typeface="Arabic Typesetting" panose="03020402040406030203" pitchFamily="66" charset="-78"/>
              </a:rPr>
              <a:t>Mooring MS, </a:t>
            </a:r>
            <a:r>
              <a:rPr lang="en-CA" sz="4889" dirty="0" err="1">
                <a:latin typeface="Arabic Typesetting" panose="03020402040406030203" pitchFamily="66" charset="-78"/>
                <a:cs typeface="Arabic Typesetting" panose="03020402040406030203" pitchFamily="66" charset="-78"/>
              </a:rPr>
              <a:t>Penedo</a:t>
            </a:r>
            <a:r>
              <a:rPr lang="en-CA" sz="4889" dirty="0">
                <a:latin typeface="Arabic Typesetting" panose="03020402040406030203" pitchFamily="66" charset="-78"/>
                <a:cs typeface="Arabic Typesetting" panose="03020402040406030203" pitchFamily="66" charset="-78"/>
              </a:rPr>
              <a:t> MCT. Behavioral versus genetic measures of fitness in bison bulls (</a:t>
            </a:r>
            <a:r>
              <a:rPr lang="en-CA" sz="4889" i="1" dirty="0">
                <a:latin typeface="Arabic Typesetting" panose="03020402040406030203" pitchFamily="66" charset="-78"/>
                <a:cs typeface="Arabic Typesetting" panose="03020402040406030203" pitchFamily="66" charset="-78"/>
              </a:rPr>
              <a:t>Bison bison</a:t>
            </a:r>
            <a:r>
              <a:rPr lang="en-CA" sz="4889" dirty="0">
                <a:latin typeface="Arabic Typesetting" panose="03020402040406030203" pitchFamily="66" charset="-78"/>
                <a:cs typeface="Arabic Typesetting" panose="03020402040406030203" pitchFamily="66" charset="-78"/>
              </a:rPr>
              <a:t>). J 	Mammal. 2014;95(5):913-924.</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3918379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Acknowledgements</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dirty="0" smtClean="0"/>
              <a:t>My attendance and participation at your AGM was made possible by the generous support of </a:t>
            </a:r>
          </a:p>
          <a:p>
            <a:pPr lvl="1"/>
            <a:r>
              <a:rPr lang="en-CA" dirty="0" smtClean="0"/>
              <a:t>the Canadian Bison Association and </a:t>
            </a:r>
          </a:p>
          <a:p>
            <a:pPr lvl="1"/>
            <a:r>
              <a:rPr lang="en-CA" dirty="0" smtClean="0"/>
              <a:t>the unwarranted faith and encouragement </a:t>
            </a:r>
            <a:r>
              <a:rPr lang="en-CA" dirty="0"/>
              <a:t>of Terry </a:t>
            </a:r>
            <a:r>
              <a:rPr lang="en-CA" dirty="0" smtClean="0"/>
              <a:t>Kremeniuk</a:t>
            </a:r>
          </a:p>
          <a:p>
            <a:endParaRPr lang="en-CA" dirty="0"/>
          </a:p>
          <a:p>
            <a:pPr marL="0" indent="0">
              <a:buNone/>
            </a:pPr>
            <a:r>
              <a:rPr lang="en-CA" dirty="0" smtClean="0"/>
              <a:t>Terry Whiting</a:t>
            </a:r>
          </a:p>
          <a:p>
            <a:pPr lvl="4"/>
            <a:r>
              <a:rPr lang="en-CA" dirty="0" smtClean="0"/>
              <a:t>Terry.whiting@gov.mb.ca</a:t>
            </a:r>
            <a:endParaRPr lang="en-CA" dirty="0"/>
          </a:p>
        </p:txBody>
      </p:sp>
      <p:sp>
        <p:nvSpPr>
          <p:cNvPr id="5" name="Rectangle 4"/>
          <p:cNvSpPr/>
          <p:nvPr/>
        </p:nvSpPr>
        <p:spPr>
          <a:xfrm>
            <a:off x="9120967" y="4829901"/>
            <a:ext cx="999547" cy="85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458" y="3417562"/>
            <a:ext cx="2318767" cy="2032226"/>
          </a:xfrm>
          <a:prstGeom prst="rect">
            <a:avLst/>
          </a:prstGeom>
        </p:spPr>
      </p:pic>
    </p:spTree>
    <p:extLst>
      <p:ext uri="{BB962C8B-B14F-4D97-AF65-F5344CB8AC3E}">
        <p14:creationId xmlns:p14="http://schemas.microsoft.com/office/powerpoint/2010/main" val="10395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632" y="1273324"/>
            <a:ext cx="3456384" cy="2462213"/>
          </a:xfrm>
          <a:prstGeom prst="rect">
            <a:avLst/>
          </a:prstGeom>
          <a:noFill/>
        </p:spPr>
        <p:txBody>
          <a:bodyPr wrap="square" rtlCol="0">
            <a:spAutoFit/>
          </a:bodyPr>
          <a:lstStyle/>
          <a:p>
            <a:r>
              <a:rPr lang="en-CA" b="1" dirty="0" smtClean="0"/>
              <a:t>The small print</a:t>
            </a:r>
          </a:p>
          <a:p>
            <a:endParaRPr lang="en-CA" b="1" dirty="0"/>
          </a:p>
          <a:p>
            <a:r>
              <a:rPr lang="en-CA" b="1" dirty="0" smtClean="0"/>
              <a:t>The </a:t>
            </a:r>
            <a:r>
              <a:rPr lang="en-CA" b="1" dirty="0"/>
              <a:t>Kind Diet: A Simple Guide </a:t>
            </a:r>
            <a:r>
              <a:rPr lang="en-CA" b="1" dirty="0" smtClean="0"/>
              <a:t>to</a:t>
            </a:r>
          </a:p>
          <a:p>
            <a:r>
              <a:rPr lang="en-CA" b="1" dirty="0" smtClean="0"/>
              <a:t>Feeling </a:t>
            </a:r>
            <a:r>
              <a:rPr lang="en-CA" b="1" dirty="0"/>
              <a:t>Great, </a:t>
            </a:r>
            <a:endParaRPr lang="en-CA" b="1" dirty="0" smtClean="0"/>
          </a:p>
          <a:p>
            <a:r>
              <a:rPr lang="en-CA" b="1" dirty="0" smtClean="0"/>
              <a:t>Losing </a:t>
            </a:r>
            <a:r>
              <a:rPr lang="en-CA" b="1" dirty="0"/>
              <a:t>Weight, </a:t>
            </a:r>
            <a:endParaRPr lang="en-CA" b="1" dirty="0" smtClean="0"/>
          </a:p>
          <a:p>
            <a:r>
              <a:rPr lang="en-CA" b="1" dirty="0" smtClean="0"/>
              <a:t>and </a:t>
            </a:r>
            <a:r>
              <a:rPr lang="en-CA" sz="2800" b="1" dirty="0">
                <a:solidFill>
                  <a:srgbClr val="FF0000"/>
                </a:solidFill>
              </a:rPr>
              <a:t>Saving the Planet </a:t>
            </a:r>
            <a:endParaRPr lang="en-CA" sz="2800" b="1" dirty="0" smtClean="0">
              <a:solidFill>
                <a:srgbClr val="FF0000"/>
              </a:solidFill>
            </a:endParaRPr>
          </a:p>
          <a:p>
            <a:endParaRPr lang="en-CA" b="1" dirty="0"/>
          </a:p>
          <a:p>
            <a:r>
              <a:rPr lang="en-CA" b="1" dirty="0" smtClean="0"/>
              <a:t>Mar </a:t>
            </a:r>
            <a:r>
              <a:rPr lang="en-CA" b="1" dirty="0"/>
              <a:t>15 2011 </a:t>
            </a:r>
            <a:endParaRPr lang="en-CA" dirty="0"/>
          </a:p>
        </p:txBody>
      </p:sp>
      <p:pic>
        <p:nvPicPr>
          <p:cNvPr id="3" name="Picture 2"/>
          <p:cNvPicPr>
            <a:picLocks noChangeAspect="1"/>
          </p:cNvPicPr>
          <p:nvPr/>
        </p:nvPicPr>
        <p:blipFill>
          <a:blip r:embed="rId2"/>
          <a:stretch>
            <a:fillRect/>
          </a:stretch>
        </p:blipFill>
        <p:spPr>
          <a:xfrm>
            <a:off x="6160120" y="625252"/>
            <a:ext cx="3346994" cy="4462659"/>
          </a:xfrm>
          <a:prstGeom prst="rect">
            <a:avLst/>
          </a:prstGeom>
        </p:spPr>
      </p:pic>
      <p:pic>
        <p:nvPicPr>
          <p:cNvPr id="4" name="Picture 3"/>
          <p:cNvPicPr>
            <a:picLocks noChangeAspect="1"/>
          </p:cNvPicPr>
          <p:nvPr/>
        </p:nvPicPr>
        <p:blipFill>
          <a:blip r:embed="rId3"/>
          <a:stretch>
            <a:fillRect/>
          </a:stretch>
        </p:blipFill>
        <p:spPr>
          <a:xfrm>
            <a:off x="1479600" y="225574"/>
            <a:ext cx="1453375" cy="799356"/>
          </a:xfrm>
          <a:prstGeom prst="rect">
            <a:avLst/>
          </a:prstGeom>
        </p:spPr>
      </p:pic>
    </p:spTree>
    <p:extLst>
      <p:ext uri="{BB962C8B-B14F-4D97-AF65-F5344CB8AC3E}">
        <p14:creationId xmlns:p14="http://schemas.microsoft.com/office/powerpoint/2010/main" val="1299878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3656" y="121196"/>
            <a:ext cx="6120680" cy="5493821"/>
          </a:xfrm>
          <a:prstGeom prst="rect">
            <a:avLst/>
          </a:prstGeom>
        </p:spPr>
      </p:pic>
    </p:spTree>
    <p:extLst>
      <p:ext uri="{BB962C8B-B14F-4D97-AF65-F5344CB8AC3E}">
        <p14:creationId xmlns:p14="http://schemas.microsoft.com/office/powerpoint/2010/main" val="946016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5664" y="121197"/>
            <a:ext cx="7107875" cy="5472608"/>
          </a:xfrm>
          <a:prstGeom prst="rect">
            <a:avLst/>
          </a:prstGeom>
        </p:spPr>
      </p:pic>
      <p:pic>
        <p:nvPicPr>
          <p:cNvPr id="3" name="Picture 2"/>
          <p:cNvPicPr>
            <a:picLocks noChangeAspect="1"/>
          </p:cNvPicPr>
          <p:nvPr/>
        </p:nvPicPr>
        <p:blipFill>
          <a:blip r:embed="rId3"/>
          <a:stretch>
            <a:fillRect/>
          </a:stretch>
        </p:blipFill>
        <p:spPr>
          <a:xfrm rot="16200000">
            <a:off x="-1164372" y="2461136"/>
            <a:ext cx="3767779" cy="1200133"/>
          </a:xfrm>
          <a:prstGeom prst="rect">
            <a:avLst/>
          </a:prstGeom>
        </p:spPr>
      </p:pic>
    </p:spTree>
    <p:extLst>
      <p:ext uri="{BB962C8B-B14F-4D97-AF65-F5344CB8AC3E}">
        <p14:creationId xmlns:p14="http://schemas.microsoft.com/office/powerpoint/2010/main" val="505369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3204"/>
            <a:ext cx="9144000" cy="760464"/>
          </a:xfrm>
        </p:spPr>
        <p:txBody>
          <a:bodyPr>
            <a:normAutofit fontScale="90000"/>
          </a:bodyPr>
          <a:lstStyle/>
          <a:p>
            <a:r>
              <a:rPr lang="en-CA" dirty="0" smtClean="0"/>
              <a:t>1 - Animals are “magic”</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947" y="857278"/>
            <a:ext cx="4599947" cy="27764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871" y="3669453"/>
            <a:ext cx="2800025" cy="1930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144" y="3669453"/>
            <a:ext cx="2972745" cy="19768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58" y="895889"/>
            <a:ext cx="4119893" cy="2574933"/>
          </a:xfrm>
          <a:prstGeom prst="rect">
            <a:avLst/>
          </a:prstGeom>
        </p:spPr>
      </p:pic>
    </p:spTree>
    <p:extLst>
      <p:ext uri="{BB962C8B-B14F-4D97-AF65-F5344CB8AC3E}">
        <p14:creationId xmlns:p14="http://schemas.microsoft.com/office/powerpoint/2010/main" val="2713315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7752</TotalTime>
  <Words>909</Words>
  <Application>Microsoft Office PowerPoint</Application>
  <PresentationFormat>Custom</PresentationFormat>
  <Paragraphs>179</Paragraphs>
  <Slides>59</Slides>
  <Notes>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Arabic Typesetting</vt:lpstr>
      <vt:lpstr>Arial</vt:lpstr>
      <vt:lpstr>Calibri</vt:lpstr>
      <vt:lpstr>Times New Roman</vt:lpstr>
      <vt:lpstr>Office Theme</vt:lpstr>
      <vt:lpstr>PowerPoint Presentation</vt:lpstr>
      <vt:lpstr>PowerPoint Presentation</vt:lpstr>
      <vt:lpstr>PowerPoint Presentation</vt:lpstr>
      <vt:lpstr>Background - Time Line</vt:lpstr>
      <vt:lpstr>Thinking About Animals &amp; Food</vt:lpstr>
      <vt:lpstr>PowerPoint Presentation</vt:lpstr>
      <vt:lpstr>PowerPoint Presentation</vt:lpstr>
      <vt:lpstr>PowerPoint Presentation</vt:lpstr>
      <vt:lpstr>1 - Animals are “magic”</vt:lpstr>
      <vt:lpstr>2 - Animals are “political”</vt:lpstr>
      <vt:lpstr> Symbols of Faith - No tourists needed</vt:lpstr>
      <vt:lpstr>Animals on Flags</vt:lpstr>
      <vt:lpstr>PowerPoint Presentation</vt:lpstr>
      <vt:lpstr>PowerPoint Presentation</vt:lpstr>
      <vt:lpstr>Public Concerns With Agriculture</vt:lpstr>
      <vt:lpstr>PowerPoint Presentation</vt:lpstr>
      <vt:lpstr>The Monsters of Domestication</vt:lpstr>
      <vt:lpstr>Agri-Crimes?  [Against Nature]</vt:lpstr>
      <vt:lpstr>PowerPoint Presentation</vt:lpstr>
      <vt:lpstr>Indian Pacification</vt:lpstr>
      <vt:lpstr>PowerPoint Presentation</vt:lpstr>
      <vt:lpstr>PowerPoint Presentation</vt:lpstr>
      <vt:lpstr>PowerPoint Presentation</vt:lpstr>
      <vt:lpstr>PowerPoint Presentation</vt:lpstr>
      <vt:lpstr>PowerPoint Presentation</vt:lpstr>
      <vt:lpstr>What is “bison”?  geo-bio-enviro-ethic-politico-criminal-religious CONSTRUCT</vt:lpstr>
      <vt:lpstr>PowerPoint Presentation</vt:lpstr>
      <vt:lpstr>PowerPoint Presentation</vt:lpstr>
      <vt:lpstr>PowerPoint Presentation</vt:lpstr>
      <vt:lpstr>PowerPoint Presentation</vt:lpstr>
      <vt:lpstr>Self Identity – What Am I?</vt:lpstr>
      <vt:lpstr>PowerPoint Presentation</vt:lpstr>
      <vt:lpstr>PowerPoint Presentation</vt:lpstr>
      <vt:lpstr>Production - Types</vt:lpstr>
      <vt:lpstr>PowerPoint Presentation</vt:lpstr>
      <vt:lpstr>PowerPoint Presentation</vt:lpstr>
      <vt:lpstr>PowerPoint Presentation</vt:lpstr>
      <vt:lpstr>PowerPoint Presentation</vt:lpstr>
      <vt:lpstr>PowerPoint Presentation</vt:lpstr>
      <vt:lpstr>PowerPoint Presentation</vt:lpstr>
      <vt:lpstr>Post-Production Agriculture</vt:lpstr>
      <vt:lpstr>PowerPoint Presentation</vt:lpstr>
      <vt:lpstr>PowerPoint Presentation</vt:lpstr>
      <vt:lpstr>PowerPoint Presentation</vt:lpstr>
      <vt:lpstr>PowerPoint Presentation</vt:lpstr>
      <vt:lpstr>Crystal Ball</vt:lpstr>
      <vt:lpstr>PowerPoint Presentation</vt:lpstr>
      <vt:lpstr>The Remarkable Turkey</vt:lpstr>
      <vt:lpstr>The Remarkable Turkey</vt:lpstr>
      <vt:lpstr>PowerPoint Presentation</vt:lpstr>
      <vt:lpstr>PowerPoint Presentation</vt:lpstr>
      <vt:lpstr>PowerPoint Presentation</vt:lpstr>
      <vt:lpstr>What can we hope to learn from a Turkey?</vt:lpstr>
      <vt:lpstr>What can we hope to learn from a Turkey?</vt:lpstr>
      <vt:lpstr>What can we hope to learn from a Turkey?</vt:lpstr>
      <vt:lpstr>What can we as an association do?</vt:lpstr>
      <vt:lpstr>Baskets</vt:lpstr>
      <vt:lpstr>References and other Interesting stuff</vt:lpstr>
      <vt:lpstr>Acknowledgements</vt:lpstr>
    </vt:vector>
  </TitlesOfParts>
  <Company>Government of Manitoba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twhiting</dc:creator>
  <cp:lastModifiedBy>Whiting, Terry (AGR)</cp:lastModifiedBy>
  <cp:revision>131</cp:revision>
  <cp:lastPrinted>2017-07-24T20:10:21Z</cp:lastPrinted>
  <dcterms:created xsi:type="dcterms:W3CDTF">2017-05-12T18:07:13Z</dcterms:created>
  <dcterms:modified xsi:type="dcterms:W3CDTF">2017-11-17T20:41:52Z</dcterms:modified>
</cp:coreProperties>
</file>