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32"/>
  </p:notesMasterIdLst>
  <p:handoutMasterIdLst>
    <p:handoutMasterId r:id="rId33"/>
  </p:handoutMasterIdLst>
  <p:sldIdLst>
    <p:sldId id="256" r:id="rId2"/>
    <p:sldId id="310" r:id="rId3"/>
    <p:sldId id="347" r:id="rId4"/>
    <p:sldId id="340" r:id="rId5"/>
    <p:sldId id="342" r:id="rId6"/>
    <p:sldId id="341" r:id="rId7"/>
    <p:sldId id="345" r:id="rId8"/>
    <p:sldId id="344" r:id="rId9"/>
    <p:sldId id="343" r:id="rId10"/>
    <p:sldId id="315" r:id="rId11"/>
    <p:sldId id="317" r:id="rId12"/>
    <p:sldId id="358" r:id="rId13"/>
    <p:sldId id="296" r:id="rId14"/>
    <p:sldId id="348" r:id="rId15"/>
    <p:sldId id="346" r:id="rId16"/>
    <p:sldId id="354" r:id="rId17"/>
    <p:sldId id="350" r:id="rId18"/>
    <p:sldId id="351" r:id="rId19"/>
    <p:sldId id="352" r:id="rId20"/>
    <p:sldId id="355" r:id="rId21"/>
    <p:sldId id="286" r:id="rId22"/>
    <p:sldId id="300" r:id="rId23"/>
    <p:sldId id="356" r:id="rId24"/>
    <p:sldId id="289" r:id="rId25"/>
    <p:sldId id="290" r:id="rId26"/>
    <p:sldId id="292" r:id="rId27"/>
    <p:sldId id="334" r:id="rId28"/>
    <p:sldId id="353" r:id="rId29"/>
    <p:sldId id="357" r:id="rId30"/>
    <p:sldId id="330" r:id="rId3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705" autoAdjust="0"/>
  </p:normalViewPr>
  <p:slideViewPr>
    <p:cSldViewPr snapToGrid="0">
      <p:cViewPr varScale="1">
        <p:scale>
          <a:sx n="60" d="100"/>
          <a:sy n="60" d="100"/>
        </p:scale>
        <p:origin x="-1104" y="-78"/>
      </p:cViewPr>
      <p:guideLst>
        <p:guide orient="horz" pos="2160"/>
        <p:guide pos="3840"/>
      </p:guideLst>
    </p:cSldViewPr>
  </p:slideViewPr>
  <p:outlineViewPr>
    <p:cViewPr>
      <p:scale>
        <a:sx n="33" d="100"/>
        <a:sy n="33" d="100"/>
      </p:scale>
      <p:origin x="42" y="6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CA"/>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EB350770-4A81-451D-8F60-FEC4FA264C1C}" type="datetimeFigureOut">
              <a:rPr lang="en-CA" smtClean="0"/>
              <a:t>19/11/2017</a:t>
            </a:fld>
            <a:endParaRPr lang="en-CA"/>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CA"/>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521C03F-F596-46B9-B9AC-1280DF128D5A}" type="slidenum">
              <a:rPr lang="en-CA" smtClean="0"/>
              <a:t>‹#›</a:t>
            </a:fld>
            <a:endParaRPr lang="en-CA"/>
          </a:p>
        </p:txBody>
      </p:sp>
    </p:spTree>
    <p:extLst>
      <p:ext uri="{BB962C8B-B14F-4D97-AF65-F5344CB8AC3E}">
        <p14:creationId xmlns:p14="http://schemas.microsoft.com/office/powerpoint/2010/main" val="3292881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4A25617-CB86-4F12-94A4-569E1A8B5CB7}" type="datetimeFigureOut">
              <a:rPr lang="en-US" smtClean="0"/>
              <a:t>11/19/2017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CD84D02-DF68-469A-ABA6-78B526E1E6FC}" type="slidenum">
              <a:rPr lang="en-US" smtClean="0"/>
              <a:t>‹#›</a:t>
            </a:fld>
            <a:endParaRPr lang="en-US"/>
          </a:p>
        </p:txBody>
      </p:sp>
    </p:spTree>
    <p:extLst>
      <p:ext uri="{BB962C8B-B14F-4D97-AF65-F5344CB8AC3E}">
        <p14:creationId xmlns:p14="http://schemas.microsoft.com/office/powerpoint/2010/main" val="356258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D84D02-DF68-469A-ABA6-78B526E1E6FC}" type="slidenum">
              <a:rPr lang="en-US" smtClean="0"/>
              <a:t>1</a:t>
            </a:fld>
            <a:endParaRPr lang="en-US"/>
          </a:p>
        </p:txBody>
      </p:sp>
    </p:spTree>
    <p:extLst>
      <p:ext uri="{BB962C8B-B14F-4D97-AF65-F5344CB8AC3E}">
        <p14:creationId xmlns:p14="http://schemas.microsoft.com/office/powerpoint/2010/main" val="246813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D84D02-DF68-469A-ABA6-78B526E1E6FC}" type="slidenum">
              <a:rPr lang="en-US" smtClean="0"/>
              <a:t>11</a:t>
            </a:fld>
            <a:endParaRPr lang="en-US"/>
          </a:p>
        </p:txBody>
      </p:sp>
    </p:spTree>
    <p:extLst>
      <p:ext uri="{BB962C8B-B14F-4D97-AF65-F5344CB8AC3E}">
        <p14:creationId xmlns:p14="http://schemas.microsoft.com/office/powerpoint/2010/main" val="1673628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D84D02-DF68-469A-ABA6-78B526E1E6FC}" type="slidenum">
              <a:rPr lang="en-US" smtClean="0"/>
              <a:t>13</a:t>
            </a:fld>
            <a:endParaRPr lang="en-US"/>
          </a:p>
        </p:txBody>
      </p:sp>
    </p:spTree>
    <p:extLst>
      <p:ext uri="{BB962C8B-B14F-4D97-AF65-F5344CB8AC3E}">
        <p14:creationId xmlns:p14="http://schemas.microsoft.com/office/powerpoint/2010/main" val="44192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D84D02-DF68-469A-ABA6-78B526E1E6FC}" type="slidenum">
              <a:rPr lang="en-US" smtClean="0"/>
              <a:t>14</a:t>
            </a:fld>
            <a:endParaRPr lang="en-US"/>
          </a:p>
        </p:txBody>
      </p:sp>
    </p:spTree>
    <p:extLst>
      <p:ext uri="{BB962C8B-B14F-4D97-AF65-F5344CB8AC3E}">
        <p14:creationId xmlns:p14="http://schemas.microsoft.com/office/powerpoint/2010/main" val="44192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D84D02-DF68-469A-ABA6-78B526E1E6FC}" type="slidenum">
              <a:rPr lang="en-US" smtClean="0"/>
              <a:t>21</a:t>
            </a:fld>
            <a:endParaRPr lang="en-US"/>
          </a:p>
        </p:txBody>
      </p:sp>
    </p:spTree>
    <p:extLst>
      <p:ext uri="{BB962C8B-B14F-4D97-AF65-F5344CB8AC3E}">
        <p14:creationId xmlns:p14="http://schemas.microsoft.com/office/powerpoint/2010/main" val="2106116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D84D02-DF68-469A-ABA6-78B526E1E6FC}" type="slidenum">
              <a:rPr lang="en-US" smtClean="0"/>
              <a:t>22</a:t>
            </a:fld>
            <a:endParaRPr lang="en-US"/>
          </a:p>
        </p:txBody>
      </p:sp>
    </p:spTree>
    <p:extLst>
      <p:ext uri="{BB962C8B-B14F-4D97-AF65-F5344CB8AC3E}">
        <p14:creationId xmlns:p14="http://schemas.microsoft.com/office/powerpoint/2010/main" val="1698176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lvl="0"/>
            <a:endParaRPr lang="en-US" sz="1300" dirty="0"/>
          </a:p>
        </p:txBody>
      </p:sp>
      <p:sp>
        <p:nvSpPr>
          <p:cNvPr id="4" name="Slide Number Placeholder 3"/>
          <p:cNvSpPr>
            <a:spLocks noGrp="1"/>
          </p:cNvSpPr>
          <p:nvPr>
            <p:ph type="sldNum" sz="quarter" idx="10"/>
          </p:nvPr>
        </p:nvSpPr>
        <p:spPr/>
        <p:txBody>
          <a:bodyPr/>
          <a:lstStyle/>
          <a:p>
            <a:fld id="{8F9E2C33-BDF3-41C9-9BF5-09D7C7E2A723}" type="slidenum">
              <a:rPr lang="en-US" smtClean="0"/>
              <a:pPr/>
              <a:t>24</a:t>
            </a:fld>
            <a:endParaRPr lang="en-US" dirty="0"/>
          </a:p>
        </p:txBody>
      </p:sp>
    </p:spTree>
    <p:extLst>
      <p:ext uri="{BB962C8B-B14F-4D97-AF65-F5344CB8AC3E}">
        <p14:creationId xmlns:p14="http://schemas.microsoft.com/office/powerpoint/2010/main" val="111430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23555" name="Notes Placeholder 2"/>
          <p:cNvSpPr>
            <a:spLocks noGrp="1"/>
          </p:cNvSpPr>
          <p:nvPr>
            <p:ph type="body" idx="1"/>
          </p:nvPr>
        </p:nvSpPr>
        <p:spPr bwMode="auto">
          <a:extLst/>
        </p:spPr>
        <p:txBody>
          <a:bodyPr wrap="square" numCol="1" anchor="t" anchorCtr="0" compatLnSpc="1">
            <a:prstTxWarp prst="textNoShape">
              <a:avLst/>
            </a:prstTxWarp>
            <a:normAutofit/>
          </a:bodyPr>
          <a:lstStyle/>
          <a:p>
            <a:pPr>
              <a:defRPr/>
            </a:pPr>
            <a:r>
              <a:rPr lang="en-CA" dirty="0"/>
              <a:t>One other project we’ve</a:t>
            </a:r>
            <a:r>
              <a:rPr lang="en-CA" baseline="0" dirty="0"/>
              <a:t> done here in Saskatchewan is to bring n</a:t>
            </a:r>
            <a:r>
              <a:rPr lang="en-CA" dirty="0"/>
              <a:t>ational/international food writers, international culinary academics and local chefs and other food experts onto farms</a:t>
            </a:r>
            <a:r>
              <a:rPr lang="en-CA" baseline="0" dirty="0"/>
              <a:t> and </a:t>
            </a:r>
            <a:r>
              <a:rPr lang="en-CA" dirty="0"/>
              <a:t>ranches to experience where and how food is produced in Saskatchewan. </a:t>
            </a:r>
          </a:p>
          <a:p>
            <a:pPr>
              <a:defRPr/>
            </a:pPr>
            <a:endParaRPr lang="en-CA" dirty="0"/>
          </a:p>
          <a:p>
            <a:pPr>
              <a:defRPr/>
            </a:pPr>
            <a:r>
              <a:rPr lang="en-CA" dirty="0"/>
              <a:t>The intent is to build relationships with key people who have influence on consumers and the food they eat.</a:t>
            </a:r>
          </a:p>
          <a:p>
            <a:pPr>
              <a:defRPr/>
            </a:pPr>
            <a:endParaRPr lang="en-CA" dirty="0"/>
          </a:p>
          <a:p>
            <a:pPr>
              <a:defRPr/>
            </a:pPr>
            <a:r>
              <a:rPr lang="en-CA" dirty="0"/>
              <a:t>This hands-on experience will help to set a foundation for lasting relationships with chefs and food writers.</a:t>
            </a:r>
          </a:p>
          <a:p>
            <a:pPr>
              <a:defRPr/>
            </a:pPr>
            <a:endParaRPr lang="en-CA" dirty="0"/>
          </a:p>
          <a:p>
            <a:pPr>
              <a:defRPr/>
            </a:pPr>
            <a:r>
              <a:rPr lang="en-US" altLang="en-US" i="0" dirty="0"/>
              <a:t>Remember at the beginning</a:t>
            </a:r>
            <a:r>
              <a:rPr lang="en-US" altLang="en-US" i="0" baseline="0" dirty="0"/>
              <a:t> when I mentioned that only 2% of the population has direct experience with farming? </a:t>
            </a:r>
            <a:r>
              <a:rPr lang="en-US" altLang="en-US" i="0" dirty="0"/>
              <a:t>My</a:t>
            </a:r>
            <a:r>
              <a:rPr lang="en-US" altLang="en-US" i="0" baseline="0" dirty="0"/>
              <a:t> experience with these tours is that when you bring people that don’t usually have a farm background—people who are writing and influencing others about the food they eat—when you bring these people to see the farm, to actually shake hands with the cattle producer or grain farmer, that is when minds are changed and attitudes are adjusted.</a:t>
            </a:r>
          </a:p>
          <a:p>
            <a:pPr>
              <a:defRPr/>
            </a:pPr>
            <a:endParaRPr lang="en-US" altLang="en-US" i="0" dirty="0"/>
          </a:p>
        </p:txBody>
      </p:sp>
      <p:sp>
        <p:nvSpPr>
          <p:cNvPr id="18436" name="Slide Number Placeholder 3"/>
          <p:cNvSpPr>
            <a:spLocks noGrp="1"/>
          </p:cNvSpPr>
          <p:nvPr>
            <p:ph type="sldNum" sz="quarter" idx="5"/>
          </p:nvPr>
        </p:nvSpPr>
        <p:spPr bwMode="auto">
          <a:noFill/>
          <a:ln>
            <a:miter lim="800000"/>
            <a:headEnd/>
            <a:tailEnd/>
          </a:ln>
        </p:spPr>
        <p:txBody>
          <a:bodyPr/>
          <a:lstStyle/>
          <a:p>
            <a:fld id="{0B11FA04-6E15-4DC6-AB57-4198DAF087BF}" type="slidenum">
              <a:rPr lang="en-US" altLang="en-US">
                <a:cs typeface="Arial" pitchFamily="34" charset="0"/>
              </a:rPr>
              <a:pPr/>
              <a:t>25</a:t>
            </a:fld>
            <a:endParaRPr lang="en-US" altLang="en-US">
              <a:cs typeface="Arial" pitchFamily="34" charset="0"/>
            </a:endParaRPr>
          </a:p>
        </p:txBody>
      </p:sp>
    </p:spTree>
    <p:extLst>
      <p:ext uri="{BB962C8B-B14F-4D97-AF65-F5344CB8AC3E}">
        <p14:creationId xmlns:p14="http://schemas.microsoft.com/office/powerpoint/2010/main" val="3377307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CA" dirty="0"/>
              <a:t>Another program that is related to the Real Dirt on Farming booklet is the national speaker training program. The idea behind this is to help people in agriculture: farmers, ranchers, </a:t>
            </a:r>
            <a:r>
              <a:rPr lang="en-CA" dirty="0" err="1"/>
              <a:t>agrologists</a:t>
            </a:r>
            <a:r>
              <a:rPr lang="en-CA" dirty="0"/>
              <a:t>, food sellers—anyone who works in food production, and give them the skills and resources to go out and tell their story to consumers.</a:t>
            </a:r>
          </a:p>
          <a:p>
            <a:endParaRPr lang="en-CA" dirty="0"/>
          </a:p>
          <a:p>
            <a:r>
              <a:rPr lang="en-CA" dirty="0"/>
              <a:t>Lots of us have worked in agriculture for years, but would not necessarily have the materials at our fingertips if we were asked to speak about farming to the local chamber of commerce or the school or even just at the dinner table at Thanksgiving. This program provides a training manual and ready-made slides on five general topics:</a:t>
            </a:r>
          </a:p>
          <a:p>
            <a:pPr marL="664546" lvl="1" indent="-181240">
              <a:buFont typeface="Arial" panose="020B0604020202020204" pitchFamily="34" charset="0"/>
              <a:buChar char="•"/>
            </a:pPr>
            <a:r>
              <a:rPr lang="en-CA" dirty="0"/>
              <a:t>Farming101</a:t>
            </a:r>
          </a:p>
          <a:p>
            <a:pPr marL="664546" lvl="1" indent="-181240">
              <a:buFont typeface="Arial" panose="020B0604020202020204" pitchFamily="34" charset="0"/>
              <a:buChar char="•"/>
            </a:pPr>
            <a:r>
              <a:rPr lang="en-CA" dirty="0"/>
              <a:t>Farming Myths </a:t>
            </a:r>
          </a:p>
          <a:p>
            <a:pPr marL="664546" lvl="1" indent="-181240">
              <a:buFont typeface="Arial" panose="020B0604020202020204" pitchFamily="34" charset="0"/>
              <a:buChar char="•"/>
            </a:pPr>
            <a:r>
              <a:rPr lang="en-CA" dirty="0"/>
              <a:t>Farming and the Environment</a:t>
            </a:r>
          </a:p>
          <a:p>
            <a:pPr marL="664546" lvl="1" indent="-181240">
              <a:buFont typeface="Arial" panose="020B0604020202020204" pitchFamily="34" charset="0"/>
              <a:buChar char="•"/>
            </a:pPr>
            <a:r>
              <a:rPr lang="en-CA" dirty="0"/>
              <a:t>Food and Farming </a:t>
            </a:r>
          </a:p>
          <a:p>
            <a:pPr marL="664546" lvl="1" indent="-181240">
              <a:buFont typeface="Arial" panose="020B0604020202020204" pitchFamily="34" charset="0"/>
              <a:buChar char="•"/>
            </a:pPr>
            <a:r>
              <a:rPr lang="en-CA" dirty="0"/>
              <a:t>Animal Care on the Farm</a:t>
            </a:r>
          </a:p>
          <a:p>
            <a:endParaRPr lang="en-CA" dirty="0"/>
          </a:p>
          <a:p>
            <a:r>
              <a:rPr lang="en-CA" dirty="0"/>
              <a:t>What we’re trying to do is empower</a:t>
            </a:r>
            <a:r>
              <a:rPr lang="en-CA" baseline="0" dirty="0"/>
              <a:t> people in our industry to get out and tell their own stories in their own communities –to get hundreds or thousands of people all talking about the positives in agriculture across Canada.</a:t>
            </a:r>
          </a:p>
          <a:p>
            <a:endParaRPr lang="en-CA" dirty="0"/>
          </a:p>
        </p:txBody>
      </p:sp>
      <p:sp>
        <p:nvSpPr>
          <p:cNvPr id="4" name="Slide Number Placeholder 3"/>
          <p:cNvSpPr>
            <a:spLocks noGrp="1"/>
          </p:cNvSpPr>
          <p:nvPr>
            <p:ph type="sldNum" sz="quarter" idx="10"/>
          </p:nvPr>
        </p:nvSpPr>
        <p:spPr/>
        <p:txBody>
          <a:bodyPr/>
          <a:lstStyle/>
          <a:p>
            <a:fld id="{8F9E2C33-BDF3-41C9-9BF5-09D7C7E2A723}" type="slidenum">
              <a:rPr lang="en-US" smtClean="0"/>
              <a:pPr/>
              <a:t>26</a:t>
            </a:fld>
            <a:endParaRPr lang="en-US" dirty="0"/>
          </a:p>
        </p:txBody>
      </p:sp>
    </p:spTree>
    <p:extLst>
      <p:ext uri="{BB962C8B-B14F-4D97-AF65-F5344CB8AC3E}">
        <p14:creationId xmlns:p14="http://schemas.microsoft.com/office/powerpoint/2010/main" val="735584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CA" dirty="0"/>
              <a:t>Another program that is related to the Real Dirt on Farming booklet is the national speaker training program. The idea behind this is to help people in agriculture: farmers, ranchers, </a:t>
            </a:r>
            <a:r>
              <a:rPr lang="en-CA" dirty="0" err="1"/>
              <a:t>agrologists</a:t>
            </a:r>
            <a:r>
              <a:rPr lang="en-CA" dirty="0"/>
              <a:t>, food sellers—anyone who works in food production, and give them the skills and resources to go out and tell their story to consumers.</a:t>
            </a:r>
          </a:p>
          <a:p>
            <a:endParaRPr lang="en-CA" dirty="0"/>
          </a:p>
          <a:p>
            <a:r>
              <a:rPr lang="en-CA" dirty="0"/>
              <a:t>Lots of us have worked in agriculture for years, but would not necessarily have the materials at our fingertips if we were asked to speak about farming to the local chamber of commerce or the school or even just at the dinner table at Thanksgiving. This program provides a training manual and ready-made slides on five general topics:</a:t>
            </a:r>
          </a:p>
          <a:p>
            <a:pPr marL="664546" lvl="1" indent="-181240">
              <a:buFont typeface="Arial" panose="020B0604020202020204" pitchFamily="34" charset="0"/>
              <a:buChar char="•"/>
            </a:pPr>
            <a:r>
              <a:rPr lang="en-CA" dirty="0"/>
              <a:t>Farming101</a:t>
            </a:r>
          </a:p>
          <a:p>
            <a:pPr marL="664546" lvl="1" indent="-181240">
              <a:buFont typeface="Arial" panose="020B0604020202020204" pitchFamily="34" charset="0"/>
              <a:buChar char="•"/>
            </a:pPr>
            <a:r>
              <a:rPr lang="en-CA" dirty="0"/>
              <a:t>Farming Myths </a:t>
            </a:r>
          </a:p>
          <a:p>
            <a:pPr marL="664546" lvl="1" indent="-181240">
              <a:buFont typeface="Arial" panose="020B0604020202020204" pitchFamily="34" charset="0"/>
              <a:buChar char="•"/>
            </a:pPr>
            <a:r>
              <a:rPr lang="en-CA" dirty="0"/>
              <a:t>Farming and the Environment</a:t>
            </a:r>
          </a:p>
          <a:p>
            <a:pPr marL="664546" lvl="1" indent="-181240">
              <a:buFont typeface="Arial" panose="020B0604020202020204" pitchFamily="34" charset="0"/>
              <a:buChar char="•"/>
            </a:pPr>
            <a:r>
              <a:rPr lang="en-CA" dirty="0"/>
              <a:t>Food and Farming </a:t>
            </a:r>
          </a:p>
          <a:p>
            <a:pPr marL="664546" lvl="1" indent="-181240">
              <a:buFont typeface="Arial" panose="020B0604020202020204" pitchFamily="34" charset="0"/>
              <a:buChar char="•"/>
            </a:pPr>
            <a:r>
              <a:rPr lang="en-CA" dirty="0"/>
              <a:t>Animal Care on the Farm</a:t>
            </a:r>
          </a:p>
          <a:p>
            <a:endParaRPr lang="en-CA" dirty="0"/>
          </a:p>
          <a:p>
            <a:r>
              <a:rPr lang="en-CA" dirty="0"/>
              <a:t>What we’re trying to do is empower</a:t>
            </a:r>
            <a:r>
              <a:rPr lang="en-CA" baseline="0" dirty="0"/>
              <a:t> people in our industry to get out and tell their own stories in their own communities –to get hundreds or thousands of people all talking about the positives in agriculture across Canada.</a:t>
            </a:r>
          </a:p>
          <a:p>
            <a:endParaRPr lang="en-CA" dirty="0"/>
          </a:p>
        </p:txBody>
      </p:sp>
      <p:sp>
        <p:nvSpPr>
          <p:cNvPr id="4" name="Slide Number Placeholder 3"/>
          <p:cNvSpPr>
            <a:spLocks noGrp="1"/>
          </p:cNvSpPr>
          <p:nvPr>
            <p:ph type="sldNum" sz="quarter" idx="10"/>
          </p:nvPr>
        </p:nvSpPr>
        <p:spPr/>
        <p:txBody>
          <a:bodyPr/>
          <a:lstStyle/>
          <a:p>
            <a:fld id="{8F9E2C33-BDF3-41C9-9BF5-09D7C7E2A723}" type="slidenum">
              <a:rPr lang="en-US" smtClean="0"/>
              <a:pPr/>
              <a:t>27</a:t>
            </a:fld>
            <a:endParaRPr lang="en-US" dirty="0"/>
          </a:p>
        </p:txBody>
      </p:sp>
    </p:spTree>
    <p:extLst>
      <p:ext uri="{BB962C8B-B14F-4D97-AF65-F5344CB8AC3E}">
        <p14:creationId xmlns:p14="http://schemas.microsoft.com/office/powerpoint/2010/main" val="1261496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D84D02-DF68-469A-ABA6-78B526E1E6FC}" type="slidenum">
              <a:rPr lang="en-US" smtClean="0"/>
              <a:t>30</a:t>
            </a:fld>
            <a:endParaRPr lang="en-US"/>
          </a:p>
        </p:txBody>
      </p:sp>
    </p:spTree>
    <p:extLst>
      <p:ext uri="{BB962C8B-B14F-4D97-AF65-F5344CB8AC3E}">
        <p14:creationId xmlns:p14="http://schemas.microsoft.com/office/powerpoint/2010/main" val="540523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D84D02-DF68-469A-ABA6-78B526E1E6FC}" type="slidenum">
              <a:rPr lang="en-US" smtClean="0"/>
              <a:t>2</a:t>
            </a:fld>
            <a:endParaRPr lang="en-US"/>
          </a:p>
        </p:txBody>
      </p:sp>
    </p:spTree>
    <p:extLst>
      <p:ext uri="{BB962C8B-B14F-4D97-AF65-F5344CB8AC3E}">
        <p14:creationId xmlns:p14="http://schemas.microsoft.com/office/powerpoint/2010/main" val="259955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As</a:t>
            </a:r>
            <a:r>
              <a:rPr lang="en-CA" baseline="0" dirty="0" smtClean="0"/>
              <a:t> the question to audience, farmers care but what about others?</a:t>
            </a:r>
          </a:p>
          <a:p>
            <a:pPr marL="171450" indent="-171450">
              <a:buFont typeface="Arial" panose="020B0604020202020204" pitchFamily="34" charset="0"/>
              <a:buChar char="•"/>
            </a:pPr>
            <a:endParaRPr lang="en-CA" baseline="0" dirty="0" smtClean="0"/>
          </a:p>
        </p:txBody>
      </p:sp>
      <p:sp>
        <p:nvSpPr>
          <p:cNvPr id="4" name="Slide Number Placeholder 3"/>
          <p:cNvSpPr>
            <a:spLocks noGrp="1"/>
          </p:cNvSpPr>
          <p:nvPr>
            <p:ph type="sldNum" sz="quarter" idx="10"/>
          </p:nvPr>
        </p:nvSpPr>
        <p:spPr/>
        <p:txBody>
          <a:bodyPr/>
          <a:lstStyle/>
          <a:p>
            <a:fld id="{ECD84D02-DF68-469A-ABA6-78B526E1E6FC}" type="slidenum">
              <a:rPr lang="en-US" smtClean="0"/>
              <a:t>4</a:t>
            </a:fld>
            <a:endParaRPr lang="en-US"/>
          </a:p>
        </p:txBody>
      </p:sp>
    </p:spTree>
    <p:extLst>
      <p:ext uri="{BB962C8B-B14F-4D97-AF65-F5344CB8AC3E}">
        <p14:creationId xmlns:p14="http://schemas.microsoft.com/office/powerpoint/2010/main" val="2599557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D84D02-DF68-469A-ABA6-78B526E1E6FC}" type="slidenum">
              <a:rPr lang="en-US" smtClean="0"/>
              <a:t>5</a:t>
            </a:fld>
            <a:endParaRPr lang="en-US"/>
          </a:p>
        </p:txBody>
      </p:sp>
    </p:spTree>
    <p:extLst>
      <p:ext uri="{BB962C8B-B14F-4D97-AF65-F5344CB8AC3E}">
        <p14:creationId xmlns:p14="http://schemas.microsoft.com/office/powerpoint/2010/main" val="934045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baseline="0" dirty="0" smtClean="0"/>
          </a:p>
        </p:txBody>
      </p:sp>
      <p:sp>
        <p:nvSpPr>
          <p:cNvPr id="4" name="Slide Number Placeholder 3"/>
          <p:cNvSpPr>
            <a:spLocks noGrp="1"/>
          </p:cNvSpPr>
          <p:nvPr>
            <p:ph type="sldNum" sz="quarter" idx="10"/>
          </p:nvPr>
        </p:nvSpPr>
        <p:spPr/>
        <p:txBody>
          <a:bodyPr/>
          <a:lstStyle/>
          <a:p>
            <a:fld id="{ECD84D02-DF68-469A-ABA6-78B526E1E6FC}" type="slidenum">
              <a:rPr lang="en-US" smtClean="0"/>
              <a:t>6</a:t>
            </a:fld>
            <a:endParaRPr lang="en-US"/>
          </a:p>
        </p:txBody>
      </p:sp>
    </p:spTree>
    <p:extLst>
      <p:ext uri="{BB962C8B-B14F-4D97-AF65-F5344CB8AC3E}">
        <p14:creationId xmlns:p14="http://schemas.microsoft.com/office/powerpoint/2010/main" val="259955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Lots of feedback around</a:t>
            </a:r>
            <a:r>
              <a:rPr lang="en-CA" baseline="0" dirty="0" smtClean="0"/>
              <a:t> the companies that are dictating what food they want in their stores… free of X, organic, local, </a:t>
            </a:r>
            <a:r>
              <a:rPr lang="en-CA" baseline="0" dirty="0" err="1" smtClean="0"/>
              <a:t>etc</a:t>
            </a:r>
            <a:endParaRPr lang="en-CA" baseline="0" dirty="0" smtClean="0"/>
          </a:p>
          <a:p>
            <a:pPr marL="171450" indent="-171450">
              <a:buFont typeface="Arial" panose="020B0604020202020204" pitchFamily="34" charset="0"/>
              <a:buChar char="•"/>
            </a:pPr>
            <a:r>
              <a:rPr lang="en-CA" baseline="0" dirty="0" smtClean="0"/>
              <a:t>BUT… companies test markets to see what consumers want and what they’re willing to buy</a:t>
            </a:r>
          </a:p>
          <a:p>
            <a:pPr marL="171450" indent="-171450">
              <a:buFont typeface="Arial" panose="020B0604020202020204" pitchFamily="34" charset="0"/>
              <a:buChar char="•"/>
            </a:pPr>
            <a:r>
              <a:rPr lang="en-CA" baseline="0" dirty="0" smtClean="0"/>
              <a:t>A&amp;W campaign was largely successful in Canada</a:t>
            </a:r>
            <a:endParaRPr lang="en-CA" dirty="0"/>
          </a:p>
        </p:txBody>
      </p:sp>
      <p:sp>
        <p:nvSpPr>
          <p:cNvPr id="4" name="Slide Number Placeholder 3"/>
          <p:cNvSpPr>
            <a:spLocks noGrp="1"/>
          </p:cNvSpPr>
          <p:nvPr>
            <p:ph type="sldNum" sz="quarter" idx="10"/>
          </p:nvPr>
        </p:nvSpPr>
        <p:spPr/>
        <p:txBody>
          <a:bodyPr/>
          <a:lstStyle/>
          <a:p>
            <a:fld id="{ECD84D02-DF68-469A-ABA6-78B526E1E6FC}" type="slidenum">
              <a:rPr lang="en-US" smtClean="0"/>
              <a:t>7</a:t>
            </a:fld>
            <a:endParaRPr lang="en-US"/>
          </a:p>
        </p:txBody>
      </p:sp>
    </p:spTree>
    <p:extLst>
      <p:ext uri="{BB962C8B-B14F-4D97-AF65-F5344CB8AC3E}">
        <p14:creationId xmlns:p14="http://schemas.microsoft.com/office/powerpoint/2010/main" val="295542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baseline="0" dirty="0" smtClean="0"/>
          </a:p>
        </p:txBody>
      </p:sp>
      <p:sp>
        <p:nvSpPr>
          <p:cNvPr id="4" name="Slide Number Placeholder 3"/>
          <p:cNvSpPr>
            <a:spLocks noGrp="1"/>
          </p:cNvSpPr>
          <p:nvPr>
            <p:ph type="sldNum" sz="quarter" idx="10"/>
          </p:nvPr>
        </p:nvSpPr>
        <p:spPr/>
        <p:txBody>
          <a:bodyPr/>
          <a:lstStyle/>
          <a:p>
            <a:fld id="{ECD84D02-DF68-469A-ABA6-78B526E1E6FC}" type="slidenum">
              <a:rPr lang="en-US" smtClean="0"/>
              <a:t>8</a:t>
            </a:fld>
            <a:endParaRPr lang="en-US"/>
          </a:p>
        </p:txBody>
      </p:sp>
    </p:spTree>
    <p:extLst>
      <p:ext uri="{BB962C8B-B14F-4D97-AF65-F5344CB8AC3E}">
        <p14:creationId xmlns:p14="http://schemas.microsoft.com/office/powerpoint/2010/main" val="2599557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Interestin</a:t>
            </a:r>
            <a:r>
              <a:rPr lang="en-CA" baseline="0" dirty="0" smtClean="0"/>
              <a:t>g way to get message out about anti-agriculture… documentaries that only look at part of the story.</a:t>
            </a:r>
          </a:p>
          <a:p>
            <a:pPr marL="171450" indent="-171450">
              <a:buFont typeface="Arial" panose="020B0604020202020204" pitchFamily="34" charset="0"/>
              <a:buChar char="•"/>
            </a:pPr>
            <a:r>
              <a:rPr lang="en-CA" baseline="0" dirty="0" smtClean="0"/>
              <a:t>Very anti-modern agriculture, anti-GMO, anti-animal agriculture</a:t>
            </a:r>
          </a:p>
          <a:p>
            <a:pPr marL="171450" indent="-171450">
              <a:buFont typeface="Arial" panose="020B0604020202020204" pitchFamily="34" charset="0"/>
              <a:buChar char="•"/>
            </a:pPr>
            <a:r>
              <a:rPr lang="en-CA" baseline="0" dirty="0" smtClean="0"/>
              <a:t>Kip Andersen, quote from his FB ‘</a:t>
            </a:r>
            <a:r>
              <a:rPr lang="en-CA" dirty="0" smtClean="0"/>
              <a:t>As long as there are slaughterhouses, there will be battlefields’. </a:t>
            </a:r>
            <a:endParaRPr lang="en-CA" baseline="0" dirty="0" smtClean="0"/>
          </a:p>
        </p:txBody>
      </p:sp>
      <p:sp>
        <p:nvSpPr>
          <p:cNvPr id="4" name="Slide Number Placeholder 3"/>
          <p:cNvSpPr>
            <a:spLocks noGrp="1"/>
          </p:cNvSpPr>
          <p:nvPr>
            <p:ph type="sldNum" sz="quarter" idx="10"/>
          </p:nvPr>
        </p:nvSpPr>
        <p:spPr/>
        <p:txBody>
          <a:bodyPr/>
          <a:lstStyle/>
          <a:p>
            <a:fld id="{ECD84D02-DF68-469A-ABA6-78B526E1E6FC}" type="slidenum">
              <a:rPr lang="en-US" smtClean="0"/>
              <a:t>9</a:t>
            </a:fld>
            <a:endParaRPr lang="en-US"/>
          </a:p>
        </p:txBody>
      </p:sp>
    </p:spTree>
    <p:extLst>
      <p:ext uri="{BB962C8B-B14F-4D97-AF65-F5344CB8AC3E}">
        <p14:creationId xmlns:p14="http://schemas.microsoft.com/office/powerpoint/2010/main" val="4082566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D84D02-DF68-469A-ABA6-78B526E1E6FC}" type="slidenum">
              <a:rPr lang="en-US" smtClean="0"/>
              <a:t>10</a:t>
            </a:fld>
            <a:endParaRPr lang="en-US"/>
          </a:p>
        </p:txBody>
      </p:sp>
    </p:spTree>
    <p:extLst>
      <p:ext uri="{BB962C8B-B14F-4D97-AF65-F5344CB8AC3E}">
        <p14:creationId xmlns:p14="http://schemas.microsoft.com/office/powerpoint/2010/main" val="93404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10733828" y="1110597"/>
            <a:ext cx="2286000" cy="508000"/>
          </a:xfrm>
        </p:spPr>
        <p:txBody>
          <a:bodyPr/>
          <a:lstStyle/>
          <a:p>
            <a:fld id="{AF4B5236-5B1D-42B4-904C-F8E3E79AE769}" type="datetimeFigureOut">
              <a:rPr lang="en-US" smtClean="0"/>
              <a:t>11/19/2017</a:t>
            </a:fld>
            <a:endParaRPr lang="en-US"/>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767392" y="4928702"/>
            <a:ext cx="812800" cy="517524"/>
          </a:xfrm>
        </p:spPr>
        <p:txBody>
          <a:bodyPr/>
          <a:lstStyle/>
          <a:p>
            <a:fld id="{F1260D3A-89B1-4BC7-B692-EFF9DAC288B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4B5236-5B1D-42B4-904C-F8E3E79AE769}" type="datetimeFigureOut">
              <a:rPr lang="en-US" smtClean="0"/>
              <a:t>11/19/2017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60D3A-89B1-4BC7-B692-EFF9DAC288B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4B5236-5B1D-42B4-904C-F8E3E79AE769}" type="datetimeFigureOut">
              <a:rPr lang="en-US" smtClean="0"/>
              <a:t>11/19/2017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60D3A-89B1-4BC7-B692-EFF9DAC288B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AF4B5236-5B1D-42B4-904C-F8E3E79AE769}" type="datetimeFigureOut">
              <a:rPr lang="en-US" smtClean="0"/>
              <a:t>11/19/2017</a:t>
            </a:fld>
            <a:endParaRPr lang="en-US"/>
          </a:p>
        </p:txBody>
      </p:sp>
      <p:sp>
        <p:nvSpPr>
          <p:cNvPr id="9" name="Slide Number Placeholder 8"/>
          <p:cNvSpPr>
            <a:spLocks noGrp="1"/>
          </p:cNvSpPr>
          <p:nvPr>
            <p:ph type="sldNum" sz="quarter" idx="15"/>
          </p:nvPr>
        </p:nvSpPr>
        <p:spPr/>
        <p:txBody>
          <a:bodyPr rtlCol="0"/>
          <a:lstStyle/>
          <a:p>
            <a:fld id="{F1260D3A-89B1-4BC7-B692-EFF9DAC288B4}"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AF4B5236-5B1D-42B4-904C-F8E3E79AE769}" type="datetimeFigureOut">
              <a:rPr lang="en-US" smtClean="0"/>
              <a:t>11/19/2017</a:t>
            </a:fld>
            <a:endParaRPr lang="en-US"/>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787488" y="4928702"/>
            <a:ext cx="812800" cy="517524"/>
          </a:xfrm>
        </p:spPr>
        <p:txBody>
          <a:bodyPr/>
          <a:lstStyle/>
          <a:p>
            <a:fld id="{F1260D3A-89B1-4BC7-B692-EFF9DAC288B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F4B5236-5B1D-42B4-904C-F8E3E79AE769}" type="datetimeFigureOut">
              <a:rPr lang="en-US" smtClean="0"/>
              <a:t>11/19/2017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60D3A-89B1-4BC7-B692-EFF9DAC288B4}" type="slidenum">
              <a:rPr lang="en-US" smtClean="0"/>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AF4B5236-5B1D-42B4-904C-F8E3E79AE769}" type="datetimeFigureOut">
              <a:rPr lang="en-US" smtClean="0"/>
              <a:t>11/19/2017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260D3A-89B1-4BC7-B692-EFF9DAC288B4}" type="slidenum">
              <a:rPr lang="en-US" smtClean="0"/>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AF4B5236-5B1D-42B4-904C-F8E3E79AE769}" type="datetimeFigureOut">
              <a:rPr lang="en-US" smtClean="0"/>
              <a:t>11/19/2017</a:t>
            </a:fld>
            <a:endParaRPr lang="en-US"/>
          </a:p>
        </p:txBody>
      </p:sp>
      <p:sp>
        <p:nvSpPr>
          <p:cNvPr id="7" name="Slide Number Placeholder 6"/>
          <p:cNvSpPr>
            <a:spLocks noGrp="1"/>
          </p:cNvSpPr>
          <p:nvPr>
            <p:ph type="sldNum" sz="quarter" idx="11"/>
          </p:nvPr>
        </p:nvSpPr>
        <p:spPr/>
        <p:txBody>
          <a:bodyPr rtlCol="0"/>
          <a:lstStyle/>
          <a:p>
            <a:fld id="{F1260D3A-89B1-4BC7-B692-EFF9DAC288B4}"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B5236-5B1D-42B4-904C-F8E3E79AE769}" type="datetimeFigureOut">
              <a:rPr lang="en-US" smtClean="0"/>
              <a:t>11/19/2017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260D3A-89B1-4BC7-B692-EFF9DAC288B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AF4B5236-5B1D-42B4-904C-F8E3E79AE769}" type="datetimeFigureOut">
              <a:rPr lang="en-US" smtClean="0"/>
              <a:t>11/19/2017</a:t>
            </a:fld>
            <a:endParaRPr lang="en-US"/>
          </a:p>
        </p:txBody>
      </p:sp>
      <p:sp>
        <p:nvSpPr>
          <p:cNvPr id="22" name="Slide Number Placeholder 21"/>
          <p:cNvSpPr>
            <a:spLocks noGrp="1"/>
          </p:cNvSpPr>
          <p:nvPr>
            <p:ph type="sldNum" sz="quarter" idx="15"/>
          </p:nvPr>
        </p:nvSpPr>
        <p:spPr/>
        <p:txBody>
          <a:bodyPr rtlCol="0"/>
          <a:lstStyle/>
          <a:p>
            <a:fld id="{F1260D3A-89B1-4BC7-B692-EFF9DAC288B4}"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AF4B5236-5B1D-42B4-904C-F8E3E79AE769}" type="datetimeFigureOut">
              <a:rPr lang="en-US" smtClean="0"/>
              <a:t>11/19/2017</a:t>
            </a:fld>
            <a:endParaRPr lang="en-US"/>
          </a:p>
        </p:txBody>
      </p:sp>
      <p:sp>
        <p:nvSpPr>
          <p:cNvPr id="18" name="Slide Number Placeholder 17"/>
          <p:cNvSpPr>
            <a:spLocks noGrp="1"/>
          </p:cNvSpPr>
          <p:nvPr>
            <p:ph type="sldNum" sz="quarter" idx="11"/>
          </p:nvPr>
        </p:nvSpPr>
        <p:spPr/>
        <p:txBody>
          <a:bodyPr rtlCol="0"/>
          <a:lstStyle/>
          <a:p>
            <a:fld id="{F1260D3A-89B1-4BC7-B692-EFF9DAC288B4}"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AF4B5236-5B1D-42B4-904C-F8E3E79AE769}" type="datetimeFigureOut">
              <a:rPr lang="en-US" smtClean="0"/>
              <a:t>11/19/2017</a:t>
            </a:fld>
            <a:endParaRPr lang="en-US"/>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F1260D3A-89B1-4BC7-B692-EFF9DAC288B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3.png"/><Relationship Id="rId9" Type="http://schemas.openxmlformats.org/officeDocument/2006/relationships/image" Target="../media/image59.jpe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farmfoodcaresk.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4276" y="4454075"/>
            <a:ext cx="9117724" cy="2041318"/>
          </a:xfrm>
        </p:spPr>
        <p:txBody>
          <a:bodyPr>
            <a:normAutofit fontScale="92500" lnSpcReduction="10000"/>
          </a:bodyPr>
          <a:lstStyle/>
          <a:p>
            <a:r>
              <a:rPr lang="en-US" sz="6000" b="1" dirty="0" smtClean="0">
                <a:solidFill>
                  <a:schemeClr val="bg2">
                    <a:lumMod val="25000"/>
                  </a:schemeClr>
                </a:solidFill>
                <a:latin typeface="Arial" panose="020B0604020202020204" pitchFamily="34" charset="0"/>
                <a:cs typeface="Arial" panose="020B0604020202020204" pitchFamily="34" charset="0"/>
              </a:rPr>
              <a:t>Public Trust in Agriculture</a:t>
            </a:r>
          </a:p>
          <a:p>
            <a:r>
              <a:rPr lang="en-US" sz="2400" dirty="0" smtClean="0">
                <a:solidFill>
                  <a:schemeClr val="bg2">
                    <a:lumMod val="25000"/>
                  </a:schemeClr>
                </a:solidFill>
                <a:latin typeface="Arial" panose="020B0604020202020204" pitchFamily="34" charset="0"/>
                <a:cs typeface="Arial" panose="020B0604020202020204" pitchFamily="34" charset="0"/>
              </a:rPr>
              <a:t>Canadian Bison Association 34</a:t>
            </a:r>
            <a:r>
              <a:rPr lang="en-US" sz="2400" baseline="30000" dirty="0" smtClean="0">
                <a:solidFill>
                  <a:schemeClr val="bg2">
                    <a:lumMod val="25000"/>
                  </a:schemeClr>
                </a:solidFill>
                <a:latin typeface="Arial" panose="020B0604020202020204" pitchFamily="34" charset="0"/>
                <a:cs typeface="Arial" panose="020B0604020202020204" pitchFamily="34" charset="0"/>
              </a:rPr>
              <a:t>th</a:t>
            </a:r>
            <a:r>
              <a:rPr lang="en-US" sz="2400" dirty="0" smtClean="0">
                <a:solidFill>
                  <a:schemeClr val="bg2">
                    <a:lumMod val="25000"/>
                  </a:schemeClr>
                </a:solidFill>
                <a:latin typeface="Arial" panose="020B0604020202020204" pitchFamily="34" charset="0"/>
                <a:cs typeface="Arial" panose="020B0604020202020204" pitchFamily="34" charset="0"/>
              </a:rPr>
              <a:t> Annual Convention</a:t>
            </a:r>
          </a:p>
          <a:p>
            <a:r>
              <a:rPr lang="en-US" sz="2400" dirty="0" smtClean="0">
                <a:solidFill>
                  <a:schemeClr val="bg2">
                    <a:lumMod val="25000"/>
                  </a:schemeClr>
                </a:solidFill>
                <a:latin typeface="Arial" panose="020B0604020202020204" pitchFamily="34" charset="0"/>
                <a:cs typeface="Arial" panose="020B0604020202020204" pitchFamily="34" charset="0"/>
              </a:rPr>
              <a:t>November 20, 2017</a:t>
            </a:r>
          </a:p>
          <a:p>
            <a:r>
              <a:rPr lang="en-US" sz="2400" dirty="0" smtClean="0">
                <a:solidFill>
                  <a:schemeClr val="bg2">
                    <a:lumMod val="25000"/>
                  </a:schemeClr>
                </a:solidFill>
                <a:latin typeface="Arial" panose="020B0604020202020204" pitchFamily="34" charset="0"/>
                <a:cs typeface="Arial" panose="020B0604020202020204" pitchFamily="34" charset="0"/>
              </a:rPr>
              <a:t>Clinton Monchuk</a:t>
            </a:r>
            <a:endParaRPr lang="en-US" sz="2400" dirty="0">
              <a:solidFill>
                <a:schemeClr val="bg2">
                  <a:lumMod val="25000"/>
                </a:schemeClr>
              </a:solidFill>
              <a:latin typeface="Arial" panose="020B0604020202020204" pitchFamily="34" charset="0"/>
              <a:cs typeface="Arial" panose="020B0604020202020204" pitchFamily="34" charset="0"/>
            </a:endParaRPr>
          </a:p>
        </p:txBody>
      </p:sp>
      <p:pic>
        <p:nvPicPr>
          <p:cNvPr id="4" name="Picture 3" descr="FFC-SASKprocess.png"/>
          <p:cNvPicPr/>
          <p:nvPr/>
        </p:nvPicPr>
        <p:blipFill>
          <a:blip r:embed="rId3" cstate="print"/>
          <a:stretch>
            <a:fillRect/>
          </a:stretch>
        </p:blipFill>
        <p:spPr>
          <a:xfrm>
            <a:off x="3279227" y="394138"/>
            <a:ext cx="7283669" cy="3689131"/>
          </a:xfrm>
          <a:prstGeom prst="rect">
            <a:avLst/>
          </a:prstGeom>
        </p:spPr>
      </p:pic>
    </p:spTree>
    <p:extLst>
      <p:ext uri="{BB962C8B-B14F-4D97-AF65-F5344CB8AC3E}">
        <p14:creationId xmlns:p14="http://schemas.microsoft.com/office/powerpoint/2010/main" val="2585640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What do Canadian consumers believe?</a:t>
            </a:r>
            <a:endParaRPr lang="en-CA" sz="3600" dirty="0"/>
          </a:p>
        </p:txBody>
      </p:sp>
      <p:sp>
        <p:nvSpPr>
          <p:cNvPr id="3" name="Content Placeholder 2"/>
          <p:cNvSpPr>
            <a:spLocks noGrp="1"/>
          </p:cNvSpPr>
          <p:nvPr>
            <p:ph sz="quarter" idx="1"/>
          </p:nvPr>
        </p:nvSpPr>
        <p:spPr>
          <a:xfrm>
            <a:off x="677335" y="1506829"/>
            <a:ext cx="8596668" cy="4534534"/>
          </a:xfrm>
        </p:spPr>
        <p:txBody>
          <a:bodyPr>
            <a:normAutofit/>
          </a:bodyPr>
          <a:lstStyle/>
          <a:p>
            <a:r>
              <a:rPr lang="en-CA" sz="2200" dirty="0" smtClean="0"/>
              <a:t>73% of Canadians believe undercover videos of animal mistreatment are either representative of normal farms or unsure if they represent typical farms</a:t>
            </a:r>
          </a:p>
          <a:p>
            <a:endParaRPr lang="en-CA" sz="2200" dirty="0"/>
          </a:p>
          <a:p>
            <a:endParaRPr lang="en-CA" sz="2200" dirty="0" smtClean="0"/>
          </a:p>
          <a:p>
            <a:endParaRPr lang="en-CA" sz="2200" dirty="0" smtClean="0"/>
          </a:p>
          <a:p>
            <a:endParaRPr lang="en-CA" sz="2200" dirty="0" smtClean="0"/>
          </a:p>
          <a:p>
            <a:endParaRPr lang="en-CA" sz="2200" dirty="0"/>
          </a:p>
        </p:txBody>
      </p:sp>
      <p:pic>
        <p:nvPicPr>
          <p:cNvPr id="4"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1711" y="2900855"/>
            <a:ext cx="3672180" cy="2159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92919" y="2900855"/>
            <a:ext cx="4145487" cy="2159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05117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40" y="0"/>
            <a:ext cx="9716073" cy="903890"/>
          </a:xfrm>
        </p:spPr>
        <p:txBody>
          <a:bodyPr>
            <a:noAutofit/>
          </a:bodyPr>
          <a:lstStyle/>
          <a:p>
            <a:r>
              <a:rPr lang="en-CA" sz="3600" dirty="0"/>
              <a:t>What are Canadian consumers </a:t>
            </a:r>
            <a:r>
              <a:rPr lang="en-CA" sz="3600" dirty="0" smtClean="0"/>
              <a:t>thinking?</a:t>
            </a:r>
            <a:endParaRPr lang="en-CA" sz="3600" dirty="0"/>
          </a:p>
        </p:txBody>
      </p:sp>
      <p:pic>
        <p:nvPicPr>
          <p:cNvPr id="4"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5986" y="5006708"/>
            <a:ext cx="2711669" cy="400110"/>
          </a:xfrm>
          <a:prstGeom prst="rect">
            <a:avLst/>
          </a:prstGeom>
          <a:noFill/>
        </p:spPr>
        <p:txBody>
          <a:bodyPr wrap="square" rtlCol="0">
            <a:spAutoFit/>
          </a:bodyPr>
          <a:lstStyle/>
          <a:p>
            <a:pPr algn="ctr"/>
            <a:r>
              <a:rPr lang="en-CA" sz="2000" b="1" dirty="0" smtClean="0"/>
              <a:t>View</a:t>
            </a:r>
            <a:endParaRPr lang="en-CA" sz="2000" b="1" dirty="0"/>
          </a:p>
        </p:txBody>
      </p:sp>
      <p:sp>
        <p:nvSpPr>
          <p:cNvPr id="9" name="TextBox 8"/>
          <p:cNvSpPr txBox="1"/>
          <p:nvPr/>
        </p:nvSpPr>
        <p:spPr>
          <a:xfrm>
            <a:off x="6815958" y="5006708"/>
            <a:ext cx="2711669" cy="400110"/>
          </a:xfrm>
          <a:prstGeom prst="rect">
            <a:avLst/>
          </a:prstGeom>
          <a:noFill/>
        </p:spPr>
        <p:txBody>
          <a:bodyPr wrap="square" rtlCol="0">
            <a:spAutoFit/>
          </a:bodyPr>
          <a:lstStyle/>
          <a:p>
            <a:pPr algn="ctr"/>
            <a:r>
              <a:rPr lang="en-CA" sz="2000" b="1" dirty="0" smtClean="0"/>
              <a:t>Reality</a:t>
            </a:r>
            <a:endParaRPr lang="en-CA" sz="2000" b="1" dirty="0"/>
          </a:p>
        </p:txBody>
      </p:sp>
      <p:pic>
        <p:nvPicPr>
          <p:cNvPr id="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0341" y="1616035"/>
            <a:ext cx="4497685" cy="3211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52934" y="1632256"/>
            <a:ext cx="4473480" cy="327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sz="quarter" idx="1"/>
          </p:nvPr>
        </p:nvSpPr>
        <p:spPr>
          <a:xfrm>
            <a:off x="610341" y="950552"/>
            <a:ext cx="7883343" cy="826468"/>
          </a:xfrm>
        </p:spPr>
        <p:txBody>
          <a:bodyPr>
            <a:normAutofit/>
          </a:bodyPr>
          <a:lstStyle/>
          <a:p>
            <a:r>
              <a:rPr lang="en-CA" sz="2200" dirty="0" smtClean="0"/>
              <a:t>93% of Canadians know little or nothing about farming</a:t>
            </a:r>
          </a:p>
          <a:p>
            <a:endParaRPr lang="en-CA" sz="2200" dirty="0"/>
          </a:p>
        </p:txBody>
      </p:sp>
    </p:spTree>
    <p:extLst>
      <p:ext uri="{BB962C8B-B14F-4D97-AF65-F5344CB8AC3E}">
        <p14:creationId xmlns:p14="http://schemas.microsoft.com/office/powerpoint/2010/main" val="106610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ipe(down)">
                                      <p:cBhvr>
                                        <p:cTn id="15" dur="500"/>
                                        <p:tgtEl>
                                          <p:spTgt spid="102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750121"/>
          </a:xfrm>
        </p:spPr>
        <p:txBody>
          <a:bodyPr/>
          <a:lstStyle/>
          <a:p>
            <a:r>
              <a:rPr lang="en-CA" sz="3200" dirty="0"/>
              <a:t>What are Canadian consumers thinking?</a:t>
            </a:r>
            <a:endParaRPr lang="en-CA" dirty="0"/>
          </a:p>
        </p:txBody>
      </p:sp>
      <p:pic>
        <p:nvPicPr>
          <p:cNvPr id="4" name="Picture 2" descr="Farm &amp; Food Care Saskatche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533" y="1324303"/>
            <a:ext cx="4182119" cy="3693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836757" y="4996878"/>
            <a:ext cx="2711669" cy="400110"/>
          </a:xfrm>
          <a:prstGeom prst="rect">
            <a:avLst/>
          </a:prstGeom>
          <a:noFill/>
        </p:spPr>
        <p:txBody>
          <a:bodyPr wrap="square" rtlCol="0">
            <a:spAutoFit/>
          </a:bodyPr>
          <a:lstStyle/>
          <a:p>
            <a:pPr algn="ctr"/>
            <a:r>
              <a:rPr lang="en-CA" sz="2000" b="1" dirty="0" smtClean="0"/>
              <a:t>View</a:t>
            </a:r>
            <a:endParaRPr lang="en-CA" sz="2000" b="1" dirty="0"/>
          </a:p>
        </p:txBody>
      </p:sp>
      <p:sp>
        <p:nvSpPr>
          <p:cNvPr id="7" name="TextBox 6"/>
          <p:cNvSpPr txBox="1"/>
          <p:nvPr/>
        </p:nvSpPr>
        <p:spPr>
          <a:xfrm>
            <a:off x="6978429" y="5049448"/>
            <a:ext cx="2711669" cy="400110"/>
          </a:xfrm>
          <a:prstGeom prst="rect">
            <a:avLst/>
          </a:prstGeom>
          <a:noFill/>
        </p:spPr>
        <p:txBody>
          <a:bodyPr wrap="square" rtlCol="0">
            <a:spAutoFit/>
          </a:bodyPr>
          <a:lstStyle/>
          <a:p>
            <a:pPr algn="ctr"/>
            <a:r>
              <a:rPr lang="en-CA" sz="2000" b="1" dirty="0" smtClean="0"/>
              <a:t>Reality</a:t>
            </a:r>
            <a:endParaRPr lang="en-CA" sz="2000" b="1" dirty="0"/>
          </a:p>
        </p:txBody>
      </p:sp>
      <p:pic>
        <p:nvPicPr>
          <p:cNvPr id="8" name="Picture 4" descr="C:\Users\clinton\AppData\Local\Temp\553A25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771" y="1324303"/>
            <a:ext cx="4938987" cy="371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65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2"/>
            <a:ext cx="8596668" cy="910107"/>
          </a:xfrm>
        </p:spPr>
        <p:txBody>
          <a:bodyPr>
            <a:normAutofit/>
          </a:bodyPr>
          <a:lstStyle/>
          <a:p>
            <a:r>
              <a:rPr lang="en-CA" sz="3600" dirty="0" smtClean="0"/>
              <a:t>Disconnect to farming</a:t>
            </a:r>
            <a:endParaRPr lang="en-CA" sz="3600" dirty="0"/>
          </a:p>
        </p:txBody>
      </p:sp>
      <p:sp>
        <p:nvSpPr>
          <p:cNvPr id="3" name="Content Placeholder 2"/>
          <p:cNvSpPr>
            <a:spLocks noGrp="1"/>
          </p:cNvSpPr>
          <p:nvPr>
            <p:ph sz="quarter" idx="1"/>
          </p:nvPr>
        </p:nvSpPr>
        <p:spPr>
          <a:xfrm>
            <a:off x="677335" y="1506829"/>
            <a:ext cx="8596668" cy="4534534"/>
          </a:xfrm>
        </p:spPr>
        <p:txBody>
          <a:bodyPr>
            <a:normAutofit/>
          </a:bodyPr>
          <a:lstStyle/>
          <a:p>
            <a:r>
              <a:rPr lang="en-CA" sz="2400" dirty="0" smtClean="0"/>
              <a:t>Less than 3% of Canadian population has a direct tie to farming!</a:t>
            </a:r>
          </a:p>
          <a:p>
            <a:r>
              <a:rPr lang="en-CA" sz="2400" dirty="0" smtClean="0"/>
              <a:t>Farmers and agriculture industry historically haven’t spoken about how we produce food.</a:t>
            </a:r>
          </a:p>
          <a:p>
            <a:pPr lvl="1"/>
            <a:r>
              <a:rPr lang="en-CA" sz="2200" dirty="0" smtClean="0"/>
              <a:t>Focused on science instead </a:t>
            </a:r>
            <a:r>
              <a:rPr lang="en-CA" sz="2200" dirty="0"/>
              <a:t>of </a:t>
            </a:r>
            <a:r>
              <a:rPr lang="en-CA" sz="2200" dirty="0" smtClean="0"/>
              <a:t>why we’re doing what we do</a:t>
            </a:r>
          </a:p>
          <a:p>
            <a:r>
              <a:rPr lang="en-CA" sz="2400" dirty="0" smtClean="0"/>
              <a:t>Farmers are still trusted</a:t>
            </a:r>
          </a:p>
          <a:p>
            <a:r>
              <a:rPr lang="en-CA" sz="2400" dirty="0" smtClean="0"/>
              <a:t>Biggest concerns are GMOs, animal welfare and use of hormones and antibiotics</a:t>
            </a:r>
          </a:p>
        </p:txBody>
      </p:sp>
      <p:pic>
        <p:nvPicPr>
          <p:cNvPr id="5"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139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032" y="1771810"/>
            <a:ext cx="1701615" cy="17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5824" y="343432"/>
            <a:ext cx="8596668" cy="910107"/>
          </a:xfrm>
        </p:spPr>
        <p:txBody>
          <a:bodyPr>
            <a:normAutofit/>
          </a:bodyPr>
          <a:lstStyle/>
          <a:p>
            <a:r>
              <a:rPr lang="en-CA" sz="3600" dirty="0" smtClean="0"/>
              <a:t>Changing technology and trends</a:t>
            </a:r>
            <a:endParaRPr lang="en-CA" sz="3600" dirty="0"/>
          </a:p>
        </p:txBody>
      </p:sp>
      <p:sp>
        <p:nvSpPr>
          <p:cNvPr id="3" name="Content Placeholder 2"/>
          <p:cNvSpPr>
            <a:spLocks noGrp="1"/>
          </p:cNvSpPr>
          <p:nvPr>
            <p:ph sz="quarter" idx="1"/>
          </p:nvPr>
        </p:nvSpPr>
        <p:spPr>
          <a:xfrm>
            <a:off x="677335" y="1506829"/>
            <a:ext cx="7965924" cy="4534534"/>
          </a:xfrm>
        </p:spPr>
        <p:txBody>
          <a:bodyPr>
            <a:normAutofit/>
          </a:bodyPr>
          <a:lstStyle/>
          <a:p>
            <a:r>
              <a:rPr lang="en-CA" sz="2400" dirty="0" smtClean="0"/>
              <a:t>Social media has the ability to influence consumers</a:t>
            </a:r>
          </a:p>
          <a:p>
            <a:pPr lvl="1"/>
            <a:r>
              <a:rPr lang="en-CA" sz="2200" dirty="0" smtClean="0"/>
              <a:t>Don’t have to have the full story to post</a:t>
            </a:r>
          </a:p>
          <a:p>
            <a:pPr lvl="1"/>
            <a:r>
              <a:rPr lang="en-CA" sz="2200" dirty="0" smtClean="0"/>
              <a:t>1.3 billion people use YouTube</a:t>
            </a:r>
          </a:p>
          <a:p>
            <a:pPr lvl="1"/>
            <a:r>
              <a:rPr lang="en-CA" sz="2200" dirty="0" smtClean="0"/>
              <a:t>~5 billion videos are watched daily on YouTube</a:t>
            </a:r>
          </a:p>
          <a:p>
            <a:r>
              <a:rPr lang="en-CA" sz="2400" dirty="0" smtClean="0"/>
              <a:t>Majority of population now get’s their information and news from social media</a:t>
            </a:r>
          </a:p>
          <a:p>
            <a:r>
              <a:rPr lang="en-CA" sz="2400" dirty="0"/>
              <a:t>Hard to decipher between truth and mistruth </a:t>
            </a:r>
          </a:p>
          <a:p>
            <a:pPr lvl="1"/>
            <a:r>
              <a:rPr lang="en-CA" sz="2200" dirty="0" smtClean="0"/>
              <a:t>American politics – </a:t>
            </a:r>
            <a:r>
              <a:rPr lang="en-CA" sz="2200" dirty="0"/>
              <a:t>confusion of facts (sometimes by same person)</a:t>
            </a:r>
          </a:p>
        </p:txBody>
      </p:sp>
      <p:pic>
        <p:nvPicPr>
          <p:cNvPr id="5" name="Picture 2" descr="Farm &amp; Food Care Saskatchew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5929" y="1314948"/>
            <a:ext cx="913724" cy="91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7994" y="555995"/>
            <a:ext cx="858515" cy="69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7724" y="2700005"/>
            <a:ext cx="958867" cy="958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3259" y="4083271"/>
            <a:ext cx="1024759" cy="1024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24818" y="5283420"/>
            <a:ext cx="1718441" cy="96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848991" y="1314948"/>
            <a:ext cx="913724" cy="91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291056" y="555995"/>
            <a:ext cx="858515" cy="69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840786" y="2700005"/>
            <a:ext cx="958867" cy="958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606321" y="4083271"/>
            <a:ext cx="1024759" cy="1024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198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5123"/>
                                        </p:tgtEl>
                                        <p:attrNameLst>
                                          <p:attrName>style.visibility</p:attrName>
                                        </p:attrNameLst>
                                      </p:cBhvr>
                                      <p:to>
                                        <p:strVal val="visible"/>
                                      </p:to>
                                    </p:set>
                                  </p:childTnLst>
                                </p:cTn>
                              </p:par>
                              <p:par>
                                <p:cTn id="7" presetID="42" presetClass="entr" presetSubtype="0" fill="hold" nodeType="withEffect">
                                  <p:stCondLst>
                                    <p:cond delay="100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1000"/>
                                        <p:tgtEl>
                                          <p:spTgt spid="5122"/>
                                        </p:tgtEl>
                                      </p:cBhvr>
                                    </p:animEffect>
                                    <p:anim calcmode="lin" valueType="num">
                                      <p:cBhvr>
                                        <p:cTn id="10" dur="1000" fill="hold"/>
                                        <p:tgtEl>
                                          <p:spTgt spid="5122"/>
                                        </p:tgtEl>
                                        <p:attrNameLst>
                                          <p:attrName>ppt_x</p:attrName>
                                        </p:attrNameLst>
                                      </p:cBhvr>
                                      <p:tavLst>
                                        <p:tav tm="0">
                                          <p:val>
                                            <p:strVal val="#ppt_x"/>
                                          </p:val>
                                        </p:tav>
                                        <p:tav tm="100000">
                                          <p:val>
                                            <p:strVal val="#ppt_x"/>
                                          </p:val>
                                        </p:tav>
                                      </p:tavLst>
                                    </p:anim>
                                    <p:anim calcmode="lin" valueType="num">
                                      <p:cBhvr>
                                        <p:cTn id="11" dur="1000" fill="hold"/>
                                        <p:tgtEl>
                                          <p:spTgt spid="512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50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500"/>
                                  </p:stCondLst>
                                  <p:childTnLst>
                                    <p:set>
                                      <p:cBhvr>
                                        <p:cTn id="23" dur="1" fill="hold">
                                          <p:stCondLst>
                                            <p:cond delay="0"/>
                                          </p:stCondLst>
                                        </p:cTn>
                                        <p:tgtEl>
                                          <p:spTgt spid="1029"/>
                                        </p:tgtEl>
                                        <p:attrNameLst>
                                          <p:attrName>style.visibility</p:attrName>
                                        </p:attrNameLst>
                                      </p:cBhvr>
                                      <p:to>
                                        <p:strVal val="visible"/>
                                      </p:to>
                                    </p:set>
                                    <p:animEffect transition="in" filter="fade">
                                      <p:cBhvr>
                                        <p:cTn id="24" dur="1000"/>
                                        <p:tgtEl>
                                          <p:spTgt spid="1029"/>
                                        </p:tgtEl>
                                      </p:cBhvr>
                                    </p:animEffect>
                                    <p:anim calcmode="lin" valueType="num">
                                      <p:cBhvr>
                                        <p:cTn id="25" dur="1000" fill="hold"/>
                                        <p:tgtEl>
                                          <p:spTgt spid="1029"/>
                                        </p:tgtEl>
                                        <p:attrNameLst>
                                          <p:attrName>ppt_x</p:attrName>
                                        </p:attrNameLst>
                                      </p:cBhvr>
                                      <p:tavLst>
                                        <p:tav tm="0">
                                          <p:val>
                                            <p:strVal val="#ppt_x"/>
                                          </p:val>
                                        </p:tav>
                                        <p:tav tm="100000">
                                          <p:val>
                                            <p:strVal val="#ppt_x"/>
                                          </p:val>
                                        </p:tav>
                                      </p:tavLst>
                                    </p:anim>
                                    <p:anim calcmode="lin" valueType="num">
                                      <p:cBhvr>
                                        <p:cTn id="26" dur="1000" fill="hold"/>
                                        <p:tgtEl>
                                          <p:spTgt spid="102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300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1000"/>
                                        <p:tgtEl>
                                          <p:spTgt spid="1030"/>
                                        </p:tgtEl>
                                      </p:cBhvr>
                                    </p:animEffect>
                                    <p:anim calcmode="lin" valueType="num">
                                      <p:cBhvr>
                                        <p:cTn id="30" dur="1000" fill="hold"/>
                                        <p:tgtEl>
                                          <p:spTgt spid="1030"/>
                                        </p:tgtEl>
                                        <p:attrNameLst>
                                          <p:attrName>ppt_x</p:attrName>
                                        </p:attrNameLst>
                                      </p:cBhvr>
                                      <p:tavLst>
                                        <p:tav tm="0">
                                          <p:val>
                                            <p:strVal val="#ppt_x"/>
                                          </p:val>
                                        </p:tav>
                                        <p:tav tm="100000">
                                          <p:val>
                                            <p:strVal val="#ppt_x"/>
                                          </p:val>
                                        </p:tav>
                                      </p:tavLst>
                                    </p:anim>
                                    <p:anim calcmode="lin" valueType="num">
                                      <p:cBhvr>
                                        <p:cTn id="31" dur="1000" fill="hold"/>
                                        <p:tgtEl>
                                          <p:spTgt spid="1030"/>
                                        </p:tgtEl>
                                        <p:attrNameLst>
                                          <p:attrName>ppt_y</p:attrName>
                                        </p:attrNameLst>
                                      </p:cBhvr>
                                      <p:tavLst>
                                        <p:tav tm="0">
                                          <p:val>
                                            <p:strVal val="#ppt_y+.1"/>
                                          </p:val>
                                        </p:tav>
                                        <p:tav tm="100000">
                                          <p:val>
                                            <p:strVal val="#ppt_y"/>
                                          </p:val>
                                        </p:tav>
                                      </p:tavLst>
                                    </p:anim>
                                  </p:childTnLst>
                                </p:cTn>
                              </p:par>
                              <p:par>
                                <p:cTn id="32" presetID="1" presetClass="entr" presetSubtype="0" fill="hold" nodeType="withEffect">
                                  <p:stCondLst>
                                    <p:cond delay="0"/>
                                  </p:stCondLst>
                                  <p:childTnLst>
                                    <p:set>
                                      <p:cBhvr>
                                        <p:cTn id="33" dur="1" fill="hold">
                                          <p:stCondLst>
                                            <p:cond delay="499"/>
                                          </p:stCondLst>
                                        </p:cTn>
                                        <p:tgtEl>
                                          <p:spTgt spid="12"/>
                                        </p:tgtEl>
                                        <p:attrNameLst>
                                          <p:attrName>style.visibility</p:attrName>
                                        </p:attrNameLst>
                                      </p:cBhvr>
                                      <p:to>
                                        <p:strVal val="visible"/>
                                      </p:to>
                                    </p:set>
                                  </p:childTnLst>
                                </p:cTn>
                              </p:par>
                              <p:par>
                                <p:cTn id="34" presetID="42" presetClass="entr" presetSubtype="0" fill="hold"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0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250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670" y="176925"/>
            <a:ext cx="6214239" cy="1320800"/>
          </a:xfrm>
        </p:spPr>
        <p:txBody>
          <a:bodyPr>
            <a:noAutofit/>
          </a:bodyPr>
          <a:lstStyle/>
          <a:p>
            <a:r>
              <a:rPr lang="en-CA" sz="3600" dirty="0" smtClean="0"/>
              <a:t>False social media becomes consumer truth</a:t>
            </a:r>
            <a:endParaRPr lang="en-CA" sz="3600" dirty="0"/>
          </a:p>
        </p:txBody>
      </p:sp>
      <p:sp>
        <p:nvSpPr>
          <p:cNvPr id="3" name="Content Placeholder 2"/>
          <p:cNvSpPr>
            <a:spLocks noGrp="1"/>
          </p:cNvSpPr>
          <p:nvPr>
            <p:ph sz="quarter" idx="1"/>
          </p:nvPr>
        </p:nvSpPr>
        <p:spPr/>
        <p:txBody>
          <a:bodyPr/>
          <a:lstStyle/>
          <a:p>
            <a:endParaRPr lang="en-CA"/>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015" y="1639614"/>
            <a:ext cx="7725104" cy="5218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44590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94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813183"/>
          </a:xfrm>
        </p:spPr>
        <p:txBody>
          <a:bodyPr/>
          <a:lstStyle/>
          <a:p>
            <a:r>
              <a:rPr lang="en-CA" sz="3200" dirty="0"/>
              <a:t>What about the discussion on glyphosate?</a:t>
            </a:r>
            <a:endParaRPr lang="en-CA"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116552" y="1638181"/>
            <a:ext cx="8075448" cy="5219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9186"/>
            <a:ext cx="7962333" cy="5725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Farm &amp; Food Care Saskatchew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8697" y="0"/>
            <a:ext cx="8484774" cy="567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40525" y="750038"/>
            <a:ext cx="8692220" cy="582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C:\Users\clinton\AppData\Local\Temp\chart.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675" y="1025769"/>
            <a:ext cx="12192000" cy="48064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clinton\AppData\Local\Temp\chart.jpe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12192000" cy="622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73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10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1000"/>
                                        <p:tgtEl>
                                          <p:spTgt spid="10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413" y="227341"/>
            <a:ext cx="10725807" cy="734355"/>
          </a:xfrm>
        </p:spPr>
        <p:txBody>
          <a:bodyPr>
            <a:noAutofit/>
          </a:bodyPr>
          <a:lstStyle/>
          <a:p>
            <a:r>
              <a:rPr lang="en-CA" sz="3600" dirty="0" smtClean="0"/>
              <a:t>What about the discussion on glyphosate?</a:t>
            </a:r>
            <a:endParaRPr lang="en-CA"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519" y="1820917"/>
            <a:ext cx="4933017" cy="3978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linton\AppData\Local\Microsoft\Windows\Temporary Internet Files\Content.Outlook\00POJGR7\Screenshot_20171114-092547.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0489" y="1114425"/>
            <a:ext cx="3857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linton\AppData\Local\Microsoft\Windows\Temporary Internet Files\Content.Outlook\00POJGR7\Screenshot_20171114-09250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63617" y="1001109"/>
            <a:ext cx="3857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270661">
            <a:off x="1422464" y="2250125"/>
            <a:ext cx="9567474" cy="1938992"/>
          </a:xfrm>
          <a:prstGeom prst="rect">
            <a:avLst/>
          </a:prstGeom>
          <a:noFill/>
        </p:spPr>
        <p:txBody>
          <a:bodyPr wrap="square" rtlCol="0">
            <a:spAutoFit/>
          </a:bodyPr>
          <a:lstStyle/>
          <a:p>
            <a:r>
              <a:rPr lang="en-CA" sz="6000" b="1" dirty="0" smtClean="0">
                <a:solidFill>
                  <a:srgbClr val="FF0000"/>
                </a:solidFill>
              </a:rPr>
              <a:t>International Agency for Research on Cancer</a:t>
            </a:r>
            <a:endParaRPr lang="en-CA" sz="6000" b="1" dirty="0">
              <a:solidFill>
                <a:srgbClr val="FF0000"/>
              </a:solidFill>
            </a:endParaRPr>
          </a:p>
        </p:txBody>
      </p:sp>
    </p:spTree>
    <p:extLst>
      <p:ext uri="{BB962C8B-B14F-4D97-AF65-F5344CB8AC3E}">
        <p14:creationId xmlns:p14="http://schemas.microsoft.com/office/powerpoint/2010/main" val="423913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413" y="227341"/>
            <a:ext cx="10725807" cy="734355"/>
          </a:xfrm>
        </p:spPr>
        <p:txBody>
          <a:bodyPr>
            <a:noAutofit/>
          </a:bodyPr>
          <a:lstStyle/>
          <a:p>
            <a:r>
              <a:rPr lang="en-CA" sz="3600" dirty="0" smtClean="0"/>
              <a:t>The truth about glyphosate</a:t>
            </a:r>
            <a:endParaRPr lang="en-CA" sz="3600" dirty="0"/>
          </a:p>
        </p:txBody>
      </p:sp>
      <p:pic>
        <p:nvPicPr>
          <p:cNvPr id="5" name="Picture 2" descr="Farm &amp; Food Care Saskatche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sz="quarter" idx="1"/>
          </p:nvPr>
        </p:nvSpPr>
        <p:spPr>
          <a:xfrm>
            <a:off x="645802" y="1154161"/>
            <a:ext cx="7965924" cy="4534534"/>
          </a:xfrm>
        </p:spPr>
        <p:txBody>
          <a:bodyPr>
            <a:normAutofit/>
          </a:bodyPr>
          <a:lstStyle/>
          <a:p>
            <a:r>
              <a:rPr lang="en-CA" sz="2800" dirty="0" smtClean="0"/>
              <a:t>Tested and verified safe by:</a:t>
            </a:r>
          </a:p>
          <a:p>
            <a:pPr lvl="1"/>
            <a:r>
              <a:rPr lang="en-CA" sz="2800" dirty="0" smtClean="0"/>
              <a:t>United States Department of Agriculture</a:t>
            </a:r>
          </a:p>
          <a:p>
            <a:pPr lvl="1"/>
            <a:r>
              <a:rPr lang="en-CA" sz="2800" dirty="0" smtClean="0"/>
              <a:t>Food and Drug Administration</a:t>
            </a:r>
          </a:p>
          <a:p>
            <a:pPr lvl="1"/>
            <a:r>
              <a:rPr lang="en-CA" sz="2800" dirty="0" smtClean="0"/>
              <a:t>European Food Safety Authority</a:t>
            </a:r>
          </a:p>
          <a:p>
            <a:pPr lvl="1"/>
            <a:r>
              <a:rPr lang="en-CA" sz="2800" dirty="0" smtClean="0"/>
              <a:t>European Chemical Agency</a:t>
            </a:r>
          </a:p>
          <a:p>
            <a:pPr lvl="1"/>
            <a:r>
              <a:rPr lang="en-CA" sz="2800" dirty="0" smtClean="0"/>
              <a:t>Canadian Food Inspection Agency</a:t>
            </a:r>
          </a:p>
          <a:p>
            <a:pPr lvl="1"/>
            <a:r>
              <a:rPr lang="en-CA" sz="2800" dirty="0" smtClean="0"/>
              <a:t>Health Canada</a:t>
            </a:r>
          </a:p>
        </p:txBody>
      </p:sp>
    </p:spTree>
    <p:extLst>
      <p:ext uri="{BB962C8B-B14F-4D97-AF65-F5344CB8AC3E}">
        <p14:creationId xmlns:p14="http://schemas.microsoft.com/office/powerpoint/2010/main" val="31989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9643" y="-415533"/>
            <a:ext cx="5435819" cy="2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a:spLocks noGrp="1"/>
          </p:cNvSpPr>
          <p:nvPr>
            <p:ph sz="quarter" idx="1"/>
          </p:nvPr>
        </p:nvSpPr>
        <p:spPr>
          <a:xfrm>
            <a:off x="609599" y="1497724"/>
            <a:ext cx="10205545" cy="4776953"/>
          </a:xfrm>
        </p:spPr>
        <p:txBody>
          <a:bodyPr>
            <a:normAutofit/>
          </a:bodyPr>
          <a:lstStyle/>
          <a:p>
            <a:r>
              <a:rPr lang="en-CA" dirty="0"/>
              <a:t>The overall finding from the re-examination of glyphosate </a:t>
            </a:r>
            <a:r>
              <a:rPr lang="en-CA" dirty="0" smtClean="0"/>
              <a:t>in 2017:</a:t>
            </a:r>
            <a:endParaRPr lang="en-CA" dirty="0"/>
          </a:p>
          <a:p>
            <a:pPr lvl="1"/>
            <a:r>
              <a:rPr lang="en-CA" sz="1900" dirty="0"/>
              <a:t>Glyphosate is not genotoxic and is unlikely to pose a human cancer risk.</a:t>
            </a:r>
          </a:p>
          <a:p>
            <a:pPr lvl="1"/>
            <a:r>
              <a:rPr lang="en-CA" sz="1900" dirty="0"/>
              <a:t>Dietary (food and drinking water) exposure associated with the use of glyphosate is not expected to pose a risk of concern to human health.</a:t>
            </a:r>
          </a:p>
          <a:p>
            <a:pPr lvl="1"/>
            <a:r>
              <a:rPr lang="en-CA" sz="1900" dirty="0"/>
              <a:t>Occupational and residential risks associated with the use of glyphosate are not of concern, provided that updated label instructions are followed.</a:t>
            </a:r>
          </a:p>
          <a:p>
            <a:pPr lvl="1"/>
            <a:r>
              <a:rPr lang="en-CA" sz="1900" dirty="0"/>
              <a:t>The environmental assessment concluded that spray buffer zones are necessary to mitigate potential risks to non-target species (for example</a:t>
            </a:r>
            <a:r>
              <a:rPr lang="en-CA" sz="1900" i="1" dirty="0"/>
              <a:t>, </a:t>
            </a:r>
            <a:r>
              <a:rPr lang="en-CA" sz="1900" dirty="0"/>
              <a:t>vegetation near treated areas, aquatic invertebrates and fish) from spray drift.</a:t>
            </a:r>
          </a:p>
          <a:p>
            <a:pPr lvl="1"/>
            <a:r>
              <a:rPr lang="en-CA" sz="1900" dirty="0"/>
              <a:t>When used according to revised label directions, glyphosate products are not expected to pose risks of concern to the environment.</a:t>
            </a:r>
          </a:p>
          <a:p>
            <a:pPr lvl="1"/>
            <a:r>
              <a:rPr lang="en-CA" sz="1900" dirty="0"/>
              <a:t>All registered glyphosate uses have value for weed control in agriculture and non-agricultural land management.</a:t>
            </a:r>
          </a:p>
        </p:txBody>
      </p:sp>
      <p:pic>
        <p:nvPicPr>
          <p:cNvPr id="7"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43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807076"/>
          </a:xfrm>
        </p:spPr>
        <p:txBody>
          <a:bodyPr>
            <a:normAutofit/>
          </a:bodyPr>
          <a:lstStyle/>
          <a:p>
            <a:r>
              <a:rPr lang="en-CA" sz="3600" dirty="0" smtClean="0"/>
              <a:t>Farm &amp; Food Care SK</a:t>
            </a:r>
            <a:endParaRPr lang="en-CA" sz="3600" dirty="0"/>
          </a:p>
        </p:txBody>
      </p:sp>
      <p:sp>
        <p:nvSpPr>
          <p:cNvPr id="3" name="Content Placeholder 2"/>
          <p:cNvSpPr>
            <a:spLocks noGrp="1"/>
          </p:cNvSpPr>
          <p:nvPr>
            <p:ph sz="quarter" idx="1"/>
          </p:nvPr>
        </p:nvSpPr>
        <p:spPr>
          <a:xfrm>
            <a:off x="677335" y="1584101"/>
            <a:ext cx="8596668" cy="4457261"/>
          </a:xfrm>
        </p:spPr>
        <p:txBody>
          <a:bodyPr>
            <a:normAutofit/>
          </a:bodyPr>
          <a:lstStyle/>
          <a:p>
            <a:r>
              <a:rPr lang="en-CA" sz="2400" dirty="0"/>
              <a:t>Made up of commodity groups, manufactures, food processors, distillers</a:t>
            </a:r>
            <a:r>
              <a:rPr lang="en-CA" sz="2400" smtClean="0"/>
              <a:t>, RMs, </a:t>
            </a:r>
            <a:r>
              <a:rPr lang="en-CA" sz="2400" dirty="0"/>
              <a:t>government and agri-businesses</a:t>
            </a:r>
          </a:p>
          <a:p>
            <a:r>
              <a:rPr lang="en-CA" sz="2400" dirty="0" smtClean="0"/>
              <a:t>Our mandate is to have conversations with consumers</a:t>
            </a:r>
          </a:p>
          <a:p>
            <a:pPr lvl="1"/>
            <a:r>
              <a:rPr lang="en-CA" sz="2200" dirty="0" smtClean="0"/>
              <a:t>Make sure consumers have truthful information</a:t>
            </a:r>
          </a:p>
          <a:p>
            <a:r>
              <a:rPr lang="en-CA" sz="2400" dirty="0" smtClean="0"/>
              <a:t>Series of events to increase public trust in farming and agriculture</a:t>
            </a:r>
          </a:p>
        </p:txBody>
      </p:sp>
      <p:pic>
        <p:nvPicPr>
          <p:cNvPr id="4"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530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Even with Science on our side… the push continues against modern agriculture</a:t>
            </a:r>
            <a:endParaRPr lang="en-CA" dirty="0"/>
          </a:p>
        </p:txBody>
      </p:sp>
      <p:pic>
        <p:nvPicPr>
          <p:cNvPr id="4" name="Picture 2" descr="Farm &amp; Food Care Saskatche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4178" y="2071994"/>
            <a:ext cx="8707821" cy="4786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8986783" y="1354882"/>
            <a:ext cx="3389148" cy="3389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703594" cy="556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2335963" y="303544"/>
            <a:ext cx="8551572" cy="951651"/>
          </a:xfrm>
        </p:spPr>
        <p:txBody>
          <a:bodyPr/>
          <a:lstStyle/>
          <a:p>
            <a:pPr algn="l"/>
            <a:r>
              <a:rPr lang="en-US" sz="4400" dirty="0" smtClean="0"/>
              <a:t>How to building trust?</a:t>
            </a:r>
            <a:endParaRPr lang="en-US" sz="4400" dirty="0"/>
          </a:p>
        </p:txBody>
      </p:sp>
      <p:sp>
        <p:nvSpPr>
          <p:cNvPr id="15363" name="Subtitle 2"/>
          <p:cNvSpPr>
            <a:spLocks noGrp="1"/>
          </p:cNvSpPr>
          <p:nvPr>
            <p:ph type="subTitle" idx="1"/>
          </p:nvPr>
        </p:nvSpPr>
        <p:spPr>
          <a:xfrm>
            <a:off x="2462085" y="1463808"/>
            <a:ext cx="9053848" cy="4640403"/>
          </a:xfrm>
        </p:spPr>
        <p:txBody>
          <a:bodyPr>
            <a:normAutofit/>
          </a:bodyPr>
          <a:lstStyle/>
          <a:p>
            <a:pPr marL="280988" indent="-280988">
              <a:buFont typeface="Arial" panose="020B0604020202020204" pitchFamily="34" charset="0"/>
              <a:buChar char="•"/>
            </a:pPr>
            <a:r>
              <a:rPr lang="en-US" sz="2800" dirty="0">
                <a:solidFill>
                  <a:schemeClr val="tx1">
                    <a:lumMod val="75000"/>
                    <a:lumOff val="25000"/>
                  </a:schemeClr>
                </a:solidFill>
              </a:rPr>
              <a:t>Outreach</a:t>
            </a:r>
          </a:p>
          <a:p>
            <a:pPr marL="738188" lvl="1" indent="-280988" algn="l">
              <a:buFont typeface="Arial" panose="020B0604020202020204" pitchFamily="34" charset="0"/>
              <a:buChar char="•"/>
            </a:pPr>
            <a:r>
              <a:rPr lang="en-US" sz="2600" dirty="0">
                <a:solidFill>
                  <a:schemeClr val="tx1">
                    <a:lumMod val="75000"/>
                    <a:lumOff val="25000"/>
                  </a:schemeClr>
                </a:solidFill>
              </a:rPr>
              <a:t>Canadians want to know about their food and how it’s produced</a:t>
            </a:r>
          </a:p>
          <a:p>
            <a:pPr marL="738188" lvl="1" indent="-280988" algn="l">
              <a:buFont typeface="Arial" panose="020B0604020202020204" pitchFamily="34" charset="0"/>
              <a:buChar char="•"/>
            </a:pPr>
            <a:r>
              <a:rPr lang="en-US" sz="2600" dirty="0">
                <a:solidFill>
                  <a:schemeClr val="tx1">
                    <a:lumMod val="75000"/>
                    <a:lumOff val="25000"/>
                  </a:schemeClr>
                </a:solidFill>
              </a:rPr>
              <a:t>Influencing the influencers</a:t>
            </a:r>
          </a:p>
          <a:p>
            <a:pPr marL="280988" indent="-280988" algn="l">
              <a:buFont typeface="Arial" panose="020B0604020202020204" pitchFamily="34" charset="0"/>
              <a:buChar char="•"/>
            </a:pPr>
            <a:r>
              <a:rPr lang="en-US" sz="2800" dirty="0" smtClean="0">
                <a:solidFill>
                  <a:schemeClr val="tx1">
                    <a:lumMod val="75000"/>
                    <a:lumOff val="25000"/>
                  </a:schemeClr>
                </a:solidFill>
              </a:rPr>
              <a:t>Shared values</a:t>
            </a:r>
          </a:p>
          <a:p>
            <a:pPr marL="738188" lvl="1" indent="-280988" algn="l">
              <a:buFont typeface="Arial" panose="020B0604020202020204" pitchFamily="34" charset="0"/>
              <a:buChar char="•"/>
            </a:pPr>
            <a:r>
              <a:rPr lang="en-US" sz="2400" dirty="0" smtClean="0">
                <a:solidFill>
                  <a:schemeClr val="tx1">
                    <a:lumMod val="75000"/>
                    <a:lumOff val="25000"/>
                  </a:schemeClr>
                </a:solidFill>
              </a:rPr>
              <a:t>Farmers and ranches are trusted, but we’re also mothers, fathers, grandparents, brothers and sisters</a:t>
            </a:r>
          </a:p>
          <a:p>
            <a:pPr marL="738188" lvl="1" indent="-280988" algn="l">
              <a:buFont typeface="Arial" panose="020B0604020202020204" pitchFamily="34" charset="0"/>
              <a:buChar char="•"/>
            </a:pPr>
            <a:endParaRPr lang="en-US" sz="2600" dirty="0" smtClean="0">
              <a:solidFill>
                <a:schemeClr val="tx1"/>
              </a:solidFill>
            </a:endParaRPr>
          </a:p>
        </p:txBody>
      </p:sp>
      <p:pic>
        <p:nvPicPr>
          <p:cNvPr id="4"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9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xEl>
                                              <p:pRg st="3" end="3"/>
                                            </p:txEl>
                                          </p:spTgt>
                                        </p:tgtEl>
                                        <p:attrNameLst>
                                          <p:attrName>style.visibility</p:attrName>
                                        </p:attrNameLst>
                                      </p:cBhvr>
                                      <p:to>
                                        <p:strVal val="visible"/>
                                      </p:to>
                                    </p:set>
                                    <p:anim calcmode="lin" valueType="num">
                                      <p:cBhvr additive="base">
                                        <p:cTn id="7"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3">
                                            <p:txEl>
                                              <p:pRg st="4" end="4"/>
                                            </p:txEl>
                                          </p:spTgt>
                                        </p:tgtEl>
                                        <p:attrNameLst>
                                          <p:attrName>style.visibility</p:attrName>
                                        </p:attrNameLst>
                                      </p:cBhvr>
                                      <p:to>
                                        <p:strVal val="visible"/>
                                      </p:to>
                                    </p:set>
                                    <p:anim calcmode="lin" valueType="num">
                                      <p:cBhvr additive="base">
                                        <p:cTn id="1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nton\Pictures\pic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5986" y="2428323"/>
            <a:ext cx="6563711" cy="49227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CA" dirty="0"/>
          </a:p>
        </p:txBody>
      </p:sp>
      <p:pic>
        <p:nvPicPr>
          <p:cNvPr id="4" name="Picture 2" descr="E:\G5 - Galaxy Pics\20150927_14293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
            <a:ext cx="7299435"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linton\AppData\Local\Microsoft\Windows\Temporary Internet Files\Content.Outlook\00POJGR7\20170520_16371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a:off x="-438560" y="3984844"/>
            <a:ext cx="4487427" cy="38310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linton\Documents\Farm and Food Care\Letters\Combining 2015_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99435" y="3"/>
            <a:ext cx="5113283" cy="7571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44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5" name="Picture 2" descr="Farm &amp; Food Care Saskatche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33" y="5915023"/>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76750" y="3043612"/>
            <a:ext cx="7715250" cy="512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00598" y="0"/>
            <a:ext cx="6091402" cy="361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clinton\AppData\Local\Microsoft\Windows\Temporary Internet Files\Content.Outlook\00POJGR7\20170721_15361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1"/>
            <a:ext cx="7473433" cy="56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74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clinton\AppData\Local\Temp\20170715_Sat Meet a Farmer (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2128" y="699722"/>
            <a:ext cx="7173293" cy="478219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33634" y="128978"/>
            <a:ext cx="11122490" cy="662781"/>
          </a:xfrm>
          <a:prstGeom prst="rect">
            <a:avLst/>
          </a:prstGeom>
        </p:spPr>
        <p:txBody>
          <a:bodyPr/>
          <a:lstStyle>
            <a:lvl1pPr algn="l" defTabSz="914400" rtl="0" eaLnBrk="1" latinLnBrk="0" hangingPunct="1">
              <a:lnSpc>
                <a:spcPct val="90000"/>
              </a:lnSpc>
              <a:spcBef>
                <a:spcPct val="0"/>
              </a:spcBef>
              <a:buNone/>
              <a:defRPr sz="3600" b="1" kern="1200">
                <a:solidFill>
                  <a:srgbClr val="557630"/>
                </a:solidFill>
                <a:latin typeface="+mn-lt"/>
                <a:ea typeface="+mj-ea"/>
                <a:cs typeface="+mj-cs"/>
              </a:defRPr>
            </a:lvl1pPr>
          </a:lstStyle>
          <a:p>
            <a:r>
              <a:rPr lang="en-US" dirty="0">
                <a:solidFill>
                  <a:schemeClr val="accent1"/>
                </a:solidFill>
              </a:rPr>
              <a:t>Chef’s Series at Taste of Saskatchewan</a:t>
            </a:r>
          </a:p>
        </p:txBody>
      </p:sp>
      <p:pic>
        <p:nvPicPr>
          <p:cNvPr id="6" name="Picture 2" descr="Farm &amp; Food Care Saskatchew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75587" y="3542866"/>
            <a:ext cx="6479675" cy="432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 y="4804615"/>
            <a:ext cx="5675588" cy="1384995"/>
          </a:xfrm>
          <a:prstGeom prst="rect">
            <a:avLst/>
          </a:prstGeom>
          <a:noFill/>
        </p:spPr>
        <p:txBody>
          <a:bodyPr wrap="square" rtlCol="0">
            <a:spAutoFit/>
          </a:bodyPr>
          <a:lstStyle/>
          <a:p>
            <a:pPr marL="285750" indent="-285750">
              <a:buFont typeface="Arial" panose="020B0604020202020204" pitchFamily="34" charset="0"/>
              <a:buChar char="•"/>
            </a:pPr>
            <a:r>
              <a:rPr lang="en-CA" sz="2000" dirty="0" smtClean="0">
                <a:solidFill>
                  <a:schemeClr val="bg2">
                    <a:lumMod val="25000"/>
                  </a:schemeClr>
                </a:solidFill>
              </a:rPr>
              <a:t>Exposure to 100,000 attendees</a:t>
            </a:r>
          </a:p>
          <a:p>
            <a:pPr marL="285750" indent="-285750">
              <a:buFont typeface="Arial" panose="020B0604020202020204" pitchFamily="34" charset="0"/>
              <a:buChar char="•"/>
            </a:pPr>
            <a:r>
              <a:rPr lang="en-CA" sz="2000" dirty="0" smtClean="0">
                <a:solidFill>
                  <a:schemeClr val="bg2">
                    <a:lumMod val="25000"/>
                  </a:schemeClr>
                </a:solidFill>
              </a:rPr>
              <a:t>232 surveyed – 97% ‘Good’ or ‘Fantastic</a:t>
            </a:r>
            <a:r>
              <a:rPr lang="en-CA" sz="2400" dirty="0" smtClean="0">
                <a:solidFill>
                  <a:schemeClr val="bg2">
                    <a:lumMod val="25000"/>
                  </a:schemeClr>
                </a:solidFill>
              </a:rPr>
              <a:t>’</a:t>
            </a:r>
          </a:p>
          <a:p>
            <a:pPr marL="285750" indent="-285750">
              <a:buFont typeface="Arial" panose="020B0604020202020204" pitchFamily="34" charset="0"/>
              <a:buChar char="•"/>
            </a:pPr>
            <a:r>
              <a:rPr lang="en-CA" sz="2000" dirty="0" smtClean="0">
                <a:solidFill>
                  <a:schemeClr val="bg2">
                    <a:lumMod val="25000"/>
                  </a:schemeClr>
                </a:solidFill>
              </a:rPr>
              <a:t>86% learned something about food/farming</a:t>
            </a:r>
            <a:endParaRPr lang="en-CA" sz="2000" dirty="0">
              <a:solidFill>
                <a:schemeClr val="bg2">
                  <a:lumMod val="25000"/>
                </a:schemeClr>
              </a:solidFill>
            </a:endParaRPr>
          </a:p>
        </p:txBody>
      </p:sp>
      <p:pic>
        <p:nvPicPr>
          <p:cNvPr id="2050" name="Picture 2" descr="C:\Users\clinton\AppData\Local\Temp\20170712_19132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 y="699724"/>
            <a:ext cx="5801711" cy="392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150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clinton\AppData\Local\Temp\_DSC636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6759" y="2695902"/>
            <a:ext cx="3578772" cy="1907630"/>
          </a:xfrm>
          <a:prstGeom prst="rect">
            <a:avLst/>
          </a:prstGeom>
          <a:noFill/>
          <a:extLst>
            <a:ext uri="{909E8E84-426E-40DD-AFC4-6F175D3DCCD1}">
              <a14:hiddenFill xmlns:a14="http://schemas.microsoft.com/office/drawing/2010/main">
                <a:solidFill>
                  <a:srgbClr val="FFFFFF"/>
                </a:solidFill>
              </a14:hiddenFill>
            </a:ext>
          </a:extLst>
        </p:spPr>
      </p:pic>
      <p:sp>
        <p:nvSpPr>
          <p:cNvPr id="8194" name="Title 1"/>
          <p:cNvSpPr>
            <a:spLocks noGrp="1"/>
          </p:cNvSpPr>
          <p:nvPr>
            <p:ph type="title"/>
          </p:nvPr>
        </p:nvSpPr>
        <p:spPr>
          <a:xfrm>
            <a:off x="433634" y="0"/>
            <a:ext cx="7480257" cy="686750"/>
          </a:xfrm>
        </p:spPr>
        <p:txBody>
          <a:bodyPr>
            <a:normAutofit/>
          </a:bodyPr>
          <a:lstStyle/>
          <a:p>
            <a:pPr eaLnBrk="1" hangingPunct="1"/>
            <a:r>
              <a:rPr lang="en-CA" altLang="en-US" sz="3600" b="1" i="0" dirty="0"/>
              <a:t>Food Influencer Program</a:t>
            </a:r>
          </a:p>
        </p:txBody>
      </p:sp>
      <p:sp>
        <p:nvSpPr>
          <p:cNvPr id="8195" name="Content Placeholder 2"/>
          <p:cNvSpPr>
            <a:spLocks noGrp="1"/>
          </p:cNvSpPr>
          <p:nvPr>
            <p:ph sz="quarter" idx="1"/>
          </p:nvPr>
        </p:nvSpPr>
        <p:spPr>
          <a:xfrm>
            <a:off x="141891" y="682626"/>
            <a:ext cx="9017876" cy="2013276"/>
          </a:xfrm>
        </p:spPr>
        <p:txBody>
          <a:bodyPr>
            <a:normAutofit fontScale="92500" lnSpcReduction="10000"/>
          </a:bodyPr>
          <a:lstStyle/>
          <a:p>
            <a:pPr marL="400050" lvl="1" indent="-342900">
              <a:spcBef>
                <a:spcPts val="1200"/>
              </a:spcBef>
              <a:buClrTx/>
              <a:buFont typeface="Arial" panose="020B0604020202020204" pitchFamily="34" charset="0"/>
              <a:buChar char="•"/>
              <a:defRPr/>
            </a:pPr>
            <a:r>
              <a:rPr lang="en-CA" sz="2900" dirty="0" smtClean="0">
                <a:solidFill>
                  <a:schemeClr val="bg2">
                    <a:lumMod val="25000"/>
                  </a:schemeClr>
                </a:solidFill>
                <a:latin typeface="Calibri" panose="020F0502020204030204" pitchFamily="34" charset="0"/>
                <a:cs typeface="Arial" charset="0"/>
              </a:rPr>
              <a:t>121 participated in 2017, VIP food influencers and students</a:t>
            </a:r>
            <a:endParaRPr lang="en-CA" sz="2900" dirty="0">
              <a:solidFill>
                <a:schemeClr val="bg2">
                  <a:lumMod val="25000"/>
                </a:schemeClr>
              </a:solidFill>
              <a:latin typeface="Calibri" panose="020F0502020204030204" pitchFamily="34" charset="0"/>
              <a:cs typeface="Arial" charset="0"/>
            </a:endParaRPr>
          </a:p>
          <a:p>
            <a:pPr marL="400050" lvl="1" indent="-342900">
              <a:spcBef>
                <a:spcPts val="1200"/>
              </a:spcBef>
              <a:buClrTx/>
              <a:buSzPct val="90000"/>
              <a:buFont typeface="Arial" panose="020B0604020202020204" pitchFamily="34" charset="0"/>
              <a:buChar char="•"/>
              <a:defRPr/>
            </a:pPr>
            <a:r>
              <a:rPr lang="en-US" sz="2900" dirty="0">
                <a:solidFill>
                  <a:schemeClr val="bg2">
                    <a:lumMod val="25000"/>
                  </a:schemeClr>
                </a:solidFill>
                <a:latin typeface="Calibri" panose="020F0502020204030204" pitchFamily="34" charset="0"/>
                <a:cs typeface="Arial" charset="0"/>
              </a:rPr>
              <a:t>Social media: </a:t>
            </a:r>
            <a:r>
              <a:rPr lang="en-US" sz="2900" dirty="0" smtClean="0">
                <a:solidFill>
                  <a:schemeClr val="bg2">
                    <a:lumMod val="25000"/>
                  </a:schemeClr>
                </a:solidFill>
                <a:latin typeface="Calibri" panose="020F0502020204030204" pitchFamily="34" charset="0"/>
                <a:cs typeface="Arial" charset="0"/>
              </a:rPr>
              <a:t>111 posts to audience of 77,807 individuals</a:t>
            </a:r>
            <a:endParaRPr lang="en-US" sz="2900" dirty="0">
              <a:solidFill>
                <a:schemeClr val="bg2">
                  <a:lumMod val="25000"/>
                </a:schemeClr>
              </a:solidFill>
              <a:latin typeface="Calibri" panose="020F0502020204030204" pitchFamily="34" charset="0"/>
              <a:cs typeface="Arial" charset="0"/>
            </a:endParaRPr>
          </a:p>
          <a:p>
            <a:pPr marL="400050" lvl="1" indent="-342900">
              <a:spcBef>
                <a:spcPts val="1200"/>
              </a:spcBef>
              <a:buClrTx/>
              <a:buSzPct val="90000"/>
              <a:buFont typeface="Arial" panose="020B0604020202020204" pitchFamily="34" charset="0"/>
              <a:buChar char="•"/>
              <a:defRPr/>
            </a:pPr>
            <a:r>
              <a:rPr lang="en-US" sz="2900" dirty="0" smtClean="0">
                <a:solidFill>
                  <a:schemeClr val="bg2">
                    <a:lumMod val="25000"/>
                  </a:schemeClr>
                </a:solidFill>
                <a:latin typeface="Calibri" panose="020F0502020204030204" pitchFamily="34" charset="0"/>
                <a:cs typeface="Arial" charset="0"/>
              </a:rPr>
              <a:t>Student perceptions of farming and food shifted: U of S Nutrition Students increased from 50% to 87% very positive </a:t>
            </a:r>
            <a:endParaRPr lang="en-US" sz="2900" dirty="0">
              <a:solidFill>
                <a:schemeClr val="bg2">
                  <a:lumMod val="25000"/>
                </a:schemeClr>
              </a:solidFill>
              <a:latin typeface="Calibri" panose="020F0502020204030204" pitchFamily="34" charset="0"/>
              <a:cs typeface="Arial" charset="0"/>
            </a:endParaRPr>
          </a:p>
          <a:p>
            <a:pPr eaLnBrk="1" hangingPunct="1">
              <a:buFont typeface="Arial" pitchFamily="34" charset="0"/>
              <a:buNone/>
            </a:pPr>
            <a:endParaRPr lang="en-CA" altLang="en-US" sz="2800" dirty="0">
              <a:solidFill>
                <a:schemeClr val="bg2">
                  <a:lumMod val="25000"/>
                </a:schemeClr>
              </a:solidFill>
            </a:endParaRPr>
          </a:p>
        </p:txBody>
      </p:sp>
      <p:sp>
        <p:nvSpPr>
          <p:cNvPr id="8197" name="AutoShape 2" descr="Good Housekeeping"/>
          <p:cNvSpPr>
            <a:spLocks noChangeAspect="1" noChangeArrowheads="1"/>
          </p:cNvSpPr>
          <p:nvPr/>
        </p:nvSpPr>
        <p:spPr bwMode="auto">
          <a:xfrm>
            <a:off x="1524000" y="-136525"/>
            <a:ext cx="609600" cy="819150"/>
          </a:xfrm>
          <a:prstGeom prst="rect">
            <a:avLst/>
          </a:prstGeom>
          <a:noFill/>
          <a:ln w="9525">
            <a:noFill/>
            <a:miter lim="800000"/>
            <a:headEnd/>
            <a:tailEnd/>
          </a:ln>
        </p:spPr>
        <p:txBody>
          <a:bodyPr/>
          <a:lstStyle/>
          <a:p>
            <a:pPr eaLnBrk="1" hangingPunct="1"/>
            <a:endParaRPr lang="en-US" altLang="en-US"/>
          </a:p>
        </p:txBody>
      </p:sp>
      <p:sp>
        <p:nvSpPr>
          <p:cNvPr id="8198" name="AutoShape 4" descr="Good Housekeeping"/>
          <p:cNvSpPr>
            <a:spLocks noChangeAspect="1" noChangeArrowheads="1"/>
          </p:cNvSpPr>
          <p:nvPr/>
        </p:nvSpPr>
        <p:spPr bwMode="auto">
          <a:xfrm>
            <a:off x="1524000" y="-136525"/>
            <a:ext cx="609600" cy="819150"/>
          </a:xfrm>
          <a:prstGeom prst="rect">
            <a:avLst/>
          </a:prstGeom>
          <a:noFill/>
          <a:ln w="9525">
            <a:noFill/>
            <a:miter lim="800000"/>
            <a:headEnd/>
            <a:tailEnd/>
          </a:ln>
        </p:spPr>
        <p:txBody>
          <a:bodyPr/>
          <a:lstStyle/>
          <a:p>
            <a:pPr eaLnBrk="1" hangingPunct="1"/>
            <a:endParaRPr lang="en-US" altLang="en-US"/>
          </a:p>
        </p:txBody>
      </p:sp>
      <p:pic>
        <p:nvPicPr>
          <p:cNvPr id="8" name="Picture 2" descr="Farm &amp; Food Care Saskatchew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clinton\AppData\Local\Temp\IMG_560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59421" y="2822029"/>
            <a:ext cx="3137339" cy="21756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clinton\AppData\Local\Temp\_DSC5346 copy-4-Pan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58308" y="4180971"/>
            <a:ext cx="5486400" cy="270967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linton\AppData\Local\Temp\_DSC631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175531" y="-3049"/>
            <a:ext cx="4112511" cy="427550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clinton\AppData\Local\Temp\_DSC4892.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99531" y="4572002"/>
            <a:ext cx="3696005" cy="223411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clinton\AppData\Local\Temp\_DSC5724.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1531" y="2695902"/>
            <a:ext cx="3751061" cy="27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338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C:\Users\clinton\AppData\Local\Temp\20170929_12184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870" y="3191532"/>
            <a:ext cx="3631324" cy="272349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clinton\AppData\Local\Temp\BBQ.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07355" y="4808628"/>
            <a:ext cx="4167240" cy="27803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linton\AppData\Local\Microsoft\Windows\Temporary Internet Files\Content.Outlook\00POJGR7\20171014_13005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14563" y="2979684"/>
            <a:ext cx="5444359" cy="40832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634" y="0"/>
            <a:ext cx="6334527" cy="873882"/>
          </a:xfrm>
        </p:spPr>
        <p:txBody>
          <a:bodyPr>
            <a:normAutofit/>
          </a:bodyPr>
          <a:lstStyle/>
          <a:p>
            <a:r>
              <a:rPr lang="en-US" sz="3600" dirty="0"/>
              <a:t>Agriculture Month</a:t>
            </a:r>
          </a:p>
        </p:txBody>
      </p:sp>
      <p:pic>
        <p:nvPicPr>
          <p:cNvPr id="11" name="Picture 2" descr="Farm &amp; Food Care Saskatchew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linton\AppData\Local\Temp\20170929_112723.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87041" y="1714658"/>
            <a:ext cx="4587555" cy="344066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ur Food Has a Sto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6743" y="192118"/>
            <a:ext cx="3500595" cy="149598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clinton\Documents\Farm and Food Care\Programs\Food Evolution Movie\Twitter Banners\7.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3184" y="940108"/>
            <a:ext cx="6409927" cy="3096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284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676400" y="1714658"/>
            <a:ext cx="8813800" cy="4217830"/>
          </a:xfrm>
          <a:prstGeom prst="rect">
            <a:avLst/>
          </a:prstGeom>
        </p:spPr>
        <p:txBody>
          <a:bodyPr vert="horz" lIns="91440" tIns="45720" rIns="91440" bIns="45720" rtlCol="0">
            <a:normAutofit/>
          </a:bodyPr>
          <a:lstStyle/>
          <a:p>
            <a:pPr marL="228600" indent="-228600" defTabSz="914400">
              <a:lnSpc>
                <a:spcPct val="90000"/>
              </a:lnSpc>
              <a:spcBef>
                <a:spcPts val="1000"/>
              </a:spcBef>
              <a:buFont typeface="Arial" panose="020B0604020202020204" pitchFamily="34" charset="0"/>
              <a:buChar char="•"/>
              <a:defRPr/>
            </a:pPr>
            <a:endParaRPr lang="en-US" sz="2400" dirty="0"/>
          </a:p>
        </p:txBody>
      </p:sp>
      <p:pic>
        <p:nvPicPr>
          <p:cNvPr id="8"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CA"/>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0314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rm &amp; Food Care Saskatche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80" y="1008992"/>
            <a:ext cx="7201517" cy="238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609600" y="274638"/>
            <a:ext cx="9956800" cy="718590"/>
          </a:xfrm>
        </p:spPr>
        <p:txBody>
          <a:bodyPr/>
          <a:lstStyle/>
          <a:p>
            <a:r>
              <a:rPr lang="en-CA" dirty="0" smtClean="0"/>
              <a:t>Opportunities to learn</a:t>
            </a:r>
            <a:endParaRPr lang="en-CA"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710" y="3282292"/>
            <a:ext cx="7620000"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126710" y="4353764"/>
            <a:ext cx="4638918" cy="1200329"/>
          </a:xfrm>
          <a:prstGeom prst="rect">
            <a:avLst/>
          </a:prstGeom>
          <a:noFill/>
        </p:spPr>
        <p:txBody>
          <a:bodyPr wrap="square" rtlCol="0">
            <a:spAutoFit/>
          </a:bodyPr>
          <a:lstStyle/>
          <a:p>
            <a:pPr algn="ctr"/>
            <a:r>
              <a:rPr lang="en-CA" sz="3600" b="1" dirty="0" smtClean="0">
                <a:solidFill>
                  <a:schemeClr val="accent3">
                    <a:lumMod val="75000"/>
                  </a:schemeClr>
                </a:solidFill>
              </a:rPr>
              <a:t>December 13 &amp; 14</a:t>
            </a:r>
          </a:p>
          <a:p>
            <a:pPr algn="ctr"/>
            <a:r>
              <a:rPr lang="en-CA" sz="3600" b="1" dirty="0" smtClean="0">
                <a:solidFill>
                  <a:schemeClr val="accent3">
                    <a:lumMod val="75000"/>
                  </a:schemeClr>
                </a:solidFill>
              </a:rPr>
              <a:t>Saskatoon Inn</a:t>
            </a:r>
            <a:endParaRPr lang="en-CA" sz="3600" b="1" dirty="0">
              <a:solidFill>
                <a:schemeClr val="accent3">
                  <a:lumMod val="75000"/>
                </a:schemeClr>
              </a:solidFill>
            </a:endParaRPr>
          </a:p>
        </p:txBody>
      </p:sp>
      <p:pic>
        <p:nvPicPr>
          <p:cNvPr id="7" name="Picture 2" descr="Farm &amp; Food Care Saskatche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33" y="5916504"/>
            <a:ext cx="2857503" cy="94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7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arm &amp; Food Care Saskatche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33" y="5916504"/>
            <a:ext cx="2857503" cy="94297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p:txBody>
          <a:bodyPr>
            <a:normAutofit/>
          </a:bodyPr>
          <a:lstStyle/>
          <a:p>
            <a:pPr marL="0" indent="0" algn="ctr">
              <a:buNone/>
            </a:pPr>
            <a:r>
              <a:rPr lang="en-CA" sz="4800" dirty="0" smtClean="0"/>
              <a:t>Thank you for your sponsorship!</a:t>
            </a:r>
            <a:endParaRPr lang="en-CA" sz="4800" dirty="0"/>
          </a:p>
        </p:txBody>
      </p:sp>
    </p:spTree>
    <p:extLst>
      <p:ext uri="{BB962C8B-B14F-4D97-AF65-F5344CB8AC3E}">
        <p14:creationId xmlns:p14="http://schemas.microsoft.com/office/powerpoint/2010/main" val="136572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545" y="1713186"/>
            <a:ext cx="9333187" cy="2716925"/>
          </a:xfrm>
        </p:spPr>
        <p:txBody>
          <a:bodyPr>
            <a:noAutofit/>
          </a:bodyPr>
          <a:lstStyle/>
          <a:p>
            <a:pPr algn="ctr"/>
            <a:r>
              <a:rPr lang="en-CA" sz="4800" b="1" dirty="0" smtClean="0"/>
              <a:t>Do you think we should talk to consumers about how we raise our animals and grow our food?</a:t>
            </a:r>
            <a:endParaRPr lang="en-CA" sz="4800" b="1" dirty="0"/>
          </a:p>
        </p:txBody>
      </p:sp>
      <p:pic>
        <p:nvPicPr>
          <p:cNvPr id="4" name="Picture 2" descr="Farm &amp; Food Care Saskatche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863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631" y="3203805"/>
            <a:ext cx="8596668" cy="3118168"/>
          </a:xfrm>
        </p:spPr>
        <p:txBody>
          <a:bodyPr>
            <a:noAutofit/>
          </a:bodyPr>
          <a:lstStyle/>
          <a:p>
            <a:pPr algn="ctr"/>
            <a:r>
              <a:rPr lang="en-US" sz="4400" dirty="0" smtClean="0">
                <a:hlinkClick r:id="rId3"/>
              </a:rPr>
              <a:t>www.farmfoodcaresk.org</a:t>
            </a:r>
            <a:r>
              <a:rPr lang="en-US" sz="4400" dirty="0" smtClean="0"/>
              <a:t> </a:t>
            </a:r>
            <a:r>
              <a:rPr lang="en-US" sz="1800" dirty="0" smtClean="0"/>
              <a:t/>
            </a:r>
            <a:br>
              <a:rPr lang="en-US" sz="1800" dirty="0" smtClean="0"/>
            </a:br>
            <a:r>
              <a:rPr lang="en-US" sz="1800" dirty="0" smtClean="0"/>
              <a:t/>
            </a:r>
            <a:br>
              <a:rPr lang="en-US" sz="1800" dirty="0" smtClean="0"/>
            </a:br>
            <a:r>
              <a:rPr lang="en-US" sz="4400" dirty="0" smtClean="0"/>
              <a:t>@</a:t>
            </a:r>
            <a:r>
              <a:rPr lang="en-US" sz="4400" dirty="0" err="1" smtClean="0"/>
              <a:t>FarmFoodCareSK</a:t>
            </a:r>
            <a:r>
              <a:rPr lang="en-US" sz="1800" dirty="0" smtClean="0"/>
              <a:t/>
            </a:r>
            <a:br>
              <a:rPr lang="en-US" sz="1800" dirty="0" smtClean="0"/>
            </a:br>
            <a:r>
              <a:rPr lang="en-US" sz="1800" dirty="0" smtClean="0"/>
              <a:t/>
            </a:r>
            <a:br>
              <a:rPr lang="en-US" sz="1800" dirty="0" smtClean="0"/>
            </a:br>
            <a:r>
              <a:rPr lang="en-US" sz="4400" dirty="0" smtClean="0"/>
              <a:t>clinton@farmfoodcaresk.org</a:t>
            </a:r>
            <a:endParaRPr lang="en-US" sz="4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287" y="191543"/>
            <a:ext cx="7304088"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685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41" y="1728952"/>
            <a:ext cx="9712141" cy="807076"/>
          </a:xfrm>
        </p:spPr>
        <p:txBody>
          <a:bodyPr>
            <a:noAutofit/>
          </a:bodyPr>
          <a:lstStyle/>
          <a:p>
            <a:pPr algn="ctr"/>
            <a:r>
              <a:rPr lang="en-CA" sz="3600" b="1" dirty="0" smtClean="0"/>
              <a:t>Who really cares about agriculture?</a:t>
            </a:r>
            <a:endParaRPr lang="en-CA" sz="3600" b="1" dirty="0"/>
          </a:p>
        </p:txBody>
      </p:sp>
      <p:pic>
        <p:nvPicPr>
          <p:cNvPr id="4"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33634" y="3284484"/>
            <a:ext cx="10080004" cy="8070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CA" sz="3200" b="1" dirty="0" smtClean="0"/>
              <a:t>Do consumers really care about what we do?</a:t>
            </a:r>
            <a:endParaRPr lang="en-CA" sz="3200" b="1" dirty="0"/>
          </a:p>
        </p:txBody>
      </p:sp>
    </p:spTree>
    <p:extLst>
      <p:ext uri="{BB962C8B-B14F-4D97-AF65-F5344CB8AC3E}">
        <p14:creationId xmlns:p14="http://schemas.microsoft.com/office/powerpoint/2010/main" val="240446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Canadian consumers really do care</a:t>
            </a:r>
            <a:endParaRPr lang="en-CA" sz="3600" dirty="0"/>
          </a:p>
        </p:txBody>
      </p:sp>
      <p:sp>
        <p:nvSpPr>
          <p:cNvPr id="3" name="Content Placeholder 2"/>
          <p:cNvSpPr>
            <a:spLocks noGrp="1"/>
          </p:cNvSpPr>
          <p:nvPr>
            <p:ph sz="quarter" idx="1"/>
          </p:nvPr>
        </p:nvSpPr>
        <p:spPr>
          <a:xfrm>
            <a:off x="677335" y="1506829"/>
            <a:ext cx="8230183" cy="4534534"/>
          </a:xfrm>
        </p:spPr>
        <p:txBody>
          <a:bodyPr>
            <a:normAutofit/>
          </a:bodyPr>
          <a:lstStyle/>
          <a:p>
            <a:r>
              <a:rPr lang="en-CA" sz="2200" dirty="0" smtClean="0"/>
              <a:t>Access to healthy, affordable food is a greater concern than energy or health care in 2017*</a:t>
            </a:r>
          </a:p>
          <a:p>
            <a:r>
              <a:rPr lang="en-CA" sz="2200" dirty="0"/>
              <a:t>More than half of the population is unsure or certain that the food system is going in the wrong direction</a:t>
            </a:r>
          </a:p>
          <a:p>
            <a:r>
              <a:rPr lang="en-CA" sz="2200" dirty="0" smtClean="0"/>
              <a:t>Food </a:t>
            </a:r>
            <a:r>
              <a:rPr lang="en-CA" sz="2200" dirty="0"/>
              <a:t>concerns rank higher than climate change</a:t>
            </a:r>
          </a:p>
          <a:p>
            <a:pPr marL="0" indent="0">
              <a:buNone/>
            </a:pPr>
            <a:endParaRPr lang="en-CA" sz="2200" dirty="0" smtClean="0"/>
          </a:p>
          <a:p>
            <a:pPr marL="0" indent="0">
              <a:buNone/>
            </a:pPr>
            <a:endParaRPr lang="en-CA" sz="2200" dirty="0"/>
          </a:p>
          <a:p>
            <a:pPr marL="0" indent="0">
              <a:buNone/>
            </a:pPr>
            <a:endParaRPr lang="en-CA" sz="2200" dirty="0" smtClean="0"/>
          </a:p>
          <a:p>
            <a:pPr marL="0" indent="0">
              <a:buNone/>
            </a:pPr>
            <a:endParaRPr lang="en-CA" sz="2200" dirty="0"/>
          </a:p>
          <a:p>
            <a:pPr marL="0" indent="0">
              <a:buNone/>
            </a:pPr>
            <a:r>
              <a:rPr lang="en-CA" sz="1400" dirty="0" smtClean="0"/>
              <a:t>* Canadian Centre for Food Integrity 2017 Research</a:t>
            </a:r>
            <a:endParaRPr lang="en-CA" sz="1400" dirty="0"/>
          </a:p>
        </p:txBody>
      </p:sp>
      <p:pic>
        <p:nvPicPr>
          <p:cNvPr id="4"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9698" y="2758968"/>
            <a:ext cx="4372303" cy="409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8536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959" y="2391104"/>
            <a:ext cx="8513379" cy="807076"/>
          </a:xfrm>
        </p:spPr>
        <p:txBody>
          <a:bodyPr>
            <a:noAutofit/>
          </a:bodyPr>
          <a:lstStyle/>
          <a:p>
            <a:pPr algn="ctr"/>
            <a:r>
              <a:rPr lang="en-CA" sz="3600" b="1" dirty="0" smtClean="0"/>
              <a:t>Who drives the where the food industry goes?</a:t>
            </a:r>
            <a:endParaRPr lang="en-CA" sz="3600" b="1" dirty="0"/>
          </a:p>
        </p:txBody>
      </p:sp>
      <p:pic>
        <p:nvPicPr>
          <p:cNvPr id="4"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53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2052" name="Picture 4"/>
          <p:cNvPicPr>
            <a:picLocks noGrp="1" noChangeAspect="1" noChangeArrowheads="1"/>
          </p:cNvPicPr>
          <p:nvPr>
            <p:ph sz="quarter" idx="1"/>
          </p:nvPr>
        </p:nvPicPr>
        <p:blipFill>
          <a:blip r:embed="rId3" cstate="email">
            <a:extLst>
              <a:ext uri="{28A0092B-C50C-407E-A947-70E740481C1C}">
                <a14:useLocalDpi xmlns:a14="http://schemas.microsoft.com/office/drawing/2010/main"/>
              </a:ext>
            </a:extLst>
          </a:blip>
          <a:srcRect/>
          <a:stretch>
            <a:fillRect/>
          </a:stretch>
        </p:blipFill>
        <p:spPr bwMode="auto">
          <a:xfrm>
            <a:off x="-578465" y="3231932"/>
            <a:ext cx="6900332" cy="388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6175664" cy="323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10646" y="-969152"/>
            <a:ext cx="8363009" cy="5170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75664" y="3065676"/>
            <a:ext cx="6016336" cy="409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54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500"/>
                                        <p:tgtEl>
                                          <p:spTgt spid="2050"/>
                                        </p:tgtEl>
                                      </p:cBhvr>
                                    </p:animEffect>
                                  </p:childTnLst>
                                </p:cTn>
                              </p:par>
                              <p:par>
                                <p:cTn id="8" presetID="10" presetClass="entr" presetSubtype="0" fill="hold" nodeType="withEffect">
                                  <p:stCondLst>
                                    <p:cond delay="250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1500"/>
                                        <p:tgtEl>
                                          <p:spTgt spid="2051"/>
                                        </p:tgtEl>
                                      </p:cBhvr>
                                    </p:animEffect>
                                  </p:childTnLst>
                                </p:cTn>
                              </p:par>
                              <p:par>
                                <p:cTn id="11" presetID="10" presetClass="entr" presetSubtype="0" fill="hold" nodeType="withEffect">
                                  <p:stCondLst>
                                    <p:cond delay="500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1500"/>
                                        <p:tgtEl>
                                          <p:spTgt spid="2052"/>
                                        </p:tgtEl>
                                      </p:cBhvr>
                                    </p:animEffect>
                                  </p:childTnLst>
                                </p:cTn>
                              </p:par>
                              <p:par>
                                <p:cTn id="14" presetID="10" presetClass="entr" presetSubtype="0" fill="hold" nodeType="withEffect">
                                  <p:stCondLst>
                                    <p:cond delay="7500"/>
                                  </p:stCondLst>
                                  <p:childTnLst>
                                    <p:set>
                                      <p:cBhvr>
                                        <p:cTn id="15" dur="1" fill="hold">
                                          <p:stCondLst>
                                            <p:cond delay="0"/>
                                          </p:stCondLst>
                                        </p:cTn>
                                        <p:tgtEl>
                                          <p:spTgt spid="2053"/>
                                        </p:tgtEl>
                                        <p:attrNameLst>
                                          <p:attrName>style.visibility</p:attrName>
                                        </p:attrNameLst>
                                      </p:cBhvr>
                                      <p:to>
                                        <p:strVal val="visible"/>
                                      </p:to>
                                    </p:set>
                                    <p:animEffect transition="in" filter="fade">
                                      <p:cBhvr>
                                        <p:cTn id="16" dur="1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768" y="1539766"/>
            <a:ext cx="9333769" cy="2070538"/>
          </a:xfrm>
        </p:spPr>
        <p:txBody>
          <a:bodyPr>
            <a:noAutofit/>
          </a:bodyPr>
          <a:lstStyle/>
          <a:p>
            <a:pPr algn="ctr"/>
            <a:r>
              <a:rPr lang="en-CA" sz="4000" b="1" dirty="0" smtClean="0"/>
              <a:t>Consumers are driving where the food industry goes and it’s not always based on facts!</a:t>
            </a:r>
            <a:endParaRPr lang="en-CA" sz="4000" b="1" dirty="0"/>
          </a:p>
        </p:txBody>
      </p:sp>
      <p:pic>
        <p:nvPicPr>
          <p:cNvPr id="4" name="Picture 2" descr="Farm &amp; Food Care Saskatche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4" y="5915025"/>
            <a:ext cx="2857503" cy="94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459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dirty="0"/>
          </a:p>
        </p:txBody>
      </p:sp>
      <p:pic>
        <p:nvPicPr>
          <p:cNvPr id="1026" name="Picture 2" descr="C:\Users\clinton\AppData\Local\Microsoft\Windows\Temporary Internet Files\Content.Outlook\00POJGR7\Screenshot_20170627-215241 (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70125" y="-993228"/>
            <a:ext cx="2921876" cy="82611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linton\AppData\Local\Microsoft\Windows\Temporary Internet Files\Content.Outlook\00POJGR7\Screenshot_20170627-215307.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2148" y="-993227"/>
            <a:ext cx="3127976" cy="8481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linton\AppData\Local\Microsoft\Windows\Temporary Internet Files\Content.Outlook\00POJGR7\Screenshot_20170627-21575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53104" y="-993228"/>
            <a:ext cx="2989045" cy="785122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linton\AppData\Local\Microsoft\Windows\Temporary Internet Files\Content.Outlook\00POJGR7\Screenshot_20170627-215405.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 y="-1119352"/>
            <a:ext cx="3153103" cy="8607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0870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7959</TotalTime>
  <Words>1353</Words>
  <Application>Microsoft Office PowerPoint</Application>
  <PresentationFormat>Custom</PresentationFormat>
  <Paragraphs>142</Paragraphs>
  <Slides>30</Slides>
  <Notes>19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Oriel</vt:lpstr>
      <vt:lpstr>PowerPoint Presentation</vt:lpstr>
      <vt:lpstr>Farm &amp; Food Care SK</vt:lpstr>
      <vt:lpstr>Do you think we should talk to consumers about how we raise our animals and grow our food?</vt:lpstr>
      <vt:lpstr>Who really cares about agriculture?</vt:lpstr>
      <vt:lpstr>Canadian consumers really do care</vt:lpstr>
      <vt:lpstr>Who drives the where the food industry goes?</vt:lpstr>
      <vt:lpstr>PowerPoint Presentation</vt:lpstr>
      <vt:lpstr>Consumers are driving where the food industry goes and it’s not always based on facts!</vt:lpstr>
      <vt:lpstr>PowerPoint Presentation</vt:lpstr>
      <vt:lpstr>What do Canadian consumers believe?</vt:lpstr>
      <vt:lpstr>What are Canadian consumers thinking?</vt:lpstr>
      <vt:lpstr>What are Canadian consumers thinking?</vt:lpstr>
      <vt:lpstr>Disconnect to farming</vt:lpstr>
      <vt:lpstr>Changing technology and trends</vt:lpstr>
      <vt:lpstr>False social media becomes consumer truth</vt:lpstr>
      <vt:lpstr>What about the discussion on glyphosate?</vt:lpstr>
      <vt:lpstr>What about the discussion on glyphosate?</vt:lpstr>
      <vt:lpstr>The truth about glyphosate</vt:lpstr>
      <vt:lpstr>PowerPoint Presentation</vt:lpstr>
      <vt:lpstr>Even with Science on our side… the push continues against modern agriculture</vt:lpstr>
      <vt:lpstr>How to building trust?</vt:lpstr>
      <vt:lpstr>PowerPoint Presentation</vt:lpstr>
      <vt:lpstr>PowerPoint Presentation</vt:lpstr>
      <vt:lpstr>PowerPoint Presentation</vt:lpstr>
      <vt:lpstr>Food Influencer Program</vt:lpstr>
      <vt:lpstr>Agriculture Month</vt:lpstr>
      <vt:lpstr>PowerPoint Presentation</vt:lpstr>
      <vt:lpstr>Opportunities to learn</vt:lpstr>
      <vt:lpstr>PowerPoint Presentation</vt:lpstr>
      <vt:lpstr>www.farmfoodcaresk.org   @FarmFoodCareSK  clinton@farmfoodcaresk.org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Clinton Monchuk</dc:creator>
  <cp:lastModifiedBy>clinton</cp:lastModifiedBy>
  <cp:revision>226</cp:revision>
  <cp:lastPrinted>2017-07-06T19:39:36Z</cp:lastPrinted>
  <dcterms:created xsi:type="dcterms:W3CDTF">2016-07-12T17:10:01Z</dcterms:created>
  <dcterms:modified xsi:type="dcterms:W3CDTF">2017-11-20T02:51:27Z</dcterms:modified>
</cp:coreProperties>
</file>